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7086600" cy="93726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5C1802-E6AB-4335-82D8-2B8E8131562B}">
  <a:tblStyle styleId="{205C1802-E6AB-4335-82D8-2B8E8131562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9E7"/>
          </a:solidFill>
        </a:fill>
      </a:tcStyle>
    </a:wholeTbl>
    <a:band1H>
      <a:tcTxStyle/>
      <a:tcStyle>
        <a:tcBdr/>
        <a:fill>
          <a:solidFill>
            <a:srgbClr val="FAD0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0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AA061D7-19C8-49B8-8ED7-A6AC7040757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687" autoAdjust="0"/>
  </p:normalViewPr>
  <p:slideViewPr>
    <p:cSldViewPr snapToGrid="0">
      <p:cViewPr varScale="1">
        <p:scale>
          <a:sx n="75" d="100"/>
          <a:sy n="75" d="100"/>
        </p:scale>
        <p:origin x="26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0861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14100" y="0"/>
            <a:ext cx="3070861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8661" y="4451986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02343"/>
            <a:ext cx="3070861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14100" y="8902343"/>
            <a:ext cx="3070861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d0b6d0d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d0b6d0df_0_52:notes"/>
          <p:cNvSpPr txBox="1">
            <a:spLocks noGrp="1"/>
          </p:cNvSpPr>
          <p:nvPr>
            <p:ph type="body" idx="1"/>
          </p:nvPr>
        </p:nvSpPr>
        <p:spPr>
          <a:xfrm>
            <a:off x="708661" y="4451986"/>
            <a:ext cx="5669400" cy="4217700"/>
          </a:xfrm>
          <a:prstGeom prst="rect">
            <a:avLst/>
          </a:prstGeom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ad0b6d0df_0_52:notes"/>
          <p:cNvSpPr txBox="1">
            <a:spLocks noGrp="1"/>
          </p:cNvSpPr>
          <p:nvPr>
            <p:ph type="sldNum" idx="12"/>
          </p:nvPr>
        </p:nvSpPr>
        <p:spPr>
          <a:xfrm>
            <a:off x="4014100" y="8902343"/>
            <a:ext cx="3070800" cy="468600"/>
          </a:xfrm>
          <a:prstGeom prst="rect">
            <a:avLst/>
          </a:prstGeom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5f584a2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b5f584a2c_0_6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400" cy="4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b5f584a2c_0_6:notes"/>
          <p:cNvSpPr txBox="1">
            <a:spLocks noGrp="1"/>
          </p:cNvSpPr>
          <p:nvPr>
            <p:ph type="sldNum" idx="12"/>
          </p:nvPr>
        </p:nvSpPr>
        <p:spPr>
          <a:xfrm>
            <a:off x="4014100" y="8902344"/>
            <a:ext cx="3070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d0b6d0d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ad0b6d0df_2_109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ad0b6d0df_2_109:notes"/>
          <p:cNvSpPr txBox="1">
            <a:spLocks noGrp="1"/>
          </p:cNvSpPr>
          <p:nvPr>
            <p:ph type="sldNum" idx="12"/>
          </p:nvPr>
        </p:nvSpPr>
        <p:spPr>
          <a:xfrm>
            <a:off x="4014100" y="8902344"/>
            <a:ext cx="307086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d0b6d0d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ad0b6d0df_0_10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400" cy="4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ad0b6d0df_0_10:notes"/>
          <p:cNvSpPr txBox="1">
            <a:spLocks noGrp="1"/>
          </p:cNvSpPr>
          <p:nvPr>
            <p:ph type="sldNum" idx="12"/>
          </p:nvPr>
        </p:nvSpPr>
        <p:spPr>
          <a:xfrm>
            <a:off x="4014100" y="8902344"/>
            <a:ext cx="3070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ad0b6d0df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ad0b6d0df_2_68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intervention planning matrix helps you consider the range of possible approaches that could be used to address your identified health issue at the individual, organization/institution, and community levels. Some approaches may fit more than one box, just decide which is the best fit. The goal isn’t to fill out every box.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ad0b6d0df_2_68:notes"/>
          <p:cNvSpPr txBox="1">
            <a:spLocks noGrp="1"/>
          </p:cNvSpPr>
          <p:nvPr>
            <p:ph type="sldNum" idx="12"/>
          </p:nvPr>
        </p:nvSpPr>
        <p:spPr>
          <a:xfrm>
            <a:off x="4014100" y="8902344"/>
            <a:ext cx="307086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d0b6d0df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ad0b6d0df_2_76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ad0b6d0df_2_76:notes"/>
          <p:cNvSpPr txBox="1">
            <a:spLocks noGrp="1"/>
          </p:cNvSpPr>
          <p:nvPr>
            <p:ph type="sldNum" idx="12"/>
          </p:nvPr>
        </p:nvSpPr>
        <p:spPr>
          <a:xfrm>
            <a:off x="4014100" y="8902344"/>
            <a:ext cx="307086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d0b6d0d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3ad0b6d0df_0_26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400" cy="4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ad0b6d0df_0_26:notes"/>
          <p:cNvSpPr txBox="1">
            <a:spLocks noGrp="1"/>
          </p:cNvSpPr>
          <p:nvPr>
            <p:ph type="sldNum" idx="12"/>
          </p:nvPr>
        </p:nvSpPr>
        <p:spPr>
          <a:xfrm>
            <a:off x="4014100" y="8902344"/>
            <a:ext cx="3070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00" rIns="93850" bIns="469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1084169"/>
            <a:ext cx="9144000" cy="5773831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txBody>
          <a:bodyPr spcFirstLastPara="1" wrap="square" lIns="82025" tIns="41025" rIns="82025" bIns="4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18368" y="2424473"/>
            <a:ext cx="8304711" cy="136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1" i="0" u="none" strike="noStrike" cap="none">
                <a:solidFill>
                  <a:srgbClr val="00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418524" y="3889824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25993" y="3990533"/>
            <a:ext cx="8295184" cy="8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erriweather Sans"/>
              <a:buNone/>
              <a:defRPr sz="3200" b="0" i="1" u="none" strike="noStrike" cap="none">
                <a:solidFill>
                  <a:srgbClr val="00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212814" y="6407663"/>
            <a:ext cx="2955636" cy="24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  <a:defRPr sz="1800" b="0" i="1" u="none" strike="noStrike" cap="none">
                <a:solidFill>
                  <a:srgbClr val="CA6F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2829"/>
            <a:ext cx="9144000" cy="149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4811" y="5832265"/>
            <a:ext cx="4563696" cy="102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17081" y="1548772"/>
            <a:ext cx="830839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6" name="Google Shape;66;p11"/>
          <p:cNvCxnSpPr/>
          <p:nvPr/>
        </p:nvCxnSpPr>
        <p:spPr>
          <a:xfrm>
            <a:off x="418524" y="2134279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2535845" y="300015"/>
            <a:ext cx="4072314" cy="830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005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17081" y="1540369"/>
            <a:ext cx="830839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0" name="Google Shape;70;p12"/>
          <p:cNvCxnSpPr/>
          <p:nvPr/>
        </p:nvCxnSpPr>
        <p:spPr>
          <a:xfrm>
            <a:off x="418524" y="2125874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 rot="5400000">
            <a:off x="5199402" y="2992501"/>
            <a:ext cx="4975412" cy="207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 rot="5400000">
            <a:off x="975931" y="984313"/>
            <a:ext cx="4975412" cy="60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005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 and Char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>
            <a:spLocks noGrp="1"/>
          </p:cNvSpPr>
          <p:nvPr>
            <p:ph type="chart" idx="2"/>
          </p:nvPr>
        </p:nvSpPr>
        <p:spPr>
          <a:xfrm>
            <a:off x="419968" y="2428461"/>
            <a:ext cx="8304068" cy="412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17081" y="1548772"/>
            <a:ext cx="830839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418524" y="2134279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0" y="1084170"/>
            <a:ext cx="9144000" cy="5773831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25993" y="3990532"/>
            <a:ext cx="8295184" cy="8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erriweather Sans"/>
              <a:buNone/>
              <a:defRPr sz="2900" b="0" i="0" u="none" strike="noStrike" cap="none">
                <a:solidFill>
                  <a:srgbClr val="00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2829"/>
            <a:ext cx="9144000" cy="149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0" y="1084169"/>
            <a:ext cx="9144000" cy="5773831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txBody>
          <a:bodyPr spcFirstLastPara="1" wrap="square" lIns="82025" tIns="41025" rIns="82025" bIns="4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18368" y="2424473"/>
            <a:ext cx="8304711" cy="136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1" i="0" u="none" strike="noStrike" cap="none">
                <a:solidFill>
                  <a:srgbClr val="00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2" name="Google Shape;92;p17"/>
          <p:cNvCxnSpPr/>
          <p:nvPr/>
        </p:nvCxnSpPr>
        <p:spPr>
          <a:xfrm>
            <a:off x="418524" y="3889824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25993" y="3990533"/>
            <a:ext cx="8295184" cy="8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erriweather Sans"/>
              <a:buNone/>
              <a:defRPr sz="3200" b="0" i="1" u="none" strike="noStrike" cap="none">
                <a:solidFill>
                  <a:srgbClr val="00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212814" y="6407663"/>
            <a:ext cx="2955636" cy="24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  <a:defRPr sz="1800" b="0" i="1" u="none" strike="noStrike" cap="none">
                <a:solidFill>
                  <a:srgbClr val="CA6F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2829"/>
            <a:ext cx="9144000" cy="149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4811" y="5832265"/>
            <a:ext cx="4563696" cy="102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0" y="1084169"/>
            <a:ext cx="9144000" cy="5773831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txBody>
          <a:bodyPr spcFirstLastPara="1" wrap="square" lIns="82025" tIns="41025" rIns="82025" bIns="4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25993" y="3990533"/>
            <a:ext cx="8295184" cy="8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erriweather Sans"/>
              <a:buNone/>
              <a:defRPr sz="2900" b="0" i="0" u="none" strike="noStrike" cap="none">
                <a:solidFill>
                  <a:srgbClr val="00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2829"/>
            <a:ext cx="9144000" cy="149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417081" y="1512160"/>
            <a:ext cx="8308397" cy="54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19968" y="2336537"/>
            <a:ext cx="8304068" cy="413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0050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4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4" name="Google Shape;104;p19"/>
          <p:cNvCxnSpPr/>
          <p:nvPr/>
        </p:nvCxnSpPr>
        <p:spPr>
          <a:xfrm>
            <a:off x="418524" y="2071016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419968" y="2380176"/>
            <a:ext cx="4082761" cy="378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2900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0037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Char char="‣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4641273" y="2380176"/>
            <a:ext cx="4082762" cy="378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2900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0037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Char char="‣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417081" y="1447800"/>
            <a:ext cx="830839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0" name="Google Shape;110;p21"/>
          <p:cNvCxnSpPr/>
          <p:nvPr/>
        </p:nvCxnSpPr>
        <p:spPr>
          <a:xfrm>
            <a:off x="418524" y="1991404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1084169"/>
            <a:ext cx="9144000" cy="5773831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txBody>
          <a:bodyPr spcFirstLastPara="1" wrap="square" lIns="82025" tIns="41025" rIns="82025" bIns="4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25993" y="3990533"/>
            <a:ext cx="8295184" cy="8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erriweather Sans"/>
              <a:buNone/>
              <a:defRPr sz="2900" b="0" i="0" u="none" strike="noStrike" cap="none">
                <a:solidFill>
                  <a:srgbClr val="00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2829"/>
            <a:ext cx="9144000" cy="149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417081" y="1548772"/>
            <a:ext cx="830839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3" name="Google Shape;113;p22"/>
          <p:cNvCxnSpPr/>
          <p:nvPr/>
        </p:nvCxnSpPr>
        <p:spPr>
          <a:xfrm>
            <a:off x="418524" y="2134279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747396" y="5486400"/>
            <a:ext cx="7664671" cy="56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>
            <a:spLocks noGrp="1"/>
          </p:cNvSpPr>
          <p:nvPr>
            <p:ph type="pic" idx="2"/>
          </p:nvPr>
        </p:nvSpPr>
        <p:spPr>
          <a:xfrm>
            <a:off x="747398" y="1542223"/>
            <a:ext cx="7649208" cy="388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erriweather Sans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44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630"/>
              </a:spcBef>
              <a:spcAft>
                <a:spcPts val="0"/>
              </a:spcAft>
              <a:buClr>
                <a:srgbClr val="6D6E7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630"/>
              </a:spcBef>
              <a:spcAft>
                <a:spcPts val="0"/>
              </a:spcAft>
              <a:buClr>
                <a:srgbClr val="6D6E7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630"/>
              </a:spcBef>
              <a:spcAft>
                <a:spcPts val="0"/>
              </a:spcAft>
              <a:buClr>
                <a:srgbClr val="6D6E7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630"/>
              </a:spcBef>
              <a:spcAft>
                <a:spcPts val="0"/>
              </a:spcAft>
              <a:buClr>
                <a:srgbClr val="6D6E7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747396" y="6113576"/>
            <a:ext cx="7674980" cy="5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825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Merriweather San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erriweather San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640"/>
              <a:buFont typeface="Merriweather San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6D6E71"/>
              </a:buClr>
              <a:buSzPts val="6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6D6E71"/>
              </a:buClr>
              <a:buSzPts val="6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6D6E71"/>
              </a:buClr>
              <a:buSzPts val="6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6D6E71"/>
              </a:buClr>
              <a:buSzPts val="6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723036" y="2837172"/>
            <a:ext cx="7771534" cy="136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448830" y="2356100"/>
            <a:ext cx="4039465" cy="26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 Sans"/>
              <a:buNone/>
              <a:defRPr sz="2200" b="0" i="1" u="none" strike="noStrike" cap="none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Merriweather San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Merriweather San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120"/>
              <a:buFont typeface="Merriweather San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2"/>
          </p:nvPr>
        </p:nvSpPr>
        <p:spPr>
          <a:xfrm>
            <a:off x="448830" y="2803812"/>
            <a:ext cx="4039465" cy="395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29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0037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Char char="‣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3"/>
          </p:nvPr>
        </p:nvSpPr>
        <p:spPr>
          <a:xfrm>
            <a:off x="4674071" y="2348320"/>
            <a:ext cx="4039465" cy="27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 Sans"/>
              <a:buNone/>
              <a:defRPr sz="2200" b="0" i="1" u="none" strike="noStrike" cap="none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Merriweather San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Merriweather San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120"/>
              <a:buFont typeface="Merriweather San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4"/>
          </p:nvPr>
        </p:nvSpPr>
        <p:spPr>
          <a:xfrm>
            <a:off x="4674071" y="2803812"/>
            <a:ext cx="4039465" cy="395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29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0037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Char char="‣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408423" y="1585913"/>
            <a:ext cx="830839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6" name="Google Shape;126;p25"/>
          <p:cNvCxnSpPr/>
          <p:nvPr/>
        </p:nvCxnSpPr>
        <p:spPr>
          <a:xfrm>
            <a:off x="409864" y="2125874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 rot="5400000">
            <a:off x="2535845" y="300015"/>
            <a:ext cx="4072314" cy="830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005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417081" y="1540369"/>
            <a:ext cx="830839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0" name="Google Shape;130;p26"/>
          <p:cNvCxnSpPr/>
          <p:nvPr/>
        </p:nvCxnSpPr>
        <p:spPr>
          <a:xfrm>
            <a:off x="418524" y="2125874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 rot="5400000">
            <a:off x="5199402" y="2992501"/>
            <a:ext cx="4975412" cy="207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 rot="5400000">
            <a:off x="975931" y="984313"/>
            <a:ext cx="4975412" cy="60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005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 and Char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>
            <a:spLocks noGrp="1"/>
          </p:cNvSpPr>
          <p:nvPr>
            <p:ph type="chart" idx="2"/>
          </p:nvPr>
        </p:nvSpPr>
        <p:spPr>
          <a:xfrm>
            <a:off x="419968" y="2428461"/>
            <a:ext cx="8304068" cy="412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417081" y="1548772"/>
            <a:ext cx="830839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7" name="Google Shape;137;p28"/>
          <p:cNvCxnSpPr/>
          <p:nvPr/>
        </p:nvCxnSpPr>
        <p:spPr>
          <a:xfrm>
            <a:off x="418524" y="2134279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/>
          <p:nvPr/>
        </p:nvSpPr>
        <p:spPr>
          <a:xfrm>
            <a:off x="0" y="1084170"/>
            <a:ext cx="9144000" cy="5773831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1"/>
          </p:nvPr>
        </p:nvSpPr>
        <p:spPr>
          <a:xfrm>
            <a:off x="425993" y="3990532"/>
            <a:ext cx="8295184" cy="8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erriweather Sans"/>
              <a:buNone/>
              <a:defRPr sz="2900" b="0" i="0" u="none" strike="noStrike" cap="none">
                <a:solidFill>
                  <a:srgbClr val="00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1" name="Google Shape;14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2829"/>
            <a:ext cx="9144000" cy="149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Grid K">
  <p:cSld name="Photo Grid K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2303463"/>
            <a:ext cx="9144000" cy="2249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0" y="-9524"/>
            <a:ext cx="2980944" cy="2239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165"/>
              <a:buFont typeface="Merriweather Sans"/>
              <a:buChar char="‣"/>
              <a:defRPr sz="11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>
            <a:spLocks noGrp="1"/>
          </p:cNvSpPr>
          <p:nvPr>
            <p:ph type="pic" idx="3"/>
          </p:nvPr>
        </p:nvSpPr>
        <p:spPr>
          <a:xfrm>
            <a:off x="3081337" y="1"/>
            <a:ext cx="2980944" cy="2239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165"/>
              <a:buFont typeface="Merriweather Sans"/>
              <a:buChar char="‣"/>
              <a:defRPr sz="11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>
            <a:spLocks noGrp="1"/>
          </p:cNvSpPr>
          <p:nvPr>
            <p:ph type="pic" idx="4"/>
          </p:nvPr>
        </p:nvSpPr>
        <p:spPr>
          <a:xfrm>
            <a:off x="6162675" y="0"/>
            <a:ext cx="2980944" cy="2240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165"/>
              <a:buFont typeface="Merriweather Sans"/>
              <a:buChar char="‣"/>
              <a:defRPr sz="11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455615" y="2705102"/>
            <a:ext cx="8012112" cy="144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7813676" y="3606712"/>
            <a:ext cx="1330325" cy="939800"/>
            <a:chOff x="4727575" y="3613150"/>
            <a:chExt cx="1330325" cy="939800"/>
          </a:xfrm>
        </p:grpSpPr>
        <p:sp>
          <p:nvSpPr>
            <p:cNvPr id="35" name="Google Shape;35;p4"/>
            <p:cNvSpPr/>
            <p:nvPr/>
          </p:nvSpPr>
          <p:spPr>
            <a:xfrm>
              <a:off x="4727575" y="4222750"/>
              <a:ext cx="860425" cy="330200"/>
            </a:xfrm>
            <a:custGeom>
              <a:avLst/>
              <a:gdLst/>
              <a:ahLst/>
              <a:cxnLst/>
              <a:rect l="l" t="t" r="r" b="b"/>
              <a:pathLst>
                <a:path w="542" h="208" extrusionOk="0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588000" y="3613150"/>
              <a:ext cx="469900" cy="609600"/>
            </a:xfrm>
            <a:custGeom>
              <a:avLst/>
              <a:gdLst/>
              <a:ahLst/>
              <a:cxnLst/>
              <a:rect l="l" t="t" r="r" b="b"/>
              <a:pathLst>
                <a:path w="296" h="384" extrusionOk="0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248275" y="4006850"/>
              <a:ext cx="809625" cy="546100"/>
            </a:xfrm>
            <a:custGeom>
              <a:avLst/>
              <a:gdLst/>
              <a:ahLst/>
              <a:cxnLst/>
              <a:rect l="l" t="t" r="r" b="b"/>
              <a:pathLst>
                <a:path w="510" h="344" extrusionOk="0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4"/>
          <p:cNvSpPr>
            <a:spLocks noGrp="1"/>
          </p:cNvSpPr>
          <p:nvPr>
            <p:ph type="pic" idx="5"/>
          </p:nvPr>
        </p:nvSpPr>
        <p:spPr>
          <a:xfrm>
            <a:off x="0" y="4637088"/>
            <a:ext cx="2980944" cy="22209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165"/>
              <a:buFont typeface="Merriweather Sans"/>
              <a:buChar char="‣"/>
              <a:defRPr sz="11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>
            <a:spLocks noGrp="1"/>
          </p:cNvSpPr>
          <p:nvPr>
            <p:ph type="pic" idx="6"/>
          </p:nvPr>
        </p:nvSpPr>
        <p:spPr>
          <a:xfrm>
            <a:off x="6162675" y="4637088"/>
            <a:ext cx="2980944" cy="22209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165"/>
              <a:buFont typeface="Merriweather Sans"/>
              <a:buChar char="‣"/>
              <a:defRPr sz="11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>
            <a:spLocks noGrp="1"/>
          </p:cNvSpPr>
          <p:nvPr>
            <p:ph type="pic" idx="7"/>
          </p:nvPr>
        </p:nvSpPr>
        <p:spPr>
          <a:xfrm>
            <a:off x="3090862" y="4637088"/>
            <a:ext cx="2980944" cy="22209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165"/>
              <a:buFont typeface="Merriweather Sans"/>
              <a:buChar char="‣"/>
              <a:defRPr sz="11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47396" y="5486400"/>
            <a:ext cx="7664671" cy="56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747398" y="1542223"/>
            <a:ext cx="7649208" cy="388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erriweather Sans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44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630"/>
              </a:spcBef>
              <a:spcAft>
                <a:spcPts val="0"/>
              </a:spcAft>
              <a:buClr>
                <a:srgbClr val="6D6E7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630"/>
              </a:spcBef>
              <a:spcAft>
                <a:spcPts val="0"/>
              </a:spcAft>
              <a:buClr>
                <a:srgbClr val="6D6E7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630"/>
              </a:spcBef>
              <a:spcAft>
                <a:spcPts val="0"/>
              </a:spcAft>
              <a:buClr>
                <a:srgbClr val="6D6E7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630"/>
              </a:spcBef>
              <a:spcAft>
                <a:spcPts val="0"/>
              </a:spcAft>
              <a:buClr>
                <a:srgbClr val="6D6E7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747396" y="6113576"/>
            <a:ext cx="7674980" cy="5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825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Merriweather San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erriweather San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640"/>
              <a:buFont typeface="Merriweather San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6D6E71"/>
              </a:buClr>
              <a:buSzPts val="6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6D6E71"/>
              </a:buClr>
              <a:buSzPts val="6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6D6E71"/>
              </a:buClr>
              <a:buSzPts val="6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6D6E71"/>
              </a:buClr>
              <a:buSzPts val="600"/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419968" y="2380176"/>
            <a:ext cx="4082761" cy="378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2900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0037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Char char="‣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41273" y="2380176"/>
            <a:ext cx="4082762" cy="378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2900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0037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Char char="‣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560"/>
              </a:spcBef>
              <a:spcAft>
                <a:spcPts val="0"/>
              </a:spcAft>
              <a:buClr>
                <a:srgbClr val="6D6E71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17081" y="1447800"/>
            <a:ext cx="830839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9" name="Google Shape;49;p6"/>
          <p:cNvCxnSpPr/>
          <p:nvPr/>
        </p:nvCxnSpPr>
        <p:spPr>
          <a:xfrm>
            <a:off x="418524" y="1991404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17081" y="1512160"/>
            <a:ext cx="8308397" cy="54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19968" y="2336537"/>
            <a:ext cx="8304068" cy="413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0050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4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3" name="Google Shape;53;p7"/>
          <p:cNvCxnSpPr/>
          <p:nvPr/>
        </p:nvCxnSpPr>
        <p:spPr>
          <a:xfrm>
            <a:off x="418524" y="2071016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23036" y="2837172"/>
            <a:ext cx="7771534" cy="136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448830" y="2356100"/>
            <a:ext cx="4039465" cy="26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 Sans"/>
              <a:buNone/>
              <a:defRPr sz="2200" b="0" i="1" u="none" strike="noStrike" cap="none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Merriweather San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Merriweather San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120"/>
              <a:buFont typeface="Merriweather San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448830" y="2803812"/>
            <a:ext cx="4039465" cy="395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29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0037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Char char="‣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3"/>
          </p:nvPr>
        </p:nvSpPr>
        <p:spPr>
          <a:xfrm>
            <a:off x="4674071" y="2348320"/>
            <a:ext cx="4039465" cy="27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 Sans"/>
              <a:buNone/>
              <a:defRPr sz="2200" b="0" i="1" u="none" strike="noStrike" cap="none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Merriweather San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Merriweather San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120"/>
              <a:buFont typeface="Merriweather San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4"/>
          </p:nvPr>
        </p:nvSpPr>
        <p:spPr>
          <a:xfrm>
            <a:off x="4674071" y="2803812"/>
            <a:ext cx="4039465" cy="395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290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‣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0037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Char char="‣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490"/>
              </a:spcBef>
              <a:spcAft>
                <a:spcPts val="0"/>
              </a:spcAft>
              <a:buClr>
                <a:srgbClr val="6D6E71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08423" y="1585913"/>
            <a:ext cx="830839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3" name="Google Shape;63;p10"/>
          <p:cNvCxnSpPr/>
          <p:nvPr/>
        </p:nvCxnSpPr>
        <p:spPr>
          <a:xfrm>
            <a:off x="409864" y="2125874"/>
            <a:ext cx="8306955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7081" y="1549918"/>
            <a:ext cx="8308397" cy="102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9967" y="2943621"/>
            <a:ext cx="8304068" cy="378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005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276734" y="16137"/>
            <a:ext cx="446163" cy="40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" name="Google Shape;13;p1" descr="rwjf_logo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70470" y="58271"/>
            <a:ext cx="1622771" cy="5378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8564172" y="6554670"/>
            <a:ext cx="322813" cy="23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-25613"/>
            <a:ext cx="9144000" cy="139580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17081" y="1549918"/>
            <a:ext cx="8308397" cy="102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19967" y="2943621"/>
            <a:ext cx="8304068" cy="378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0050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662" algn="l" rtl="0">
              <a:spcBef>
                <a:spcPts val="1615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1615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erriweather Sans"/>
              <a:buChar char="‣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1077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Merriweather Sans"/>
              <a:buChar char="-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4639" algn="l" rtl="0">
              <a:spcBef>
                <a:spcPts val="1077"/>
              </a:spcBef>
              <a:spcAft>
                <a:spcPts val="0"/>
              </a:spcAft>
              <a:buClr>
                <a:schemeClr val="lt2"/>
              </a:buClr>
              <a:buSzPts val="1040"/>
              <a:buFont typeface="Merriweather Sans"/>
              <a:buChar char="‣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420"/>
              </a:spcBef>
              <a:spcAft>
                <a:spcPts val="0"/>
              </a:spcAft>
              <a:buClr>
                <a:srgbClr val="6D6E7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8276734" y="16137"/>
            <a:ext cx="446163" cy="40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6" name="Google Shape;86;p16" descr="rwjf_logo.png"/>
          <p:cNvSpPr/>
          <p:nvPr/>
        </p:nvSpPr>
        <p:spPr>
          <a:xfrm>
            <a:off x="6770470" y="58271"/>
            <a:ext cx="1622771" cy="53788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6"/>
          <p:cNvSpPr/>
          <p:nvPr/>
        </p:nvSpPr>
        <p:spPr>
          <a:xfrm>
            <a:off x="8564172" y="6554670"/>
            <a:ext cx="322813" cy="23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-25613"/>
            <a:ext cx="9144000" cy="139580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tyhealthrankings.org/intervention-planning-matri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418368" y="2424473"/>
            <a:ext cx="8304600" cy="136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INTERVENTION PLANNING MATRIX</a:t>
            </a:r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425993" y="3990533"/>
            <a:ext cx="8295300" cy="8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615"/>
              </a:spcBef>
              <a:spcAft>
                <a:spcPts val="0"/>
              </a:spcAft>
              <a:buNone/>
            </a:pPr>
            <a:r>
              <a:rPr lang="en-US"/>
              <a:t>Activity to support learning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417081" y="1512160"/>
            <a:ext cx="8308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THE TOOL</a:t>
            </a:r>
            <a:endParaRPr sz="28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419968" y="2336537"/>
            <a:ext cx="8304000" cy="4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0733" marR="0" lvl="0" indent="-250733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</a:pPr>
            <a:r>
              <a:rPr lang="en-US"/>
              <a:t>Developed by the Healthy Wisconsin Leadership Institute</a:t>
            </a:r>
            <a:endParaRPr/>
          </a:p>
          <a:p>
            <a:pPr marL="250733" marR="0" lvl="0" indent="-250733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</a:pPr>
            <a:r>
              <a:rPr lang="en-US"/>
              <a:t>Download the tool here: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http://www.countyhealthrankings.org/intervention-planning-matrix</a:t>
            </a:r>
            <a:r>
              <a:rPr lang="en-US"/>
              <a:t> </a:t>
            </a:r>
            <a:endParaRPr/>
          </a:p>
          <a:p>
            <a:pPr marL="0" marR="0" lvl="0" indent="0" algn="l" rtl="0">
              <a:spcBef>
                <a:spcPts val="1614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417081" y="1512160"/>
            <a:ext cx="8308397" cy="54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TIPS FOR </a:t>
            </a:r>
            <a:r>
              <a:rPr lang="en-US"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USING THE INTERVENTION PLANNING MATRIX</a:t>
            </a:r>
            <a:endParaRPr sz="28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419968" y="2336537"/>
            <a:ext cx="8304068" cy="413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0734" marR="0" lvl="0" indent="-25073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tool can help you brainstorm strategies and work toward the “sweet spot” of policy changes with greater impact</a:t>
            </a:r>
            <a:endParaRPr/>
          </a:p>
          <a:p>
            <a:pPr marL="250734" marR="0" lvl="0" indent="-250734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erriweather Sans"/>
              <a:buChar char="‣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</a:t>
            </a:r>
            <a:endParaRPr/>
          </a:p>
          <a:p>
            <a:pPr marL="524261" marR="0" lvl="1" indent="-250734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the strategies you’re considering have the impact you’re hoping for? </a:t>
            </a:r>
            <a:endParaRPr/>
          </a:p>
          <a:p>
            <a:pPr marL="524261" marR="0" lvl="1" indent="-250734" algn="l" rtl="0">
              <a:spcBef>
                <a:spcPts val="1614"/>
              </a:spcBef>
              <a:spcAft>
                <a:spcPts val="0"/>
              </a:spcAft>
              <a:buClr>
                <a:schemeClr val="dk2"/>
              </a:buClr>
              <a:buSzPts val="1875"/>
              <a:buFont typeface="Arial"/>
              <a:buChar char="–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strategies you’re considering programmatic or are they on the policy spectrum?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417081" y="1447800"/>
            <a:ext cx="83085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 ACTIVITY</a:t>
            </a:r>
            <a:endParaRPr sz="28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1"/>
          </p:nvPr>
        </p:nvSpPr>
        <p:spPr>
          <a:xfrm>
            <a:off x="419968" y="2380176"/>
            <a:ext cx="4082700" cy="3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Time: </a:t>
            </a:r>
            <a:r>
              <a:rPr lang="en-US"/>
              <a:t>20-30</a:t>
            </a:r>
            <a:r>
              <a:rPr lang="en-US" sz="1800"/>
              <a:t> minutes</a:t>
            </a: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Group Size: </a:t>
            </a:r>
            <a:r>
              <a:rPr lang="en-US" sz="1800"/>
              <a:t>Small groups (3-5 people) with a large group discussion</a:t>
            </a: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Pre-Work: </a:t>
            </a: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‣"/>
            </a:pPr>
            <a:r>
              <a:rPr lang="en-US" sz="1800"/>
              <a:t>Print the Intervention Planning Matrix or make plans to display in the room.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‣"/>
            </a:pPr>
            <a:r>
              <a:rPr lang="en-US" sz="1800"/>
              <a:t>Review the sets of strategies on the following slides and select a set to practice with OR create your own.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‣"/>
            </a:pPr>
            <a:r>
              <a:rPr lang="en-US" sz="1800"/>
              <a:t>Print and separate the strategies.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‣"/>
            </a:pPr>
            <a:r>
              <a:rPr lang="en-US"/>
              <a:t>Each group should have an Intervention Planning Matrix and set of strategies to work with.</a:t>
            </a:r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4641273" y="2380176"/>
            <a:ext cx="4082700" cy="3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Facilitating the Activity:</a:t>
            </a:r>
            <a:endParaRPr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‣"/>
            </a:pPr>
            <a:r>
              <a:rPr lang="en-US"/>
              <a:t>In groups of 3-5 people (5-10 min)</a:t>
            </a:r>
            <a:endParaRPr/>
          </a:p>
          <a:p>
            <a:pPr marL="914400" marR="0" lvl="1" indent="-3000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5"/>
              <a:buChar char="–"/>
            </a:pPr>
            <a:r>
              <a:rPr lang="en-US"/>
              <a:t>Review the strategies </a:t>
            </a:r>
            <a:endParaRPr/>
          </a:p>
          <a:p>
            <a:pPr marL="914400" marR="0" lvl="1" indent="-3000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5"/>
              <a:buChar char="–"/>
            </a:pPr>
            <a:r>
              <a:rPr lang="en-US"/>
              <a:t>Discuss where they should be placed on the matrix</a:t>
            </a:r>
            <a:endParaRPr/>
          </a:p>
          <a:p>
            <a:pPr marL="914400" marR="0" lvl="1" indent="-3000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5"/>
              <a:buChar char="–"/>
            </a:pPr>
            <a:r>
              <a:rPr lang="en-US"/>
              <a:t>Notice what questions or insights come up during your discussion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‣"/>
            </a:pPr>
            <a:r>
              <a:rPr lang="en-US"/>
              <a:t>As a large group, reflect on your experience with the tool (15-20 min)</a:t>
            </a:r>
            <a:endParaRPr/>
          </a:p>
          <a:p>
            <a:pPr marL="914400" marR="0" lvl="1" indent="-3000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5"/>
              <a:buChar char="–"/>
            </a:pPr>
            <a:r>
              <a:rPr lang="en-US"/>
              <a:t>What stood out to you about the tool?</a:t>
            </a:r>
            <a:endParaRPr/>
          </a:p>
          <a:p>
            <a:pPr marL="914400" marR="0" lvl="1" indent="-3000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5"/>
              <a:buChar char="–"/>
            </a:pPr>
            <a:r>
              <a:rPr lang="en-US"/>
              <a:t>What was clear? What was confusing?</a:t>
            </a:r>
            <a:endParaRPr/>
          </a:p>
          <a:p>
            <a:pPr marL="914400" marR="0" lvl="1" indent="-3000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5"/>
              <a:buChar char="–"/>
            </a:pPr>
            <a:r>
              <a:rPr lang="en-US"/>
              <a:t>What insights are beginning to emerge? </a:t>
            </a:r>
            <a:endParaRPr/>
          </a:p>
          <a:p>
            <a:pPr marL="914400" marR="0" lvl="1" indent="-3000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5"/>
              <a:buChar char="–"/>
            </a:pPr>
            <a:r>
              <a:rPr lang="en-US"/>
              <a:t>How could you use this tool in your community?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417081" y="1512160"/>
            <a:ext cx="8308397" cy="54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TOOL: INTERVENTION PLANNING MATRIX</a:t>
            </a:r>
            <a:endParaRPr sz="28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7" name="Google Shape;177;p34"/>
          <p:cNvGraphicFramePr/>
          <p:nvPr/>
        </p:nvGraphicFramePr>
        <p:xfrm>
          <a:off x="420688" y="2133600"/>
          <a:ext cx="8266100" cy="4450130"/>
        </p:xfrm>
        <a:graphic>
          <a:graphicData uri="http://schemas.openxmlformats.org/drawingml/2006/table">
            <a:tbl>
              <a:tblPr firstRow="1" firstCol="1" bandRow="1">
                <a:noFill/>
                <a:tableStyleId>{205C1802-E6AB-4335-82D8-2B8E8131562B}</a:tableStyleId>
              </a:tblPr>
              <a:tblGrid>
                <a:gridCol w="277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   SPHERES OF INFLUENCE      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APPROACHES 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INDIVIDUALS</a:t>
                      </a: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ORGANIZATIONS &amp; INSTITUTIONS</a:t>
                      </a: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COMMUNITY </a:t>
                      </a:r>
                      <a:r>
                        <a:rPr lang="en-US" sz="1400"/>
                        <a:t>(neighborhoods, municipalities, counties or state)</a:t>
                      </a:r>
                      <a:endParaRPr sz="1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PROGRAMS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Activities focused on increasing knowledge about health issues.</a:t>
                      </a:r>
                      <a:endParaRPr sz="14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i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SYSTEMS CHANGES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Change that impacts social norms of an organization, institution, or system.</a:t>
                      </a:r>
                      <a:endParaRPr sz="14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i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ENVIRONMENTAL CHANGE </a:t>
                      </a:r>
                      <a:r>
                        <a:rPr lang="en-US" sz="1400" b="0"/>
                        <a:t>Physical aspects of the environment that support healthy or discourage unhealthy behaviors.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i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POLICY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Policies, rules, ordinances &amp; laws that support healthy practices.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i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i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8" name="Google Shape;178;p34"/>
          <p:cNvCxnSpPr/>
          <p:nvPr/>
        </p:nvCxnSpPr>
        <p:spPr>
          <a:xfrm>
            <a:off x="2514600" y="26670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9" name="Google Shape;179;p34"/>
          <p:cNvCxnSpPr/>
          <p:nvPr/>
        </p:nvCxnSpPr>
        <p:spPr>
          <a:xfrm>
            <a:off x="2743200" y="22860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title" idx="4294967295"/>
          </p:nvPr>
        </p:nvSpPr>
        <p:spPr>
          <a:xfrm>
            <a:off x="417081" y="1512160"/>
            <a:ext cx="8308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Obesity-related strategies</a:t>
            </a:r>
            <a:endParaRPr sz="28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6" name="Google Shape;186;p35"/>
          <p:cNvGraphicFramePr/>
          <p:nvPr>
            <p:extLst>
              <p:ext uri="{D42A27DB-BD31-4B8C-83A1-F6EECF244321}">
                <p14:modId xmlns:p14="http://schemas.microsoft.com/office/powerpoint/2010/main" val="1291102471"/>
              </p:ext>
            </p:extLst>
          </p:nvPr>
        </p:nvGraphicFramePr>
        <p:xfrm>
          <a:off x="952500" y="2335350"/>
          <a:ext cx="7239000" cy="3539550"/>
        </p:xfrm>
        <a:graphic>
          <a:graphicData uri="http://schemas.openxmlformats.org/drawingml/2006/table">
            <a:tbl>
              <a:tblPr>
                <a:noFill/>
                <a:tableStyleId>{DAA061D7-19C8-49B8-8ED7-A6AC7040757D}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Food tastings (fruit and	 veggies)</a:t>
                      </a:r>
                      <a:endParaRPr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Community	gardens</a:t>
                      </a: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Walking and biking trails</a:t>
                      </a: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Healthy cooking classes</a:t>
                      </a: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School fruit	and vegetable gardens</a:t>
                      </a: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10,000 step competitions</a:t>
                      </a: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Sugar-sweetened beverage tax</a:t>
                      </a:r>
                      <a:endParaRPr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Physical activity requirements for schools/childcare centers</a:t>
                      </a:r>
                      <a:endParaRPr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Safe Routes to School</a:t>
                      </a: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Complete Streets</a:t>
                      </a: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Healthy foods at catered events</a:t>
                      </a: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Shared use agreements for community use of school gyms/other rec facilities</a:t>
                      </a:r>
                      <a:endParaRPr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title" idx="4294967295"/>
          </p:nvPr>
        </p:nvSpPr>
        <p:spPr>
          <a:xfrm>
            <a:off x="417081" y="1512160"/>
            <a:ext cx="8308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Create your own </a:t>
            </a:r>
            <a:endParaRPr sz="28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3" name="Google Shape;193;p36"/>
          <p:cNvGraphicFramePr/>
          <p:nvPr/>
        </p:nvGraphicFramePr>
        <p:xfrm>
          <a:off x="952500" y="2335350"/>
          <a:ext cx="7239000" cy="3608780"/>
        </p:xfrm>
        <a:graphic>
          <a:graphicData uri="http://schemas.openxmlformats.org/drawingml/2006/table">
            <a:tbl>
              <a:tblPr>
                <a:noFill/>
                <a:tableStyleId>{DAA061D7-19C8-49B8-8ED7-A6AC7040757D}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Use this table to create your own set of policies and programs to consider. </a:t>
                      </a:r>
                      <a:endParaRPr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ASE STUDY TEMPLATE SLIDES">
  <a:themeElements>
    <a:clrScheme name="chrr">
      <a:dk1>
        <a:srgbClr val="000000"/>
      </a:dk1>
      <a:lt1>
        <a:srgbClr val="FFFFFF"/>
      </a:lt1>
      <a:dk2>
        <a:srgbClr val="D54215"/>
      </a:dk2>
      <a:lt2>
        <a:srgbClr val="F8931F"/>
      </a:lt2>
      <a:accent1>
        <a:srgbClr val="F15A25"/>
      </a:accent1>
      <a:accent2>
        <a:srgbClr val="709455"/>
      </a:accent2>
      <a:accent3>
        <a:srgbClr val="95BA79"/>
      </a:accent3>
      <a:accent4>
        <a:srgbClr val="003763"/>
      </a:accent4>
      <a:accent5>
        <a:srgbClr val="C5D7EB"/>
      </a:accent5>
      <a:accent6>
        <a:srgbClr val="EDE9E6"/>
      </a:accent6>
      <a:hlink>
        <a:srgbClr val="D54215"/>
      </a:hlink>
      <a:folHlink>
        <a:srgbClr val="F15A2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SE STUDY TEMPLATE SLIDES">
  <a:themeElements>
    <a:clrScheme name="chrr">
      <a:dk1>
        <a:srgbClr val="000000"/>
      </a:dk1>
      <a:lt1>
        <a:srgbClr val="FFFFFF"/>
      </a:lt1>
      <a:dk2>
        <a:srgbClr val="D54215"/>
      </a:dk2>
      <a:lt2>
        <a:srgbClr val="F8931F"/>
      </a:lt2>
      <a:accent1>
        <a:srgbClr val="F15A25"/>
      </a:accent1>
      <a:accent2>
        <a:srgbClr val="709455"/>
      </a:accent2>
      <a:accent3>
        <a:srgbClr val="95BA79"/>
      </a:accent3>
      <a:accent4>
        <a:srgbClr val="003763"/>
      </a:accent4>
      <a:accent5>
        <a:srgbClr val="C5D7EB"/>
      </a:accent5>
      <a:accent6>
        <a:srgbClr val="EDE9E6"/>
      </a:accent6>
      <a:hlink>
        <a:srgbClr val="D54215"/>
      </a:hlink>
      <a:folHlink>
        <a:srgbClr val="F15A2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On-screen Show (4:3)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Corbel</vt:lpstr>
      <vt:lpstr>Noto Sans Symbols</vt:lpstr>
      <vt:lpstr>Merriweather Sans</vt:lpstr>
      <vt:lpstr>Arial</vt:lpstr>
      <vt:lpstr>CASE STUDY TEMPLATE SLIDES</vt:lpstr>
      <vt:lpstr>CASE STUDY TEMPLATE SLIDES</vt:lpstr>
      <vt:lpstr>INTERVENTION PLANNING MATRIX</vt:lpstr>
      <vt:lpstr>ABOUT THE TOOL</vt:lpstr>
      <vt:lpstr>TIPS FOR USING THE INTERVENTION PLANNING MATRIX</vt:lpstr>
      <vt:lpstr>TOOL ACTIVITY</vt:lpstr>
      <vt:lpstr>TOOL: INTERVENTION PLANNING MATRIX</vt:lpstr>
      <vt:lpstr>Obesity-related strategies</vt:lpstr>
      <vt:lpstr>Create your own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PLANNING MATRIX</dc:title>
  <cp:lastModifiedBy>Karen Odegaard</cp:lastModifiedBy>
  <cp:revision>1</cp:revision>
  <dcterms:modified xsi:type="dcterms:W3CDTF">2018-11-09T17:08:40Z</dcterms:modified>
</cp:coreProperties>
</file>