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985" r:id="rId2"/>
    <p:sldId id="987" r:id="rId3"/>
    <p:sldId id="949" r:id="rId4"/>
    <p:sldId id="952" r:id="rId5"/>
    <p:sldId id="953" r:id="rId6"/>
    <p:sldId id="950" r:id="rId7"/>
    <p:sldId id="951" r:id="rId8"/>
    <p:sldId id="954" r:id="rId9"/>
    <p:sldId id="955" r:id="rId10"/>
    <p:sldId id="956" r:id="rId11"/>
    <p:sldId id="957" r:id="rId12"/>
    <p:sldId id="958" r:id="rId13"/>
    <p:sldId id="959" r:id="rId14"/>
    <p:sldId id="960" r:id="rId15"/>
    <p:sldId id="961" r:id="rId16"/>
    <p:sldId id="962" r:id="rId17"/>
    <p:sldId id="963" r:id="rId18"/>
    <p:sldId id="964" r:id="rId19"/>
    <p:sldId id="965" r:id="rId20"/>
    <p:sldId id="988" r:id="rId21"/>
    <p:sldId id="966" r:id="rId22"/>
    <p:sldId id="967" r:id="rId23"/>
    <p:sldId id="968" r:id="rId24"/>
    <p:sldId id="970" r:id="rId25"/>
    <p:sldId id="971" r:id="rId26"/>
    <p:sldId id="972" r:id="rId27"/>
    <p:sldId id="986" r:id="rId28"/>
    <p:sldId id="973" r:id="rId29"/>
    <p:sldId id="974" r:id="rId30"/>
    <p:sldId id="975" r:id="rId31"/>
    <p:sldId id="976" r:id="rId32"/>
    <p:sldId id="977" r:id="rId33"/>
    <p:sldId id="978" r:id="rId34"/>
    <p:sldId id="979" r:id="rId35"/>
    <p:sldId id="981" r:id="rId36"/>
    <p:sldId id="982" r:id="rId37"/>
    <p:sldId id="983" r:id="rId38"/>
    <p:sldId id="984" r:id="rId39"/>
  </p:sldIdLst>
  <p:sldSz cx="12192000" cy="6858000"/>
  <p:notesSz cx="6858000" cy="9144000"/>
  <p:defaultTextStyle>
    <a:defPPr>
      <a:defRPr lang="en-US"/>
    </a:defPPr>
    <a:lvl1pPr algn="ctr" rtl="0" eaLnBrk="0" fontAlgn="base" hangingPunct="0">
      <a:spcBef>
        <a:spcPct val="50000"/>
      </a:spcBef>
      <a:spcAft>
        <a:spcPct val="0"/>
      </a:spcAft>
      <a:defRPr sz="900" b="1" kern="1200">
        <a:solidFill>
          <a:schemeClr val="tx1"/>
        </a:solidFill>
        <a:latin typeface="Arial" charset="0"/>
        <a:ea typeface="+mn-ea"/>
        <a:cs typeface="+mn-cs"/>
      </a:defRPr>
    </a:lvl1pPr>
    <a:lvl2pPr marL="366309" algn="ctr" rtl="0" eaLnBrk="0" fontAlgn="base" hangingPunct="0">
      <a:spcBef>
        <a:spcPct val="50000"/>
      </a:spcBef>
      <a:spcAft>
        <a:spcPct val="0"/>
      </a:spcAft>
      <a:defRPr sz="900" b="1" kern="1200">
        <a:solidFill>
          <a:schemeClr val="tx1"/>
        </a:solidFill>
        <a:latin typeface="Arial" charset="0"/>
        <a:ea typeface="+mn-ea"/>
        <a:cs typeface="+mn-cs"/>
      </a:defRPr>
    </a:lvl2pPr>
    <a:lvl3pPr marL="732617" algn="ctr" rtl="0" eaLnBrk="0" fontAlgn="base" hangingPunct="0">
      <a:spcBef>
        <a:spcPct val="50000"/>
      </a:spcBef>
      <a:spcAft>
        <a:spcPct val="0"/>
      </a:spcAft>
      <a:defRPr sz="900" b="1" kern="1200">
        <a:solidFill>
          <a:schemeClr val="tx1"/>
        </a:solidFill>
        <a:latin typeface="Arial" charset="0"/>
        <a:ea typeface="+mn-ea"/>
        <a:cs typeface="+mn-cs"/>
      </a:defRPr>
    </a:lvl3pPr>
    <a:lvl4pPr marL="1098926" algn="ctr" rtl="0" eaLnBrk="0" fontAlgn="base" hangingPunct="0">
      <a:spcBef>
        <a:spcPct val="50000"/>
      </a:spcBef>
      <a:spcAft>
        <a:spcPct val="0"/>
      </a:spcAft>
      <a:defRPr sz="900" b="1" kern="1200">
        <a:solidFill>
          <a:schemeClr val="tx1"/>
        </a:solidFill>
        <a:latin typeface="Arial" charset="0"/>
        <a:ea typeface="+mn-ea"/>
        <a:cs typeface="+mn-cs"/>
      </a:defRPr>
    </a:lvl4pPr>
    <a:lvl5pPr marL="1465235" algn="ctr" rtl="0" eaLnBrk="0" fontAlgn="base" hangingPunct="0">
      <a:spcBef>
        <a:spcPct val="50000"/>
      </a:spcBef>
      <a:spcAft>
        <a:spcPct val="0"/>
      </a:spcAft>
      <a:defRPr sz="900" b="1" kern="1200">
        <a:solidFill>
          <a:schemeClr val="tx1"/>
        </a:solidFill>
        <a:latin typeface="Arial" charset="0"/>
        <a:ea typeface="+mn-ea"/>
        <a:cs typeface="+mn-cs"/>
      </a:defRPr>
    </a:lvl5pPr>
    <a:lvl6pPr marL="1831543" algn="l" defTabSz="732617" rtl="0" eaLnBrk="1" latinLnBrk="0" hangingPunct="1">
      <a:defRPr sz="900" b="1" kern="1200">
        <a:solidFill>
          <a:schemeClr val="tx1"/>
        </a:solidFill>
        <a:latin typeface="Arial" charset="0"/>
        <a:ea typeface="+mn-ea"/>
        <a:cs typeface="+mn-cs"/>
      </a:defRPr>
    </a:lvl6pPr>
    <a:lvl7pPr marL="2197852" algn="l" defTabSz="732617" rtl="0" eaLnBrk="1" latinLnBrk="0" hangingPunct="1">
      <a:defRPr sz="900" b="1" kern="1200">
        <a:solidFill>
          <a:schemeClr val="tx1"/>
        </a:solidFill>
        <a:latin typeface="Arial" charset="0"/>
        <a:ea typeface="+mn-ea"/>
        <a:cs typeface="+mn-cs"/>
      </a:defRPr>
    </a:lvl7pPr>
    <a:lvl8pPr marL="2564160" algn="l" defTabSz="732617" rtl="0" eaLnBrk="1" latinLnBrk="0" hangingPunct="1">
      <a:defRPr sz="900" b="1" kern="1200">
        <a:solidFill>
          <a:schemeClr val="tx1"/>
        </a:solidFill>
        <a:latin typeface="Arial" charset="0"/>
        <a:ea typeface="+mn-ea"/>
        <a:cs typeface="+mn-cs"/>
      </a:defRPr>
    </a:lvl8pPr>
    <a:lvl9pPr marL="2930469" algn="l" defTabSz="732617" rtl="0" eaLnBrk="1" latinLnBrk="0" hangingPunct="1">
      <a:defRPr sz="900" b="1" kern="1200">
        <a:solidFill>
          <a:schemeClr val="tx1"/>
        </a:solidFill>
        <a:latin typeface="Arial"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 Roubal" initials="AR" lastIdx="7" clrIdx="0">
    <p:extLst>
      <p:ext uri="{19B8F6BF-5375-455C-9EA6-DF929625EA0E}">
        <p15:presenceInfo xmlns:p15="http://schemas.microsoft.com/office/powerpoint/2012/main" userId="S::aroubal@wisc.edu::d61780f2-0220-43fe-b1da-6d57f3ebd52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42115" autoAdjust="0"/>
  </p:normalViewPr>
  <p:slideViewPr>
    <p:cSldViewPr snapToGrid="0">
      <p:cViewPr varScale="1">
        <p:scale>
          <a:sx n="30" d="100"/>
          <a:sy n="30" d="100"/>
        </p:scale>
        <p:origin x="229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3CB1FC-EF20-4743-81BD-CB12A16B3409}" type="datetimeFigureOut">
              <a:rPr lang="en-US" smtClean="0"/>
              <a:t>3/23/2021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421DE5-3A64-4D29-B5E5-73F22657DCCC}" type="slidenum">
              <a:rPr lang="en-US" smtClean="0"/>
              <a:t>‹#›</a:t>
            </a:fld>
            <a:endParaRPr lang="en-US"/>
          </a:p>
        </p:txBody>
      </p:sp>
    </p:spTree>
    <p:extLst>
      <p:ext uri="{BB962C8B-B14F-4D97-AF65-F5344CB8AC3E}">
        <p14:creationId xmlns:p14="http://schemas.microsoft.com/office/powerpoint/2010/main" val="3174819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countyhealthrankings.org/about-us/contact-u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ountyhealthrankings.org/explore-health-ranking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countyhealthrankings.org/about-us/contact-u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289"/>
              </a:spcBef>
              <a:spcAft>
                <a:spcPts val="0"/>
              </a:spcAft>
              <a:buClrTx/>
              <a:buSzPts val="1400"/>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Note to facilitator: This slide is hidden and will not present in “Slide Show” mode.</a:t>
            </a:r>
          </a:p>
          <a:p>
            <a:pPr marL="0" marR="0" lvl="0" indent="0" algn="l" defTabSz="914400" rtl="0" eaLnBrk="1" fontAlgn="base" latinLnBrk="0" hangingPunct="1">
              <a:lnSpc>
                <a:spcPct val="100000"/>
              </a:lnSpc>
              <a:spcBef>
                <a:spcPts val="289"/>
              </a:spcBef>
              <a:spcAft>
                <a:spcPts val="0"/>
              </a:spcAft>
              <a:buClrTx/>
              <a:buSzPts val="1400"/>
              <a:buFontTx/>
              <a:buNone/>
              <a:tabLst/>
              <a:defRPr/>
            </a:pP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ts val="289"/>
              </a:spcBef>
              <a:spcAft>
                <a:spcPts val="0"/>
              </a:spcAft>
              <a:buClrTx/>
              <a:buSzPts val="1400"/>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This facilitation guide and associated slides are intended to support group facilitation of the What Are Data? Action Learning Guide content from the County Health Rankings &amp; Roadmaps program. You will note that we use “data” consistently as a plural noun throughout the content, but standards of English recognize it as both a plural and singular noun.</a:t>
            </a:r>
          </a:p>
          <a:p>
            <a:pPr marL="0" marR="0" lvl="0" indent="0" algn="l" defTabSz="914400" rtl="0" eaLnBrk="1" fontAlgn="base" latinLnBrk="0" hangingPunct="1">
              <a:lnSpc>
                <a:spcPct val="100000"/>
              </a:lnSpc>
              <a:spcBef>
                <a:spcPts val="289"/>
              </a:spcBef>
              <a:spcAft>
                <a:spcPts val="0"/>
              </a:spcAft>
              <a:buClrTx/>
              <a:buSzPts val="1400"/>
              <a:buFontTx/>
              <a:buNone/>
              <a:tabLst/>
              <a:defRPr/>
            </a:pP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ts val="289"/>
              </a:spcBef>
              <a:spcAft>
                <a:spcPts val="0"/>
              </a:spcAft>
              <a:buClrTx/>
              <a:buSzPts val="1400"/>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The slides are grouped into content sections with headers that begin with numbers. These sections may be helpful if you intend to facilitate the content over multiple sessions. If you decide to facilitate the content in sections, we recommend returning to and reviewing Section 1.0 “Ground Setting” before each session.</a:t>
            </a:r>
          </a:p>
          <a:p>
            <a:pPr marL="0" marR="0" lvl="0" indent="0" algn="l" defTabSz="914400" rtl="0" eaLnBrk="1" fontAlgn="base" latinLnBrk="0" hangingPunct="1">
              <a:lnSpc>
                <a:spcPct val="100000"/>
              </a:lnSpc>
              <a:spcBef>
                <a:spcPts val="289"/>
              </a:spcBef>
              <a:spcAft>
                <a:spcPts val="0"/>
              </a:spcAft>
              <a:buClrTx/>
              <a:buSzPts val="1400"/>
              <a:buFontTx/>
              <a:buNone/>
              <a:tabLst/>
              <a:defRPr/>
            </a:pP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ts val="289"/>
              </a:spcBef>
              <a:spcAft>
                <a:spcPts val="0"/>
              </a:spcAft>
              <a:buClrTx/>
              <a:buSzPts val="1400"/>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You may use the notes sections on each slide as a script which may be read aloud or adapted to your preferred way of speaking. Please feel encouraged to include examples, stories, context, or local data that help your audience meet their objectives and needs.</a:t>
            </a:r>
          </a:p>
          <a:p>
            <a:pPr marL="0" marR="0" lvl="0" indent="0" algn="l" defTabSz="914400" rtl="0" eaLnBrk="1" fontAlgn="base" latinLnBrk="0" hangingPunct="1">
              <a:lnSpc>
                <a:spcPct val="100000"/>
              </a:lnSpc>
              <a:spcBef>
                <a:spcPts val="289"/>
              </a:spcBef>
              <a:spcAft>
                <a:spcPts val="0"/>
              </a:spcAft>
              <a:buClrTx/>
              <a:buSzPts val="1400"/>
              <a:buFontTx/>
              <a:buNone/>
              <a:tabLst/>
              <a:defRPr/>
            </a:pP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ts val="289"/>
              </a:spcBef>
              <a:spcAft>
                <a:spcPts val="0"/>
              </a:spcAft>
              <a:buClrTx/>
              <a:buSzPts val="1400"/>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Before beginning, we recommend each learner receive the companion worksheet to the Action Learning Guide. You may encourage everyone to utilize the worksheet digitally (https://www.countyhealthrankings.org/sites/default/files/media/document/chrr_whataredata_worksheet.pdf) or by providing printed copies. </a:t>
            </a:r>
          </a:p>
          <a:p>
            <a:pPr marL="0" marR="0" lvl="0" indent="0" algn="l" defTabSz="914400" rtl="0" eaLnBrk="1" fontAlgn="base" latinLnBrk="0" hangingPunct="1">
              <a:lnSpc>
                <a:spcPct val="100000"/>
              </a:lnSpc>
              <a:spcBef>
                <a:spcPts val="289"/>
              </a:spcBef>
              <a:spcAft>
                <a:spcPts val="0"/>
              </a:spcAft>
              <a:buClrTx/>
              <a:buSzPts val="1400"/>
              <a:buFontTx/>
              <a:buNone/>
              <a:tabLst/>
              <a:defRPr/>
            </a:pP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ts val="289"/>
              </a:spcBef>
              <a:spcAft>
                <a:spcPts val="0"/>
              </a:spcAft>
              <a:buClrTx/>
              <a:buSzPts val="1400"/>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Finally, please feel encouraged to reach out to County Health Rankings &amp; Roadmaps if you have any questions about content or facilitation: </a:t>
            </a:r>
            <a:r>
              <a:rPr lang="en-US" dirty="0">
                <a:hlinkClick r:id="rId3"/>
              </a:rPr>
              <a:t>https://www.countyhealthrankings.org/about-us/contact-us</a:t>
            </a: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ts val="289"/>
              </a:spcBef>
              <a:spcAft>
                <a:spcPts val="0"/>
              </a:spcAft>
              <a:buClrTx/>
              <a:buSzPts val="1400"/>
              <a:buFontTx/>
              <a:buNone/>
              <a:tabLst/>
              <a:defRPr/>
            </a:pP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1</a:t>
            </a:fld>
            <a:endParaRPr lang="en-US" dirty="0"/>
          </a:p>
        </p:txBody>
      </p:sp>
    </p:spTree>
    <p:extLst>
      <p:ext uri="{BB962C8B-B14F-4D97-AF65-F5344CB8AC3E}">
        <p14:creationId xmlns:p14="http://schemas.microsoft.com/office/powerpoint/2010/main" val="1686655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can be quantitative or qualitative.</a:t>
            </a:r>
          </a:p>
          <a:p>
            <a:endParaRPr lang="en-US" dirty="0"/>
          </a:p>
          <a:p>
            <a:r>
              <a:rPr lang="en-US" dirty="0"/>
              <a:t>Quantitative data are described using numbers and statistics.</a:t>
            </a:r>
          </a:p>
          <a:p>
            <a:endParaRPr lang="en-US" dirty="0"/>
          </a:p>
          <a:p>
            <a:r>
              <a:rPr lang="en-US" dirty="0"/>
              <a:t>We’ll spend the next few slides investigating some examples of quantitative data.</a:t>
            </a:r>
          </a:p>
          <a:p>
            <a:endParaRPr lang="en-US" dirty="0"/>
          </a:p>
          <a:p>
            <a:r>
              <a:rPr lang="en-US" dirty="0"/>
              <a:t>First, Numbers:</a:t>
            </a:r>
          </a:p>
          <a:p>
            <a:endParaRPr lang="en-US" dirty="0"/>
          </a:p>
          <a:p>
            <a:r>
              <a:rPr lang="en-US" dirty="0"/>
              <a:t>Numbers represent a quantity or amount. </a:t>
            </a:r>
          </a:p>
          <a:p>
            <a:r>
              <a:rPr lang="en-US" dirty="0"/>
              <a:t>For example:</a:t>
            </a:r>
          </a:p>
          <a:p>
            <a:r>
              <a:rPr lang="en-US" dirty="0"/>
              <a:t>The city experienced 100 new cases of the flu in the last week.</a:t>
            </a:r>
          </a:p>
        </p:txBody>
      </p:sp>
      <p:sp>
        <p:nvSpPr>
          <p:cNvPr id="4" name="Slide Number Placeholder 3"/>
          <p:cNvSpPr>
            <a:spLocks noGrp="1"/>
          </p:cNvSpPr>
          <p:nvPr>
            <p:ph type="sldNum" sz="quarter" idx="5"/>
          </p:nvPr>
        </p:nvSpPr>
        <p:spPr/>
        <p:txBody>
          <a:bodyPr/>
          <a:lstStyle/>
          <a:p>
            <a:fld id="{73CCD79A-C112-46F1-87CE-BB7105F42290}" type="slidenum">
              <a:rPr lang="en-US" smtClean="0"/>
              <a:pPr/>
              <a:t>10</a:t>
            </a:fld>
            <a:endParaRPr lang="en-US" dirty="0"/>
          </a:p>
        </p:txBody>
      </p:sp>
    </p:spTree>
    <p:extLst>
      <p:ext uri="{BB962C8B-B14F-4D97-AF65-F5344CB8AC3E}">
        <p14:creationId xmlns:p14="http://schemas.microsoft.com/office/powerpoint/2010/main" val="3800653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proportions and percentages. A percentage tells you the parts per 100. It is used to measure the occurrence of a condition in a group of people. </a:t>
            </a:r>
          </a:p>
          <a:p>
            <a:endParaRPr lang="en-US" dirty="0"/>
          </a:p>
          <a:p>
            <a:r>
              <a:rPr lang="en-US" dirty="0"/>
              <a:t>For example: </a:t>
            </a:r>
          </a:p>
          <a:p>
            <a:r>
              <a:rPr lang="en-US" dirty="0"/>
              <a:t>“27% of households in California experience at least one severe housing problem” means  that </a:t>
            </a:r>
            <a:r>
              <a:rPr lang="en-US" strike="noStrike" baseline="0" dirty="0"/>
              <a:t>“</a:t>
            </a:r>
            <a:r>
              <a:rPr lang="en-US" dirty="0"/>
              <a:t>27 of 100 households experience at least one severe housing problem.”</a:t>
            </a:r>
          </a:p>
        </p:txBody>
      </p:sp>
      <p:sp>
        <p:nvSpPr>
          <p:cNvPr id="4" name="Slide Number Placeholder 3"/>
          <p:cNvSpPr>
            <a:spLocks noGrp="1"/>
          </p:cNvSpPr>
          <p:nvPr>
            <p:ph type="sldNum" sz="quarter" idx="5"/>
          </p:nvPr>
        </p:nvSpPr>
        <p:spPr/>
        <p:txBody>
          <a:bodyPr/>
          <a:lstStyle/>
          <a:p>
            <a:fld id="{73CCD79A-C112-46F1-87CE-BB7105F42290}" type="slidenum">
              <a:rPr lang="en-US" smtClean="0"/>
              <a:pPr/>
              <a:t>11</a:t>
            </a:fld>
            <a:endParaRPr lang="en-US" dirty="0"/>
          </a:p>
        </p:txBody>
      </p:sp>
    </p:spTree>
    <p:extLst>
      <p:ext uri="{BB962C8B-B14F-4D97-AF65-F5344CB8AC3E}">
        <p14:creationId xmlns:p14="http://schemas.microsoft.com/office/powerpoint/2010/main" val="2289269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mean is the </a:t>
            </a:r>
            <a:r>
              <a:rPr lang="en-US" b="1" dirty="0"/>
              <a:t>average</a:t>
            </a:r>
            <a:r>
              <a:rPr lang="en-US" dirty="0"/>
              <a:t> of all numbers. To calculate it:</a:t>
            </a:r>
          </a:p>
          <a:p>
            <a:pPr marL="285750" indent="-285750">
              <a:buFont typeface="Arial" panose="020B0604020202020204" pitchFamily="34" charset="0"/>
              <a:buChar char="•"/>
            </a:pPr>
            <a:r>
              <a:rPr lang="en-US" dirty="0"/>
              <a:t>add up all the data points,</a:t>
            </a:r>
          </a:p>
          <a:p>
            <a:pPr marL="285750" indent="-285750">
              <a:buFont typeface="Arial" panose="020B0604020202020204" pitchFamily="34" charset="0"/>
              <a:buChar char="•"/>
            </a:pPr>
            <a:r>
              <a:rPr lang="en-US" dirty="0"/>
              <a:t>then divide by the number of data points.</a:t>
            </a:r>
          </a:p>
          <a:p>
            <a:pPr marL="285750" indent="-285750">
              <a:buFont typeface="Arial" panose="020B0604020202020204" pitchFamily="34" charset="0"/>
              <a:buChar char="•"/>
            </a:pPr>
            <a:endParaRPr lang="en-US" dirty="0"/>
          </a:p>
          <a:p>
            <a:r>
              <a:rPr lang="en-US" dirty="0"/>
              <a:t>For example: </a:t>
            </a:r>
          </a:p>
          <a:p>
            <a:r>
              <a:rPr lang="en-US" sz="1400" b="0" i="0" kern="1200" baseline="0" dirty="0">
                <a:solidFill>
                  <a:schemeClr val="tx1"/>
                </a:solidFill>
                <a:effectLst/>
                <a:latin typeface="Calibri"/>
                <a:ea typeface="+mn-ea"/>
                <a:cs typeface="+mn-cs"/>
              </a:rPr>
              <a:t>In the first week of the month, the city experienced 100 new cases of the flu. </a:t>
            </a:r>
          </a:p>
          <a:p>
            <a:r>
              <a:rPr lang="en-US" sz="1400" b="0" i="0" kern="1200" baseline="0" dirty="0">
                <a:solidFill>
                  <a:schemeClr val="tx1"/>
                </a:solidFill>
                <a:effectLst/>
                <a:latin typeface="Calibri"/>
                <a:ea typeface="+mn-ea"/>
                <a:cs typeface="+mn-cs"/>
              </a:rPr>
              <a:t>In the second week, the city experienced 75 new cases of the flu. </a:t>
            </a:r>
          </a:p>
          <a:p>
            <a:r>
              <a:rPr lang="en-US" sz="1400" b="0" i="0" kern="1200" baseline="0" dirty="0">
                <a:solidFill>
                  <a:schemeClr val="tx1"/>
                </a:solidFill>
                <a:effectLst/>
                <a:latin typeface="Calibri"/>
                <a:ea typeface="+mn-ea"/>
                <a:cs typeface="+mn-cs"/>
              </a:rPr>
              <a:t>In the third and fourth weeks, the city experienced 85 new cases of the flu. </a:t>
            </a:r>
          </a:p>
          <a:p>
            <a:r>
              <a:rPr lang="en-US" sz="1400" b="0" i="0" kern="1200" baseline="0" dirty="0">
                <a:solidFill>
                  <a:schemeClr val="tx1"/>
                </a:solidFill>
                <a:effectLst/>
                <a:latin typeface="Calibri"/>
                <a:ea typeface="+mn-ea"/>
                <a:cs typeface="+mn-cs"/>
              </a:rPr>
              <a:t>In the last week, the city experienced 63 cases of the flu.</a:t>
            </a:r>
          </a:p>
          <a:p>
            <a:r>
              <a:rPr lang="en-US" sz="1400" b="0" i="0" kern="1200" baseline="0" dirty="0">
                <a:solidFill>
                  <a:schemeClr val="tx1"/>
                </a:solidFill>
                <a:effectLst/>
                <a:latin typeface="Calibri"/>
                <a:ea typeface="+mn-ea"/>
                <a:cs typeface="+mn-cs"/>
              </a:rPr>
              <a:t> </a:t>
            </a:r>
          </a:p>
          <a:p>
            <a:r>
              <a:rPr lang="en-US" sz="1400" b="0" i="0" kern="1200" baseline="0" dirty="0">
                <a:solidFill>
                  <a:schemeClr val="tx1"/>
                </a:solidFill>
                <a:effectLst/>
                <a:latin typeface="Calibri"/>
                <a:ea typeface="+mn-ea"/>
                <a:cs typeface="+mn-cs"/>
              </a:rPr>
              <a:t>To figure out the average number of new flu cases experienced each week we would:</a:t>
            </a:r>
          </a:p>
          <a:p>
            <a:r>
              <a:rPr lang="en-US" sz="1400" b="0" i="0" kern="1200" baseline="0" dirty="0">
                <a:solidFill>
                  <a:schemeClr val="tx1"/>
                </a:solidFill>
                <a:effectLst/>
                <a:latin typeface="Calibri"/>
                <a:ea typeface="+mn-ea"/>
                <a:cs typeface="+mn-cs"/>
              </a:rPr>
              <a:t>Add up all the data points: 100 + 75 + 85 + 85 + 63= 408 </a:t>
            </a:r>
          </a:p>
          <a:p>
            <a:r>
              <a:rPr lang="en-US" sz="1400" b="0" i="0" kern="1200" baseline="0" dirty="0">
                <a:solidFill>
                  <a:schemeClr val="tx1"/>
                </a:solidFill>
                <a:effectLst/>
                <a:latin typeface="Calibri"/>
                <a:ea typeface="+mn-ea"/>
                <a:cs typeface="+mn-cs"/>
              </a:rPr>
              <a:t>Divide by the number of data points: 408/5 = 86.5</a:t>
            </a:r>
          </a:p>
          <a:p>
            <a:endParaRPr lang="en-US" sz="1400" b="0" i="0" kern="1200" baseline="0" dirty="0">
              <a:solidFill>
                <a:schemeClr val="tx1"/>
              </a:solidFill>
              <a:effectLst/>
              <a:latin typeface="Calibri"/>
              <a:ea typeface="+mn-ea"/>
              <a:cs typeface="+mn-cs"/>
            </a:endParaRPr>
          </a:p>
          <a:p>
            <a:r>
              <a:rPr lang="en-US" sz="1400" b="0" i="0" kern="1200" baseline="0" dirty="0">
                <a:solidFill>
                  <a:schemeClr val="tx1"/>
                </a:solidFill>
                <a:effectLst/>
                <a:latin typeface="Calibri"/>
                <a:ea typeface="+mn-ea"/>
                <a:cs typeface="+mn-cs"/>
              </a:rPr>
              <a:t>Result: The city experienced </a:t>
            </a:r>
            <a:r>
              <a:rPr lang="en-US" sz="1400" b="1" i="0" kern="1200" baseline="0" dirty="0">
                <a:solidFill>
                  <a:schemeClr val="tx1"/>
                </a:solidFill>
                <a:effectLst/>
                <a:latin typeface="Calibri"/>
                <a:ea typeface="+mn-ea"/>
                <a:cs typeface="+mn-cs"/>
              </a:rPr>
              <a:t>an average </a:t>
            </a:r>
            <a:r>
              <a:rPr lang="en-US" sz="1400" b="0" i="0" kern="1200" baseline="0" dirty="0">
                <a:solidFill>
                  <a:schemeClr val="tx1"/>
                </a:solidFill>
                <a:effectLst/>
                <a:latin typeface="Calibri"/>
                <a:ea typeface="+mn-ea"/>
                <a:cs typeface="+mn-cs"/>
              </a:rPr>
              <a:t>of 86.5 new flu cases each week over the last month.</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12</a:t>
            </a:fld>
            <a:endParaRPr lang="en-US" dirty="0"/>
          </a:p>
        </p:txBody>
      </p:sp>
    </p:spTree>
    <p:extLst>
      <p:ext uri="{BB962C8B-B14F-4D97-AF65-F5344CB8AC3E}">
        <p14:creationId xmlns:p14="http://schemas.microsoft.com/office/powerpoint/2010/main" val="3588836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median is </a:t>
            </a:r>
            <a:r>
              <a:rPr lang="en-US" b="1" dirty="0"/>
              <a:t>the middle </a:t>
            </a:r>
            <a:r>
              <a:rPr lang="en-US" dirty="0"/>
              <a:t>of a sorted list of numbers. </a:t>
            </a:r>
          </a:p>
          <a:p>
            <a:r>
              <a:rPr lang="en-US" dirty="0"/>
              <a:t>To find the median, place the numbers in value order from lowest to highest and find the middle number.</a:t>
            </a:r>
          </a:p>
          <a:p>
            <a:endParaRPr lang="en-US" dirty="0"/>
          </a:p>
          <a:p>
            <a:endParaRPr lang="en-US" dirty="0"/>
          </a:p>
          <a:p>
            <a:r>
              <a:rPr lang="en-US" dirty="0"/>
              <a:t>For example: </a:t>
            </a:r>
          </a:p>
          <a:p>
            <a:r>
              <a:rPr lang="en-US" dirty="0"/>
              <a:t>To figure out the median number of new flu cases experienced each week we would:</a:t>
            </a:r>
          </a:p>
          <a:p>
            <a:endParaRPr lang="en-US" dirty="0"/>
          </a:p>
          <a:p>
            <a:r>
              <a:rPr lang="en-US" dirty="0"/>
              <a:t>Sort all the data points from lowest to highest: 63, 75, 75, 85, 100 Select the middle data point (75). </a:t>
            </a:r>
          </a:p>
          <a:p>
            <a:endParaRPr lang="en-US" dirty="0"/>
          </a:p>
          <a:p>
            <a:r>
              <a:rPr lang="en-US" dirty="0"/>
              <a:t>Result: The city experienced a middle value of 75 new flu cases when comparing each week over the last month.</a:t>
            </a:r>
          </a:p>
          <a:p>
            <a:endParaRPr lang="en-US" dirty="0"/>
          </a:p>
          <a:p>
            <a:r>
              <a:rPr lang="en-US" dirty="0"/>
              <a:t>It’s easy to confuse the “mean” and the “median.” </a:t>
            </a:r>
            <a:r>
              <a:rPr lang="en-US" sz="1400" b="0" i="0" kern="1200" baseline="0" dirty="0">
                <a:solidFill>
                  <a:schemeClr val="tx1"/>
                </a:solidFill>
                <a:effectLst/>
                <a:latin typeface="Calibri"/>
                <a:ea typeface="+mn-ea"/>
                <a:cs typeface="+mn-cs"/>
              </a:rPr>
              <a:t>The median and the mean both measure tendency. But unusual values, or outliers, affect the median less than they affect the mean. It’s useful to look at all of your data points, checking for outliers, before deciding which method represents your data best. </a:t>
            </a:r>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13</a:t>
            </a:fld>
            <a:endParaRPr lang="en-US" dirty="0"/>
          </a:p>
        </p:txBody>
      </p:sp>
    </p:spTree>
    <p:extLst>
      <p:ext uri="{BB962C8B-B14F-4D97-AF65-F5344CB8AC3E}">
        <p14:creationId xmlns:p14="http://schemas.microsoft.com/office/powerpoint/2010/main" val="3755025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Rates are </a:t>
            </a:r>
            <a:r>
              <a:rPr lang="en-US" b="1" dirty="0"/>
              <a:t>a comparison </a:t>
            </a:r>
            <a:r>
              <a:rPr lang="en-US" dirty="0"/>
              <a:t>of a condition between two populations. They are often communicated in the style of "this per that."</a:t>
            </a:r>
          </a:p>
          <a:p>
            <a:endParaRPr lang="en-US" dirty="0"/>
          </a:p>
          <a:p>
            <a:r>
              <a:rPr lang="en-US" dirty="0"/>
              <a:t>Rates are useful for comparing different groups such as counties, races, or points in time.</a:t>
            </a:r>
          </a:p>
          <a:p>
            <a:endParaRPr lang="en-US" dirty="0"/>
          </a:p>
          <a:p>
            <a:r>
              <a:rPr lang="en-US" dirty="0"/>
              <a:t>For example:</a:t>
            </a:r>
          </a:p>
          <a:p>
            <a:r>
              <a:rPr lang="en-US" sz="1400" b="0" i="0" kern="1200" baseline="0" dirty="0">
                <a:solidFill>
                  <a:schemeClr val="tx1"/>
                </a:solidFill>
                <a:effectLst/>
                <a:latin typeface="Calibri"/>
                <a:ea typeface="+mn-ea"/>
                <a:cs typeface="+mn-cs"/>
              </a:rPr>
              <a:t>The violent crime rate in Lubbock County, Texas is 863 crimes per 100,000 population in the 2019 County Health Rankings. </a:t>
            </a:r>
          </a:p>
          <a:p>
            <a:endParaRPr lang="en-US" sz="1400" b="0" i="0" kern="1200" baseline="0" dirty="0">
              <a:solidFill>
                <a:schemeClr val="tx1"/>
              </a:solidFill>
              <a:effectLst/>
              <a:latin typeface="Calibri"/>
              <a:ea typeface="+mn-ea"/>
              <a:cs typeface="+mn-cs"/>
            </a:endParaRPr>
          </a:p>
          <a:p>
            <a:r>
              <a:rPr lang="en-US" sz="1400" b="0" i="1" kern="1200" baseline="0" dirty="0">
                <a:solidFill>
                  <a:schemeClr val="tx1"/>
                </a:solidFill>
                <a:effectLst/>
                <a:latin typeface="Calibri"/>
                <a:ea typeface="+mn-ea"/>
                <a:cs typeface="+mn-cs"/>
              </a:rPr>
              <a:t>Note to Facilitator: This may be a good time to pause to review any questions about  “Numbers,” “Proportions &amp; Percentages,” “Mean,” “Median,” and “Rate.” Coming up with new examples may help solidify the content. </a:t>
            </a:r>
            <a:endParaRPr lang="en-US" i="1"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14</a:t>
            </a:fld>
            <a:endParaRPr lang="en-US" dirty="0"/>
          </a:p>
        </p:txBody>
      </p:sp>
    </p:spTree>
    <p:extLst>
      <p:ext uri="{BB962C8B-B14F-4D97-AF65-F5344CB8AC3E}">
        <p14:creationId xmlns:p14="http://schemas.microsoft.com/office/powerpoint/2010/main" val="3185336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400" b="0" i="1" u="none" strike="noStrike" kern="1200" cap="none" spc="0" normalizeH="0" baseline="0" noProof="0" dirty="0">
                <a:ln>
                  <a:noFill/>
                </a:ln>
                <a:solidFill>
                  <a:srgbClr val="000000"/>
                </a:solidFill>
                <a:effectLst/>
                <a:uLnTx/>
                <a:uFillTx/>
                <a:latin typeface="Calibri"/>
                <a:ea typeface="+mn-ea"/>
                <a:cs typeface="+mn-cs"/>
              </a:rPr>
              <a:t>Note to facilitator: You have just completed a section on “quantitative data.” The next few slides will focus on qualitative data. It may be helpful to note the transition with your audience. </a:t>
            </a:r>
          </a:p>
          <a:p>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endParaRPr lang="en-US" dirty="0"/>
          </a:p>
          <a:p>
            <a:r>
              <a:rPr lang="en-US" dirty="0"/>
              <a:t>Qualitative data include descriptions, viewpoints, quotes, historical context, and explanations.</a:t>
            </a:r>
          </a:p>
          <a:p>
            <a:endParaRPr lang="en-US" dirty="0"/>
          </a:p>
          <a:p>
            <a:r>
              <a:rPr lang="en-US" dirty="0"/>
              <a:t>Qualitative data can help to identify and explain</a:t>
            </a:r>
          </a:p>
          <a:p>
            <a:pPr marL="285750" indent="-285750">
              <a:buFont typeface="Arial" panose="020B0604020202020204" pitchFamily="34" charset="0"/>
              <a:buChar char="•"/>
            </a:pPr>
            <a:r>
              <a:rPr lang="en-US" dirty="0"/>
              <a:t>strengths,</a:t>
            </a:r>
          </a:p>
          <a:p>
            <a:pPr marL="285750" indent="-285750">
              <a:buFont typeface="Arial" panose="020B0604020202020204" pitchFamily="34" charset="0"/>
              <a:buChar char="•"/>
            </a:pPr>
            <a:r>
              <a:rPr lang="en-US" dirty="0"/>
              <a:t>needs, or</a:t>
            </a:r>
          </a:p>
          <a:p>
            <a:pPr marL="285750" indent="-285750">
              <a:buFont typeface="Arial" panose="020B0604020202020204" pitchFamily="34" charset="0"/>
              <a:buChar char="•"/>
            </a:pPr>
            <a:r>
              <a:rPr lang="en-US" dirty="0"/>
              <a:t>gaps between groups within your community.</a:t>
            </a:r>
          </a:p>
          <a:p>
            <a:endParaRPr lang="en-US" dirty="0"/>
          </a:p>
          <a:p>
            <a:r>
              <a:rPr lang="en-US" dirty="0"/>
              <a:t>Qualitative data provides context and can help you understand people’s experiences in a community.</a:t>
            </a:r>
          </a:p>
          <a:p>
            <a:endParaRPr lang="en-US" dirty="0"/>
          </a:p>
          <a:p>
            <a:r>
              <a:rPr lang="en-US" dirty="0"/>
              <a:t>We’ll spend the next few slides investigating some examples of ways that qualitative data is collected.</a:t>
            </a:r>
          </a:p>
          <a:p>
            <a:endParaRPr lang="en-US" dirty="0"/>
          </a:p>
          <a:p>
            <a:r>
              <a:rPr lang="en-US" dirty="0"/>
              <a:t>First, Observations:</a:t>
            </a:r>
          </a:p>
          <a:p>
            <a:endParaRPr lang="en-US" dirty="0"/>
          </a:p>
          <a:p>
            <a:r>
              <a:rPr lang="en-US" dirty="0"/>
              <a:t>In observation, you record what you find as you:</a:t>
            </a:r>
          </a:p>
          <a:p>
            <a:endParaRPr lang="en-US" dirty="0"/>
          </a:p>
          <a:p>
            <a:pPr marL="285750" indent="-285750">
              <a:buFont typeface="Arial" panose="020B0604020202020204" pitchFamily="34" charset="0"/>
              <a:buChar char="•"/>
            </a:pPr>
            <a:r>
              <a:rPr lang="en-US" dirty="0"/>
              <a:t>look at a place or event,</a:t>
            </a:r>
          </a:p>
          <a:p>
            <a:pPr marL="285750" indent="-285750">
              <a:buFont typeface="Arial" panose="020B0604020202020204" pitchFamily="34" charset="0"/>
              <a:buChar char="•"/>
            </a:pPr>
            <a:r>
              <a:rPr lang="en-US" dirty="0"/>
              <a:t>watch situations or interactions, or</a:t>
            </a:r>
          </a:p>
          <a:p>
            <a:pPr marL="285750" indent="-285750">
              <a:buFont typeface="Arial" panose="020B0604020202020204" pitchFamily="34" charset="0"/>
              <a:buChar char="•"/>
            </a:pPr>
            <a:r>
              <a:rPr lang="en-US" dirty="0"/>
              <a:t>take part in the life of the community or a population.</a:t>
            </a:r>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15</a:t>
            </a:fld>
            <a:endParaRPr lang="en-US" dirty="0"/>
          </a:p>
        </p:txBody>
      </p:sp>
    </p:spTree>
    <p:extLst>
      <p:ext uri="{BB962C8B-B14F-4D97-AF65-F5344CB8AC3E}">
        <p14:creationId xmlns:p14="http://schemas.microsoft.com/office/powerpoint/2010/main" val="3305417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is Key Informant Interviews</a:t>
            </a:r>
          </a:p>
          <a:p>
            <a:endParaRPr lang="en-US" dirty="0"/>
          </a:p>
          <a:p>
            <a:r>
              <a:rPr lang="en-US" sz="1400" b="0" i="0" kern="1200" baseline="0" dirty="0">
                <a:solidFill>
                  <a:schemeClr val="tx1"/>
                </a:solidFill>
                <a:effectLst/>
                <a:latin typeface="Calibri"/>
                <a:ea typeface="+mn-ea"/>
                <a:cs typeface="+mn-cs"/>
              </a:rPr>
              <a:t>Key informant interviews are in-depth one-on-one discussions to gather input from community members. You might interview key community leaders or residents representing specific groups (perhaps, </a:t>
            </a:r>
            <a:r>
              <a:rPr lang="en-US" sz="1400" kern="1200" baseline="0" dirty="0">
                <a:solidFill>
                  <a:schemeClr val="tx1"/>
                </a:solidFill>
                <a:latin typeface="Calibri"/>
                <a:ea typeface="+mn-ea"/>
                <a:cs typeface="+mn-cs"/>
              </a:rPr>
              <a:t>pregnant teenagers, or Latinx men).</a:t>
            </a:r>
          </a:p>
          <a:p>
            <a:endParaRPr lang="en-US" sz="1400" kern="1200" baseline="0" dirty="0">
              <a:solidFill>
                <a:schemeClr val="tx1"/>
              </a:solidFill>
              <a:latin typeface="Calibri"/>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400" kern="1200" baseline="0" dirty="0">
                <a:solidFill>
                  <a:schemeClr val="tx1"/>
                </a:solidFill>
                <a:latin typeface="Calibri"/>
                <a:ea typeface="+mn-ea"/>
                <a:cs typeface="+mn-cs"/>
              </a:rPr>
              <a:t>Key informants are not always traditional leaders or influencers. It is important to remember that people know their own reality better than anyone.  Therefore, conducting interviews with those that may not traditionally be viewed as an "expert" and connecting with non-traditional partners is key to understanding varied perspectives across a wide range of experiences.</a:t>
            </a:r>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16</a:t>
            </a:fld>
            <a:endParaRPr lang="en-US" dirty="0"/>
          </a:p>
        </p:txBody>
      </p:sp>
    </p:spTree>
    <p:extLst>
      <p:ext uri="{BB962C8B-B14F-4D97-AF65-F5344CB8AC3E}">
        <p14:creationId xmlns:p14="http://schemas.microsoft.com/office/powerpoint/2010/main" val="2189760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kern="1200" baseline="0" dirty="0">
                <a:solidFill>
                  <a:schemeClr val="tx1"/>
                </a:solidFill>
                <a:effectLst/>
                <a:latin typeface="Calibri"/>
                <a:ea typeface="+mn-ea"/>
                <a:cs typeface="+mn-cs"/>
              </a:rPr>
              <a:t>Focus groups gather information and opinions from groups of 6-12 participants who belong to a subgroup of interest (perhaps, women aged 35-40 or teenagers who smoke cigarettes). A trained facilitator leads the discussion. The group's conversation will be guided by a scripted set of questions, but the conversation is likely to be fairly free-flowing and open-ended.</a:t>
            </a:r>
          </a:p>
          <a:p>
            <a:endParaRPr lang="en-US" sz="1400" b="0" i="0" kern="1200" baseline="0" dirty="0">
              <a:solidFill>
                <a:schemeClr val="tx1"/>
              </a:solidFill>
              <a:effectLst/>
              <a:latin typeface="Calibri"/>
              <a:ea typeface="+mn-ea"/>
              <a:cs typeface="+mn-cs"/>
            </a:endParaRPr>
          </a:p>
          <a:p>
            <a:r>
              <a:rPr lang="en-US" sz="1400" b="0" i="0" kern="1200" baseline="0" dirty="0">
                <a:solidFill>
                  <a:schemeClr val="tx1"/>
                </a:solidFill>
                <a:effectLst/>
                <a:latin typeface="Calibri"/>
                <a:ea typeface="+mn-ea"/>
                <a:cs typeface="+mn-cs"/>
              </a:rPr>
              <a:t>Participants are encouraged to discuss among themselves, in response to a guiding question from the facilitator. This often sparks memories or comparisons with one's own experience and can often generate more data than a one on one interview. Confidentiality is important, however; if you believe that this could result in fear of saying something that may feel too personal or risky. If confidentiality is an issue, a key informant interview might be a better choice.</a:t>
            </a:r>
          </a:p>
          <a:p>
            <a:endParaRPr lang="en-US" sz="1400" b="0" i="0" kern="1200" baseline="0" dirty="0">
              <a:solidFill>
                <a:schemeClr val="tx1"/>
              </a:solidFill>
              <a:effectLst/>
              <a:latin typeface="Calibri"/>
              <a:ea typeface="+mn-ea"/>
              <a:cs typeface="+mn-cs"/>
            </a:endParaRPr>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17</a:t>
            </a:fld>
            <a:endParaRPr lang="en-US" dirty="0"/>
          </a:p>
        </p:txBody>
      </p:sp>
    </p:spTree>
    <p:extLst>
      <p:ext uri="{BB962C8B-B14F-4D97-AF65-F5344CB8AC3E}">
        <p14:creationId xmlns:p14="http://schemas.microsoft.com/office/powerpoint/2010/main" val="3182635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or other large meetings allow a range of people a chance to express their opinions and react to others. They can draw on a large pool of opinions and knowledge at one time. They also help to surface disagreements or differences that can then be discussed. Notes or minutes taken at these meetings can be an invaluable source of data. </a:t>
            </a:r>
          </a:p>
        </p:txBody>
      </p:sp>
      <p:sp>
        <p:nvSpPr>
          <p:cNvPr id="4" name="Slide Number Placeholder 3"/>
          <p:cNvSpPr>
            <a:spLocks noGrp="1"/>
          </p:cNvSpPr>
          <p:nvPr>
            <p:ph type="sldNum" sz="quarter" idx="5"/>
          </p:nvPr>
        </p:nvSpPr>
        <p:spPr/>
        <p:txBody>
          <a:bodyPr/>
          <a:lstStyle/>
          <a:p>
            <a:fld id="{73CCD79A-C112-46F1-87CE-BB7105F42290}" type="slidenum">
              <a:rPr lang="en-US" smtClean="0"/>
              <a:pPr/>
              <a:t>18</a:t>
            </a:fld>
            <a:endParaRPr lang="en-US" dirty="0"/>
          </a:p>
        </p:txBody>
      </p:sp>
    </p:spTree>
    <p:extLst>
      <p:ext uri="{BB962C8B-B14F-4D97-AF65-F5344CB8AC3E}">
        <p14:creationId xmlns:p14="http://schemas.microsoft.com/office/powerpoint/2010/main" val="2351070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Documents such as existing reports, program logs, performance ratings, funding proposals, meeting minutes, newsletters, print media, and marketing materials can be reviewed to harvest important data. This is an important way to gather background data or to provide historical context.</a:t>
            </a:r>
          </a:p>
          <a:p>
            <a:endParaRPr lang="en-US" dirty="0"/>
          </a:p>
          <a:p>
            <a:r>
              <a:rPr lang="en-US" dirty="0"/>
              <a:t>If you’re thinking about collecting qualitative data, map out your plan before you start gathering data.</a:t>
            </a:r>
          </a:p>
          <a:p>
            <a:endParaRPr lang="en-US" dirty="0"/>
          </a:p>
          <a:p>
            <a:pPr marL="285750" indent="-285750">
              <a:buFont typeface="Arial" panose="020B0604020202020204" pitchFamily="34" charset="0"/>
              <a:buChar char="•"/>
            </a:pPr>
            <a:r>
              <a:rPr lang="en-US" dirty="0"/>
              <a:t>How will you gather data?</a:t>
            </a:r>
          </a:p>
          <a:p>
            <a:pPr marL="285750" indent="-285750">
              <a:buFont typeface="Arial" panose="020B0604020202020204" pitchFamily="34" charset="0"/>
              <a:buChar char="•"/>
            </a:pPr>
            <a:r>
              <a:rPr lang="en-US" dirty="0"/>
              <a:t>Who will you collect data from?</a:t>
            </a:r>
          </a:p>
          <a:p>
            <a:pPr marL="285750" indent="-285750">
              <a:buFont typeface="Arial" panose="020B0604020202020204" pitchFamily="34" charset="0"/>
              <a:buChar char="•"/>
            </a:pPr>
            <a:r>
              <a:rPr lang="en-US" dirty="0"/>
              <a:t>What do you want to learn?</a:t>
            </a:r>
          </a:p>
          <a:p>
            <a:pPr marL="285750" indent="-285750">
              <a:buFont typeface="Arial" panose="020B0604020202020204" pitchFamily="34" charset="0"/>
              <a:buChar char="•"/>
            </a:pPr>
            <a:r>
              <a:rPr lang="en-US" dirty="0"/>
              <a:t>How will you organize your information?</a:t>
            </a:r>
          </a:p>
          <a:p>
            <a:pPr marL="285750" indent="-285750">
              <a:buFont typeface="Arial" panose="020B0604020202020204" pitchFamily="34" charset="0"/>
              <a:buChar char="•"/>
            </a:pPr>
            <a:r>
              <a:rPr lang="en-US" dirty="0"/>
              <a:t>How will you analyze the information?</a:t>
            </a:r>
          </a:p>
          <a:p>
            <a:pPr marL="285750" indent="-285750">
              <a:buFont typeface="Arial" panose="020B0604020202020204" pitchFamily="34" charset="0"/>
              <a:buChar char="•"/>
            </a:pPr>
            <a:r>
              <a:rPr lang="en-US" dirty="0"/>
              <a:t>How will you share what you learn?</a:t>
            </a:r>
          </a:p>
          <a:p>
            <a:pPr marL="285750" indent="-285750">
              <a:buFont typeface="Arial" panose="020B0604020202020204" pitchFamily="34" charset="0"/>
              <a:buChar char="•"/>
            </a:pPr>
            <a:endParaRPr lang="en-US" dirty="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1400" b="0" i="1" kern="1200" baseline="0" dirty="0">
                <a:solidFill>
                  <a:schemeClr val="tx1"/>
                </a:solidFill>
                <a:effectLst/>
                <a:latin typeface="Calibri"/>
                <a:ea typeface="+mn-ea"/>
                <a:cs typeface="+mn-cs"/>
              </a:rPr>
              <a:t>Note to Facilitator: This may be a good time to pause to review any questions about  “Observations,” “Key Informant Interviews,” “Focus Groups,” “Community Meetings,” and “Review of Documents.” Coming up with new examples or additional ways of collecting qualitative data may help solidify the content. </a:t>
            </a:r>
            <a:endParaRPr lang="en-US" i="1"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19</a:t>
            </a:fld>
            <a:endParaRPr lang="en-US" dirty="0"/>
          </a:p>
        </p:txBody>
      </p:sp>
    </p:spTree>
    <p:extLst>
      <p:ext uri="{BB962C8B-B14F-4D97-AF65-F5344CB8AC3E}">
        <p14:creationId xmlns:p14="http://schemas.microsoft.com/office/powerpoint/2010/main" val="361290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289"/>
              </a:spcBef>
              <a:spcAft>
                <a:spcPts val="0"/>
              </a:spcAft>
              <a:buClrTx/>
              <a:buSzPts val="1400"/>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Note to facilitator: This slide is hidden and will not present in “Slide Show” mode.</a:t>
            </a:r>
          </a:p>
          <a:p>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r>
              <a:rPr kumimoji="0" lang="en-US" sz="1400" b="0" i="1" u="none" strike="noStrike" kern="1200" cap="none" spc="0" normalizeH="0" baseline="0" noProof="0" dirty="0">
                <a:ln>
                  <a:noFill/>
                </a:ln>
                <a:solidFill>
                  <a:srgbClr val="000000"/>
                </a:solidFill>
                <a:effectLst/>
                <a:uLnTx/>
                <a:uFillTx/>
                <a:latin typeface="Calibri"/>
                <a:ea typeface="+mn-ea"/>
                <a:cs typeface="+mn-cs"/>
              </a:rPr>
              <a:t>Consider asking one, two or all of the slide questions before the beginning the presentation.</a:t>
            </a:r>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2</a:t>
            </a:fld>
            <a:endParaRPr lang="en-US" dirty="0"/>
          </a:p>
        </p:txBody>
      </p:sp>
    </p:spTree>
    <p:extLst>
      <p:ext uri="{BB962C8B-B14F-4D97-AF65-F5344CB8AC3E}">
        <p14:creationId xmlns:p14="http://schemas.microsoft.com/office/powerpoint/2010/main" val="3221252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 to facilitator: The slide is animated and data measures will appear one at a time. First, have participants assess whether the measure is quantitative or qualitative, and then encourage them to be as specific as possible.</a:t>
            </a:r>
          </a:p>
          <a:p>
            <a:endParaRPr lang="en-US" i="1" dirty="0"/>
          </a:p>
          <a:p>
            <a:r>
              <a:rPr lang="en-US" i="1" dirty="0"/>
              <a:t>6% of children in Scott County are born with low birthweight. (Quantitative, Percentage)</a:t>
            </a:r>
          </a:p>
          <a:p>
            <a:r>
              <a:rPr lang="en-US" i="1" dirty="0"/>
              <a:t>For every dentist in Reynolds County, there are 1250 people. (Quantitative, Ratio)</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i="1" dirty="0"/>
              <a:t>Survey responders indicated favoring smoke free campuses. (Qualitative, perhaps gathered in focus group)</a:t>
            </a:r>
          </a:p>
          <a:p>
            <a:r>
              <a:rPr lang="en-US" i="1" dirty="0"/>
              <a:t>Roberta and Anita spoke at the City Council meeting about expanding safe bicycling options. (Qualitative, perhaps gathered at a community meeting or in review of documents)</a:t>
            </a:r>
          </a:p>
          <a:p>
            <a:r>
              <a:rPr lang="en-US" i="1" dirty="0"/>
              <a:t>64 people in Alfalfa County were employed. (Quantitative, Numbers)</a:t>
            </a:r>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20</a:t>
            </a:fld>
            <a:endParaRPr lang="en-US" dirty="0"/>
          </a:p>
        </p:txBody>
      </p:sp>
    </p:spTree>
    <p:extLst>
      <p:ext uri="{BB962C8B-B14F-4D97-AF65-F5344CB8AC3E}">
        <p14:creationId xmlns:p14="http://schemas.microsoft.com/office/powerpoint/2010/main" val="24834818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Note to facilitator: </a:t>
            </a:r>
            <a:r>
              <a:rPr lang="en-US" i="1" dirty="0"/>
              <a:t>This slide is meant to be a learning check on the “</a:t>
            </a:r>
            <a:r>
              <a:rPr lang="en-US" sz="1400" i="1" dirty="0"/>
              <a:t>Understand the difference between qualitative and quantitative data,” ​”​​​​​​​​​​​​Differentiate between quantitative and qualitative methods of measuring the health of populations data” and “Describe different methods for measuring the health of a population” learning objectives.</a:t>
            </a:r>
            <a:endParaRPr lang="en-US" sz="1400" b="0" i="0" kern="1200" baseline="0" dirty="0">
              <a:solidFill>
                <a:schemeClr val="tx1"/>
              </a:solidFill>
              <a:effectLst/>
              <a:latin typeface="Calibri"/>
              <a:ea typeface="+mn-ea"/>
              <a:cs typeface="+mn-cs"/>
            </a:endParaRPr>
          </a:p>
          <a:p>
            <a:endParaRPr lang="en-US" sz="1400" b="0" i="0" kern="1200" baseline="0" dirty="0">
              <a:solidFill>
                <a:schemeClr val="tx1"/>
              </a:solidFill>
              <a:effectLst/>
              <a:latin typeface="Calibri"/>
              <a:ea typeface="+mn-ea"/>
              <a:cs typeface="+mn-cs"/>
            </a:endParaRPr>
          </a:p>
          <a:p>
            <a:r>
              <a:rPr lang="en-US" sz="1400" b="0" i="0" kern="1200" baseline="0" dirty="0">
                <a:solidFill>
                  <a:schemeClr val="tx1"/>
                </a:solidFill>
                <a:effectLst/>
                <a:latin typeface="Calibri"/>
                <a:ea typeface="+mn-ea"/>
                <a:cs typeface="+mn-cs"/>
              </a:rPr>
              <a:t>Look to both qualitative and quantitative data for a </a:t>
            </a:r>
            <a:r>
              <a:rPr lang="en-US" sz="1400" b="0" i="0" kern="1200" baseline="0" dirty="0">
                <a:solidFill>
                  <a:schemeClr val="tx1"/>
                </a:solidFill>
                <a:effectLst/>
                <a:highlight>
                  <a:srgbClr val="FFFF00"/>
                </a:highlight>
                <a:latin typeface="Calibri"/>
                <a:ea typeface="+mn-ea"/>
                <a:cs typeface="+mn-cs"/>
              </a:rPr>
              <a:t>more complete picture </a:t>
            </a:r>
            <a:r>
              <a:rPr lang="en-US" sz="1400" b="0" i="0" kern="1200" baseline="0" dirty="0">
                <a:solidFill>
                  <a:schemeClr val="tx1"/>
                </a:solidFill>
                <a:effectLst/>
                <a:latin typeface="Calibri"/>
                <a:ea typeface="+mn-ea"/>
                <a:cs typeface="+mn-cs"/>
              </a:rPr>
              <a:t>of your community.</a:t>
            </a:r>
          </a:p>
          <a:p>
            <a:endParaRPr lang="en-US" sz="1400" b="0" i="0" kern="1200" baseline="0" dirty="0">
              <a:solidFill>
                <a:schemeClr val="tx1"/>
              </a:solidFill>
              <a:effectLst/>
              <a:latin typeface="Calibri"/>
              <a:ea typeface="+mn-ea"/>
              <a:cs typeface="+mn-cs"/>
            </a:endParaRPr>
          </a:p>
          <a:p>
            <a:r>
              <a:rPr lang="en-US" sz="1400" b="0" i="0" kern="1200" baseline="0" dirty="0">
                <a:solidFill>
                  <a:schemeClr val="tx1"/>
                </a:solidFill>
                <a:effectLst/>
                <a:latin typeface="Calibri"/>
                <a:ea typeface="+mn-ea"/>
                <a:cs typeface="+mn-cs"/>
              </a:rPr>
              <a:t>You may start with </a:t>
            </a:r>
            <a:r>
              <a:rPr lang="en-US" sz="1400" b="1" i="0" kern="1200" baseline="0" dirty="0">
                <a:solidFill>
                  <a:schemeClr val="tx1"/>
                </a:solidFill>
                <a:effectLst/>
                <a:latin typeface="Calibri"/>
                <a:ea typeface="+mn-ea"/>
                <a:cs typeface="+mn-cs"/>
              </a:rPr>
              <a:t>quantitative</a:t>
            </a:r>
            <a:r>
              <a:rPr lang="en-US" sz="1400" b="0" i="0" kern="1200" baseline="0" dirty="0">
                <a:solidFill>
                  <a:schemeClr val="tx1"/>
                </a:solidFill>
                <a:effectLst/>
                <a:latin typeface="Calibri"/>
                <a:ea typeface="+mn-ea"/>
                <a:cs typeface="+mn-cs"/>
              </a:rPr>
              <a:t> data to identify strengths or needs in the community. Then use </a:t>
            </a:r>
            <a:r>
              <a:rPr lang="en-US" sz="1400" b="1" i="0" kern="1200" baseline="0" dirty="0">
                <a:solidFill>
                  <a:schemeClr val="tx1"/>
                </a:solidFill>
                <a:effectLst/>
                <a:latin typeface="Calibri"/>
                <a:ea typeface="+mn-ea"/>
                <a:cs typeface="+mn-cs"/>
              </a:rPr>
              <a:t>qualitative</a:t>
            </a:r>
            <a:r>
              <a:rPr lang="en-US" sz="1400" b="0" i="0" kern="1200" baseline="0" dirty="0">
                <a:solidFill>
                  <a:schemeClr val="tx1"/>
                </a:solidFill>
                <a:effectLst/>
                <a:latin typeface="Calibri"/>
                <a:ea typeface="+mn-ea"/>
                <a:cs typeface="+mn-cs"/>
              </a:rPr>
              <a:t> data to explore why a problem exists and what it means for the people most affected. Qualitative data may not tell the same story as you see in quantitative data.</a:t>
            </a:r>
          </a:p>
          <a:p>
            <a:endParaRPr lang="en-US" sz="1400" b="0" i="0" kern="1200" baseline="0" dirty="0">
              <a:solidFill>
                <a:schemeClr val="tx1"/>
              </a:solidFill>
              <a:effectLst/>
              <a:latin typeface="Calibri"/>
              <a:ea typeface="+mn-ea"/>
              <a:cs typeface="+mn-cs"/>
            </a:endParaRPr>
          </a:p>
          <a:p>
            <a:r>
              <a:rPr lang="en-US" b="1" dirty="0"/>
              <a:t>Audience prompt: </a:t>
            </a:r>
            <a:endParaRPr lang="en-US" sz="1400" b="0" i="1" strike="sngStrike" kern="1200" baseline="0" dirty="0">
              <a:solidFill>
                <a:schemeClr val="tx1"/>
              </a:solidFill>
              <a:effectLst/>
              <a:latin typeface="Calibri"/>
              <a:ea typeface="+mn-ea"/>
              <a:cs typeface="+mn-cs"/>
            </a:endParaRPr>
          </a:p>
          <a:p>
            <a:r>
              <a:rPr lang="en-US" sz="1400" b="0" i="0" kern="1200" baseline="0" dirty="0">
                <a:solidFill>
                  <a:schemeClr val="tx1"/>
                </a:solidFill>
                <a:effectLst/>
                <a:latin typeface="Calibri"/>
                <a:ea typeface="+mn-ea"/>
                <a:cs typeface="+mn-cs"/>
              </a:rPr>
              <a:t>Which words describe types of quantitative data? </a:t>
            </a:r>
          </a:p>
          <a:p>
            <a:r>
              <a:rPr lang="en-US" sz="1400" b="0" i="0" kern="1200" baseline="0" dirty="0">
                <a:solidFill>
                  <a:schemeClr val="tx1"/>
                </a:solidFill>
                <a:effectLst/>
                <a:latin typeface="Calibri"/>
                <a:ea typeface="+mn-ea"/>
                <a:cs typeface="+mn-cs"/>
              </a:rPr>
              <a:t>Which words describe types of qualitative data?</a:t>
            </a:r>
          </a:p>
          <a:p>
            <a:endParaRPr lang="en-US" sz="1400" b="0" i="0" kern="1200" baseline="0" dirty="0">
              <a:solidFill>
                <a:schemeClr val="tx1"/>
              </a:solidFill>
              <a:effectLst/>
              <a:latin typeface="Calibri"/>
              <a:ea typeface="+mn-ea"/>
              <a:cs typeface="+mn-cs"/>
            </a:endParaRPr>
          </a:p>
          <a:p>
            <a:r>
              <a:rPr lang="en-US" sz="1400" b="0" i="0" kern="1200" baseline="0" dirty="0">
                <a:solidFill>
                  <a:schemeClr val="tx1"/>
                </a:solidFill>
                <a:effectLst/>
                <a:latin typeface="Calibri"/>
                <a:ea typeface="+mn-ea"/>
                <a:cs typeface="+mn-cs"/>
              </a:rPr>
              <a:t>You could also start with an observation or stories from community members. This is </a:t>
            </a:r>
            <a:r>
              <a:rPr lang="en-US" sz="1400" b="1" i="0" kern="1200" baseline="0" dirty="0">
                <a:solidFill>
                  <a:schemeClr val="tx1"/>
                </a:solidFill>
                <a:effectLst/>
                <a:latin typeface="Calibri"/>
                <a:ea typeface="+mn-ea"/>
                <a:cs typeface="+mn-cs"/>
              </a:rPr>
              <a:t>qualitative </a:t>
            </a:r>
            <a:r>
              <a:rPr lang="en-US" sz="1400" b="0" i="0" kern="1200" baseline="0" dirty="0">
                <a:solidFill>
                  <a:schemeClr val="tx1"/>
                </a:solidFill>
                <a:effectLst/>
                <a:latin typeface="Calibri"/>
                <a:ea typeface="+mn-ea"/>
                <a:cs typeface="+mn-cs"/>
              </a:rPr>
              <a:t>data. From there, you might search for existing </a:t>
            </a:r>
            <a:r>
              <a:rPr lang="en-US" sz="1400" b="1" i="0" kern="1200" baseline="0" dirty="0">
                <a:solidFill>
                  <a:schemeClr val="tx1"/>
                </a:solidFill>
                <a:effectLst/>
                <a:latin typeface="Calibri"/>
                <a:ea typeface="+mn-ea"/>
                <a:cs typeface="+mn-cs"/>
              </a:rPr>
              <a:t>quantitative</a:t>
            </a:r>
            <a:r>
              <a:rPr lang="en-US" sz="1400" b="0" i="0" kern="1200" baseline="0" dirty="0">
                <a:solidFill>
                  <a:schemeClr val="tx1"/>
                </a:solidFill>
                <a:effectLst/>
                <a:latin typeface="Calibri"/>
                <a:ea typeface="+mn-ea"/>
                <a:cs typeface="+mn-cs"/>
              </a:rPr>
              <a:t> data that help you define the magnitude of the problem or what you can do about it.</a:t>
            </a:r>
          </a:p>
          <a:p>
            <a:endParaRPr lang="en-US" sz="1400" b="0" i="0" kern="1200" baseline="0" dirty="0">
              <a:solidFill>
                <a:schemeClr val="tx1"/>
              </a:solidFill>
              <a:effectLst/>
              <a:latin typeface="Calibri"/>
              <a:ea typeface="+mn-ea"/>
              <a:cs typeface="+mn-cs"/>
            </a:endParaRPr>
          </a:p>
          <a:p>
            <a:r>
              <a:rPr lang="en-US" sz="1400" b="0" i="0" kern="1200" baseline="0" dirty="0">
                <a:solidFill>
                  <a:schemeClr val="tx1"/>
                </a:solidFill>
                <a:effectLst/>
                <a:latin typeface="Calibri"/>
                <a:ea typeface="+mn-ea"/>
                <a:cs typeface="+mn-cs"/>
              </a:rPr>
              <a:t>Neither approach is right or wrong.</a:t>
            </a:r>
          </a:p>
          <a:p>
            <a:endParaRPr lang="en-US" sz="1400" b="0" i="0" kern="1200" baseline="0" dirty="0">
              <a:solidFill>
                <a:schemeClr val="tx1"/>
              </a:solidFill>
              <a:effectLst/>
              <a:latin typeface="Calibri"/>
              <a:ea typeface="+mn-ea"/>
              <a:cs typeface="+mn-cs"/>
            </a:endParaRPr>
          </a:p>
          <a:p>
            <a:r>
              <a:rPr lang="en-US" sz="1400" b="0" i="0" kern="1200" baseline="0" dirty="0">
                <a:solidFill>
                  <a:schemeClr val="tx1"/>
                </a:solidFill>
                <a:effectLst/>
                <a:latin typeface="Calibri"/>
                <a:ea typeface="+mn-ea"/>
                <a:cs typeface="+mn-cs"/>
              </a:rPr>
              <a:t>Your approach may be completely different than another community trying to answer the exact same question. And your approach may change each time you use data based on what data are available or other community conditions.</a:t>
            </a:r>
          </a:p>
          <a:p>
            <a:endParaRPr lang="en-US" sz="1400" b="0" i="0" kern="1200" baseline="0" dirty="0">
              <a:solidFill>
                <a:schemeClr val="tx1"/>
              </a:solidFill>
              <a:effectLst/>
              <a:latin typeface="Calibri"/>
              <a:ea typeface="+mn-ea"/>
              <a:cs typeface="+mn-cs"/>
            </a:endParaRPr>
          </a:p>
          <a:p>
            <a:r>
              <a:rPr lang="en-US" sz="1400" b="0" i="0" kern="1200" baseline="0" dirty="0">
                <a:solidFill>
                  <a:schemeClr val="tx1"/>
                </a:solidFill>
                <a:effectLst/>
                <a:latin typeface="Calibri"/>
                <a:ea typeface="+mn-ea"/>
                <a:cs typeface="+mn-cs"/>
              </a:rPr>
              <a:t>There are many types of data, and your unique needs will guide what you should use.</a:t>
            </a:r>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21</a:t>
            </a:fld>
            <a:endParaRPr lang="en-US" dirty="0"/>
          </a:p>
        </p:txBody>
      </p:sp>
    </p:spTree>
    <p:extLst>
      <p:ext uri="{BB962C8B-B14F-4D97-AF65-F5344CB8AC3E}">
        <p14:creationId xmlns:p14="http://schemas.microsoft.com/office/powerpoint/2010/main" val="2459302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Using both qualitative and quantitative data together can provide a broader view of experiences in a community.</a:t>
            </a:r>
          </a:p>
          <a:p>
            <a:endParaRPr lang="en-US" i="0" dirty="0"/>
          </a:p>
          <a:p>
            <a:r>
              <a:rPr lang="en-US" i="0" dirty="0"/>
              <a:t>Garrett County, Maryland, a 2017 Robert Wood Johnson Foundation Culture of Health Prize winner, uses an innovative way to gather both qualitative and quantitative data from its residents.</a:t>
            </a:r>
          </a:p>
          <a:p>
            <a:endParaRPr lang="en-US" i="1" dirty="0"/>
          </a:p>
          <a:p>
            <a:r>
              <a:rPr lang="en-US" i="1" dirty="0"/>
              <a:t>Note to facilitator: Play the video at this time. The video is set to begin at the 3:40 mark, but it will not automatically stop at the end of the discussion of data application (~4:30).</a:t>
            </a:r>
          </a:p>
          <a:p>
            <a:endParaRPr lang="en-US" i="1" dirty="0"/>
          </a:p>
          <a:p>
            <a:r>
              <a:rPr lang="en-US" i="0" dirty="0"/>
              <a:t>More than 63,000 residents have engaged in Garrett County’s community health planning processes by using the Garrett County Planning Tool. There are over 150 Action Groups on the platform, which are public groups formed and monitored by community members, stakeholders and policymakers around a variety of health improvement topics, ranging from oral health outreach to overdose response training. From these Action Groups, nearly 900 quantitative data sets have been mined and tracked on the platform.</a:t>
            </a:r>
          </a:p>
          <a:p>
            <a:endParaRPr lang="en-US" i="0" dirty="0"/>
          </a:p>
          <a:p>
            <a:r>
              <a:rPr lang="en-US" i="0" dirty="0"/>
              <a:t>On the Garrett County Planning Tool users can also gather qualitative data points through keyword searches of the Action Groups and through targeted searches on the platform’s Community Pulse tool, which syndicates local social media feeds. The layering of this qualitative data helps the Garrett County Health Department better understand the needs of their community in real time.</a:t>
            </a:r>
          </a:p>
          <a:p>
            <a:endParaRPr lang="en-US" i="0" dirty="0"/>
          </a:p>
          <a:p>
            <a:r>
              <a:rPr lang="en-US" sz="1400" b="0" i="0" kern="1200" baseline="0" dirty="0">
                <a:solidFill>
                  <a:schemeClr val="tx1"/>
                </a:solidFill>
                <a:effectLst/>
                <a:latin typeface="Calibri"/>
                <a:ea typeface="+mn-ea"/>
                <a:cs typeface="+mn-cs"/>
              </a:rPr>
              <a:t>As a result of their blending of qualitative and quantitative data, Garrett County better understands the issues its residents face, and can work with the community to find solutions.</a:t>
            </a:r>
          </a:p>
          <a:p>
            <a:endParaRPr lang="en-US" sz="1400" b="0" i="0" kern="1200" baseline="0" dirty="0">
              <a:solidFill>
                <a:schemeClr val="tx1"/>
              </a:solidFill>
              <a:effectLst/>
              <a:latin typeface="Calibri"/>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Audience prompt: What are some ways you’re using quantitative data in your work? Qualitative data?</a:t>
            </a:r>
            <a:endParaRPr lang="en-US" i="0"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22</a:t>
            </a:fld>
            <a:endParaRPr lang="en-US" dirty="0"/>
          </a:p>
        </p:txBody>
      </p:sp>
    </p:spTree>
    <p:extLst>
      <p:ext uri="{BB962C8B-B14F-4D97-AF65-F5344CB8AC3E}">
        <p14:creationId xmlns:p14="http://schemas.microsoft.com/office/powerpoint/2010/main" val="45208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 to facilitator: The slide is animated and key takeaways will appear one at a time.  These points are great moment for group reflection before moving on to the next content section.</a:t>
            </a:r>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23</a:t>
            </a:fld>
            <a:endParaRPr lang="en-US" dirty="0"/>
          </a:p>
        </p:txBody>
      </p:sp>
    </p:spTree>
    <p:extLst>
      <p:ext uri="{BB962C8B-B14F-4D97-AF65-F5344CB8AC3E}">
        <p14:creationId xmlns:p14="http://schemas.microsoft.com/office/powerpoint/2010/main" val="18304328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ways to get data to answer your questions—using existing data or collecting your own.</a:t>
            </a:r>
          </a:p>
          <a:p>
            <a:endParaRPr lang="en-US" dirty="0"/>
          </a:p>
          <a:p>
            <a:r>
              <a:rPr lang="en-US" dirty="0"/>
              <a:t>You can start with existing data, also known as secondary data. What data already exist for your community?</a:t>
            </a:r>
          </a:p>
          <a:p>
            <a:endParaRPr lang="en-US" dirty="0"/>
          </a:p>
          <a:p>
            <a:r>
              <a:rPr lang="en-US" dirty="0"/>
              <a:t>If you can’t answer your questions with existing data, you may need to collect your own. This is generally referred to as primary data.</a:t>
            </a:r>
          </a:p>
          <a:p>
            <a:endParaRPr lang="en-US" dirty="0"/>
          </a:p>
          <a:p>
            <a:r>
              <a:rPr lang="en-US" i="1" dirty="0"/>
              <a:t>Note to facilitator: Review the chart with participants and discuss any questions. </a:t>
            </a:r>
          </a:p>
          <a:p>
            <a:endParaRPr lang="en-US" i="1" dirty="0"/>
          </a:p>
          <a:p>
            <a:r>
              <a:rPr lang="en-US" sz="1400" b="0" i="0" kern="1200" baseline="0" dirty="0">
                <a:solidFill>
                  <a:schemeClr val="tx1"/>
                </a:solidFill>
                <a:effectLst/>
                <a:latin typeface="Calibri"/>
                <a:ea typeface="+mn-ea"/>
                <a:cs typeface="+mn-cs"/>
              </a:rPr>
              <a:t>Both primary and secondary data are useful for many purposes, including:</a:t>
            </a:r>
          </a:p>
          <a:p>
            <a:pPr marL="285750" indent="-285750">
              <a:buFont typeface="Arial" panose="020B0604020202020204" pitchFamily="34" charset="0"/>
              <a:buChar char="•"/>
            </a:pPr>
            <a:r>
              <a:rPr lang="en-US" sz="1400" b="0" i="0" kern="1200" baseline="0" dirty="0">
                <a:solidFill>
                  <a:schemeClr val="tx1"/>
                </a:solidFill>
                <a:effectLst/>
                <a:latin typeface="Calibri"/>
                <a:ea typeface="+mn-ea"/>
                <a:cs typeface="+mn-cs"/>
              </a:rPr>
              <a:t>Program evaluation,</a:t>
            </a:r>
          </a:p>
          <a:p>
            <a:pPr marL="285750" indent="-285750">
              <a:buFont typeface="Arial" panose="020B0604020202020204" pitchFamily="34" charset="0"/>
              <a:buChar char="•"/>
            </a:pPr>
            <a:r>
              <a:rPr lang="en-US" sz="1400" b="0" i="0" kern="1200" baseline="0" dirty="0">
                <a:solidFill>
                  <a:schemeClr val="tx1"/>
                </a:solidFill>
                <a:effectLst/>
                <a:latin typeface="Calibri"/>
                <a:ea typeface="+mn-ea"/>
                <a:cs typeface="+mn-cs"/>
              </a:rPr>
              <a:t>Understanding your community, a population or client base, and</a:t>
            </a:r>
          </a:p>
          <a:p>
            <a:pPr marL="285750" indent="-285750">
              <a:buFont typeface="Arial" panose="020B0604020202020204" pitchFamily="34" charset="0"/>
              <a:buChar char="•"/>
            </a:pPr>
            <a:r>
              <a:rPr lang="en-US" sz="1400" b="0" i="0" kern="1200" baseline="0" dirty="0">
                <a:solidFill>
                  <a:schemeClr val="tx1"/>
                </a:solidFill>
                <a:effectLst/>
                <a:latin typeface="Calibri"/>
                <a:ea typeface="+mn-ea"/>
                <a:cs typeface="+mn-cs"/>
              </a:rPr>
              <a:t>Uncovering community strengths or needs.</a:t>
            </a:r>
          </a:p>
          <a:p>
            <a:endParaRPr lang="en-US" i="1"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24</a:t>
            </a:fld>
            <a:endParaRPr lang="en-US" dirty="0"/>
          </a:p>
        </p:txBody>
      </p:sp>
    </p:spTree>
    <p:extLst>
      <p:ext uri="{BB962C8B-B14F-4D97-AF65-F5344CB8AC3E}">
        <p14:creationId xmlns:p14="http://schemas.microsoft.com/office/powerpoint/2010/main" val="37777193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 to facilitator: This exercise is harvested from the “Listening to the Community: A Guide to Primary Data Collection tool” (https://www.countyhealthrankings.org/sites/default/files/media/document/resources/Listening_to_the_Community.pdf) from the Wisconsin Association of Local Health Departments and Boards. </a:t>
            </a:r>
          </a:p>
          <a:p>
            <a:r>
              <a:rPr lang="en-US" i="1" dirty="0"/>
              <a:t>CHR&amp;R staff often refer practitioners to this tool when they are thinking about collecting primary data. It offers guidance on when and how to use interviews, focus groups, community surveys, community forums, and observation. </a:t>
            </a:r>
          </a:p>
          <a:p>
            <a:r>
              <a:rPr lang="en-US" b="1" i="1" strike="noStrike" baseline="0" dirty="0"/>
              <a:t>Print this </a:t>
            </a:r>
            <a:r>
              <a:rPr lang="en-US" b="1" i="1" dirty="0"/>
              <a:t>document in advance </a:t>
            </a:r>
            <a:r>
              <a:rPr lang="en-US" i="1" dirty="0"/>
              <a:t>or provide access to it via computer or mobile phone to allow users to explore the exercise. </a:t>
            </a:r>
          </a:p>
          <a:p>
            <a:endParaRPr lang="en-US" dirty="0"/>
          </a:p>
          <a:p>
            <a:r>
              <a:rPr lang="en-US" b="1" dirty="0"/>
              <a:t>Instructions:</a:t>
            </a:r>
          </a:p>
          <a:p>
            <a:pPr marL="285750" indent="-285750">
              <a:buFont typeface="Arial" panose="020B0604020202020204" pitchFamily="34" charset="0"/>
              <a:buChar char="•"/>
            </a:pPr>
            <a:r>
              <a:rPr lang="en-US" i="1" dirty="0"/>
              <a:t>Place the participants into 5 groups.</a:t>
            </a:r>
          </a:p>
          <a:p>
            <a:pPr marL="285750" indent="-285750">
              <a:buFont typeface="Arial" panose="020B0604020202020204" pitchFamily="34" charset="0"/>
              <a:buChar char="•"/>
            </a:pPr>
            <a:r>
              <a:rPr lang="en-US" i="1" dirty="0"/>
              <a:t> Assign each group a primary data collection approach</a:t>
            </a:r>
          </a:p>
          <a:p>
            <a:pPr marL="709209" lvl="1" indent="-342900">
              <a:buFont typeface="+mj-lt"/>
              <a:buAutoNum type="arabicPeriod"/>
            </a:pPr>
            <a:r>
              <a:rPr lang="en-US" i="1" dirty="0"/>
              <a:t>Key Informant Interviews</a:t>
            </a:r>
          </a:p>
          <a:p>
            <a:pPr marL="709209" lvl="1" indent="-342900">
              <a:buFont typeface="+mj-lt"/>
              <a:buAutoNum type="arabicPeriod"/>
            </a:pPr>
            <a:r>
              <a:rPr lang="en-US" i="1" dirty="0"/>
              <a:t>Focus Groups</a:t>
            </a:r>
          </a:p>
          <a:p>
            <a:pPr marL="709209" lvl="1" indent="-342900">
              <a:buFont typeface="+mj-lt"/>
              <a:buAutoNum type="arabicPeriod"/>
            </a:pPr>
            <a:r>
              <a:rPr lang="en-US" i="1" dirty="0"/>
              <a:t>Community Surveys</a:t>
            </a:r>
          </a:p>
          <a:p>
            <a:pPr marL="709209" lvl="1" indent="-342900">
              <a:buFont typeface="+mj-lt"/>
              <a:buAutoNum type="arabicPeriod"/>
            </a:pPr>
            <a:r>
              <a:rPr lang="en-US" i="1" dirty="0"/>
              <a:t>Community Forums</a:t>
            </a:r>
          </a:p>
          <a:p>
            <a:pPr marL="709209" lvl="1" indent="-342900">
              <a:buFont typeface="+mj-lt"/>
              <a:buAutoNum type="arabicPeriod"/>
            </a:pPr>
            <a:r>
              <a:rPr lang="en-US" i="1" dirty="0"/>
              <a:t>Direct Observation</a:t>
            </a:r>
          </a:p>
          <a:p>
            <a:pPr marL="285750" lvl="0" indent="-285750">
              <a:buFont typeface="Arial" panose="020B0604020202020204" pitchFamily="34" charset="0"/>
              <a:buChar char="•"/>
            </a:pPr>
            <a:r>
              <a:rPr lang="en-US" i="1" dirty="0"/>
              <a:t>Encourage the groups to review the document and address the questions on the screen. </a:t>
            </a:r>
            <a:r>
              <a:rPr lang="en-US" b="1" i="1" dirty="0"/>
              <a:t>[XX minutes]</a:t>
            </a:r>
          </a:p>
          <a:p>
            <a:pPr marL="285750" lvl="0" indent="-285750">
              <a:buFont typeface="Arial" panose="020B0604020202020204" pitchFamily="34" charset="0"/>
              <a:buChar char="•"/>
            </a:pPr>
            <a:r>
              <a:rPr lang="en-US" i="1" dirty="0"/>
              <a:t>Discuss each group’s exploration in a large group. </a:t>
            </a:r>
            <a:r>
              <a:rPr lang="en-US" b="1" i="1" dirty="0"/>
              <a:t>[XX minutes]</a:t>
            </a:r>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25</a:t>
            </a:fld>
            <a:endParaRPr lang="en-US" dirty="0"/>
          </a:p>
        </p:txBody>
      </p:sp>
    </p:spTree>
    <p:extLst>
      <p:ext uri="{BB962C8B-B14F-4D97-AF65-F5344CB8AC3E}">
        <p14:creationId xmlns:p14="http://schemas.microsoft.com/office/powerpoint/2010/main" val="41656939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common places to find secondary data include:</a:t>
            </a:r>
          </a:p>
          <a:p>
            <a:endParaRPr lang="en-US" dirty="0"/>
          </a:p>
          <a:p>
            <a:r>
              <a:rPr lang="en-US" dirty="0"/>
              <a:t>Documents or reports. Several organizations and institutions conduct assessments or release reports. These sources may have existing data you could use. Check out:</a:t>
            </a:r>
          </a:p>
          <a:p>
            <a:endParaRPr lang="en-US" dirty="0"/>
          </a:p>
          <a:p>
            <a:pPr marL="285750" indent="-285750">
              <a:buFont typeface="Arial" panose="020B0604020202020204" pitchFamily="34" charset="0"/>
              <a:buChar char="•"/>
            </a:pPr>
            <a:r>
              <a:rPr lang="en-US" dirty="0"/>
              <a:t>Local or state government agencies, such as planning or public health departments.</a:t>
            </a:r>
          </a:p>
          <a:p>
            <a:pPr marL="285750" indent="-285750">
              <a:buFont typeface="Arial" panose="020B0604020202020204" pitchFamily="34" charset="0"/>
              <a:buChar char="•"/>
            </a:pPr>
            <a:r>
              <a:rPr lang="en-US" dirty="0"/>
              <a:t>Healthcare organizations, such as nonprofit hospitals or Federally Qualified Health Centers.</a:t>
            </a:r>
          </a:p>
          <a:p>
            <a:pPr marL="285750" indent="-285750">
              <a:buFont typeface="Arial" panose="020B0604020202020204" pitchFamily="34" charset="0"/>
              <a:buChar char="•"/>
            </a:pPr>
            <a:r>
              <a:rPr lang="en-US" dirty="0"/>
              <a:t>Other partners such as Community Development Corporations, Community Action Programs, University Extension programs, Chambers of Commerce, local United Ways, and nonprofit organizations.</a:t>
            </a:r>
          </a:p>
          <a:p>
            <a:endParaRPr lang="en-US" dirty="0"/>
          </a:p>
          <a:p>
            <a:r>
              <a:rPr lang="en-US" b="1" dirty="0"/>
              <a:t>Audience prompt: </a:t>
            </a:r>
          </a:p>
          <a:p>
            <a:r>
              <a:rPr lang="en-US" dirty="0"/>
              <a:t>Have you used any of the sources listed on the screen? </a:t>
            </a:r>
          </a:p>
          <a:p>
            <a:r>
              <a:rPr lang="en-US" dirty="0"/>
              <a:t>What are some other sources of documents or reports? </a:t>
            </a:r>
          </a:p>
        </p:txBody>
      </p:sp>
      <p:sp>
        <p:nvSpPr>
          <p:cNvPr id="4" name="Slide Number Placeholder 3"/>
          <p:cNvSpPr>
            <a:spLocks noGrp="1"/>
          </p:cNvSpPr>
          <p:nvPr>
            <p:ph type="sldNum" sz="quarter" idx="5"/>
          </p:nvPr>
        </p:nvSpPr>
        <p:spPr/>
        <p:txBody>
          <a:bodyPr/>
          <a:lstStyle/>
          <a:p>
            <a:fld id="{73CCD79A-C112-46F1-87CE-BB7105F42290}" type="slidenum">
              <a:rPr lang="en-US" smtClean="0"/>
              <a:pPr/>
              <a:t>26</a:t>
            </a:fld>
            <a:endParaRPr lang="en-US" dirty="0"/>
          </a:p>
        </p:txBody>
      </p:sp>
    </p:spTree>
    <p:extLst>
      <p:ext uri="{BB962C8B-B14F-4D97-AF65-F5344CB8AC3E}">
        <p14:creationId xmlns:p14="http://schemas.microsoft.com/office/powerpoint/2010/main" val="1758341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Datasets. Several datasets are available through federal public health surveillance systems. Public health surveillance is the continuous, systematic collection, analysis, and interpretation of health-related data.</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 Power of Data for Healthy Communities report (</a:t>
            </a:r>
            <a:r>
              <a:rPr lang="en-US" sz="1400" kern="1200" baseline="0" dirty="0">
                <a:solidFill>
                  <a:schemeClr val="tx1"/>
                </a:solidFill>
                <a:latin typeface="Calibri"/>
                <a:ea typeface="+mn-ea"/>
                <a:cs typeface="+mn-cs"/>
              </a:rPr>
              <a:t>https://www.rwjf.org/en/library/research/2018/04/the-power-of-data-for-healthy-communities.html) </a:t>
            </a:r>
            <a:r>
              <a:rPr lang="en-US" dirty="0"/>
              <a:t>from the Robert Wood Johnson Foundation highlights several data sources available with local health data. Consider exploring them as you have time:</a:t>
            </a:r>
          </a:p>
          <a:p>
            <a:endParaRPr lang="en-US" dirty="0"/>
          </a:p>
          <a:p>
            <a:r>
              <a:rPr lang="en-US" dirty="0"/>
              <a:t>500 Cities</a:t>
            </a:r>
          </a:p>
          <a:p>
            <a:r>
              <a:rPr lang="en-US" dirty="0"/>
              <a:t>Child Opportunity Index</a:t>
            </a:r>
          </a:p>
          <a:p>
            <a:r>
              <a:rPr lang="en-US" dirty="0"/>
              <a:t>City Health Dashboard</a:t>
            </a:r>
          </a:p>
          <a:p>
            <a:r>
              <a:rPr lang="en-US" dirty="0"/>
              <a:t>Data Across Sectors for Health (DASH)</a:t>
            </a:r>
          </a:p>
          <a:p>
            <a:r>
              <a:rPr lang="en-US" dirty="0"/>
              <a:t>The Health Opportunity and Equity (HOPE) Initiative</a:t>
            </a:r>
          </a:p>
          <a:p>
            <a:r>
              <a:rPr lang="en-US" dirty="0"/>
              <a:t>National Equity Atlas</a:t>
            </a:r>
          </a:p>
          <a:p>
            <a:r>
              <a:rPr lang="en-US" dirty="0"/>
              <a:t>Opportunity Atlas</a:t>
            </a:r>
          </a:p>
          <a:p>
            <a:r>
              <a:rPr lang="en-US" dirty="0"/>
              <a:t>United States Small-Area Life Expectancy Estimates Project (USALEEP)</a:t>
            </a:r>
          </a:p>
          <a:p>
            <a:r>
              <a:rPr lang="en-US" dirty="0"/>
              <a:t>Well Being in the Nation (WIN) measures</a:t>
            </a:r>
          </a:p>
          <a:p>
            <a:endParaRPr lang="en-US" dirty="0"/>
          </a:p>
          <a:p>
            <a:r>
              <a:rPr lang="en-US" b="1" dirty="0"/>
              <a:t>Audience prompt: </a:t>
            </a:r>
          </a:p>
          <a:p>
            <a:r>
              <a:rPr lang="en-US" dirty="0"/>
              <a:t>Have you used any of the sources listed on the screen? </a:t>
            </a:r>
          </a:p>
          <a:p>
            <a:r>
              <a:rPr lang="en-US" dirty="0"/>
              <a:t>What are some other datasets you have used? </a:t>
            </a:r>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27</a:t>
            </a:fld>
            <a:endParaRPr lang="en-US" dirty="0"/>
          </a:p>
        </p:txBody>
      </p:sp>
    </p:spTree>
    <p:extLst>
      <p:ext uri="{BB962C8B-B14F-4D97-AF65-F5344CB8AC3E}">
        <p14:creationId xmlns:p14="http://schemas.microsoft.com/office/powerpoint/2010/main" val="32222586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 to facilitator: This exercise from the County Health Rankings &amp; Roadmaps (https://www.countyhealthrankings.org/explore-health-rankings/use-data/go-beyond-the-snapshot/find-more-data) can be explored on screen as a group. </a:t>
            </a:r>
          </a:p>
          <a:p>
            <a:r>
              <a:rPr lang="en-US" i="1" dirty="0"/>
              <a:t>The Find More Data resource on the County Health Rankings website can link you to some important national- and state-level secondary data sources to consider.</a:t>
            </a:r>
          </a:p>
          <a:p>
            <a:endParaRPr lang="en-US" i="1" dirty="0"/>
          </a:p>
          <a:p>
            <a:r>
              <a:rPr lang="en-US" i="1" dirty="0"/>
              <a:t>The header of the slide is clickable and will direct you to the appropriate web page.</a:t>
            </a:r>
          </a:p>
          <a:p>
            <a:endParaRPr lang="en-US" i="1" dirty="0"/>
          </a:p>
          <a:p>
            <a:r>
              <a:rPr lang="en-US" i="1" dirty="0"/>
              <a:t>Two additional questions to consider as audience prompts (you may also include some of your own).</a:t>
            </a:r>
          </a:p>
          <a:p>
            <a:endParaRPr lang="en-US" i="1" dirty="0"/>
          </a:p>
          <a:p>
            <a:pPr marL="285750" indent="-285750">
              <a:buFont typeface="Arial" panose="020B0604020202020204" pitchFamily="34" charset="0"/>
              <a:buChar char="•"/>
            </a:pPr>
            <a:r>
              <a:rPr lang="en-US" sz="1400" dirty="0"/>
              <a:t>How many sources provide data broken down by demographics (e.g., age, sex, or race/ethnicity)?</a:t>
            </a:r>
          </a:p>
          <a:p>
            <a:pPr marL="285750" indent="-285750">
              <a:buFont typeface="Arial" panose="020B0604020202020204" pitchFamily="34" charset="0"/>
              <a:buChar char="•"/>
            </a:pPr>
            <a:r>
              <a:rPr lang="en-US" sz="1400" dirty="0"/>
              <a:t>How many sources provide data for areas smaller than the county (e.g., cities, ZIP codes, or school districts)? </a:t>
            </a:r>
          </a:p>
          <a:p>
            <a:endParaRPr lang="en-US" i="1"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28</a:t>
            </a:fld>
            <a:endParaRPr lang="en-US" dirty="0"/>
          </a:p>
        </p:txBody>
      </p:sp>
    </p:spTree>
    <p:extLst>
      <p:ext uri="{BB962C8B-B14F-4D97-AF65-F5344CB8AC3E}">
        <p14:creationId xmlns:p14="http://schemas.microsoft.com/office/powerpoint/2010/main" val="28268391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 to facilitator: This slide is meant to be a learning check on the “</a:t>
            </a:r>
            <a:r>
              <a:rPr lang="en-US" sz="1400" i="1" dirty="0"/>
              <a:t>Examine common sources of community health data.” learning objective.</a:t>
            </a:r>
          </a:p>
          <a:p>
            <a:endParaRPr lang="en-US" i="1" dirty="0"/>
          </a:p>
          <a:p>
            <a:endParaRPr lang="en-US" i="1" dirty="0"/>
          </a:p>
          <a:p>
            <a:r>
              <a:rPr lang="en-US" i="1" dirty="0"/>
              <a:t>The slide is animated and key takeaways will appear one at a time.  These points are great moment for group reflection before moving on to the next content section.</a:t>
            </a:r>
          </a:p>
          <a:p>
            <a:endParaRPr lang="en-US" dirty="0"/>
          </a:p>
        </p:txBody>
      </p:sp>
      <p:sp>
        <p:nvSpPr>
          <p:cNvPr id="4" name="Slide Number Placeholder 3"/>
          <p:cNvSpPr>
            <a:spLocks noGrp="1"/>
          </p:cNvSpPr>
          <p:nvPr>
            <p:ph type="sldNum" sz="quarter" idx="5"/>
          </p:nvPr>
        </p:nvSpPr>
        <p:spPr/>
        <p:txBody>
          <a:bodyPr/>
          <a:lstStyle/>
          <a:p>
            <a:pPr marL="0" marR="0" lvl="0" indent="0" algn="r" defTabSz="927711" rtl="0" eaLnBrk="0" fontAlgn="base" latinLnBrk="0" hangingPunct="0">
              <a:lnSpc>
                <a:spcPct val="100000"/>
              </a:lnSpc>
              <a:spcBef>
                <a:spcPct val="0"/>
              </a:spcBef>
              <a:spcAft>
                <a:spcPct val="0"/>
              </a:spcAft>
              <a:buClrTx/>
              <a:buSzTx/>
              <a:buFontTx/>
              <a:buNone/>
              <a:tabLst/>
              <a:defRPr/>
            </a:pPr>
            <a:fld id="{73CCD79A-C112-46F1-87CE-BB7105F42290}" type="slidenum">
              <a:rPr kumimoji="0" 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27711" rtl="0" eaLnBrk="0" fontAlgn="base" latinLnBrk="0" hangingPunct="0">
                <a:lnSpc>
                  <a:spcPct val="100000"/>
                </a:lnSpc>
                <a:spcBef>
                  <a:spcPct val="0"/>
                </a:spcBef>
                <a:spcAft>
                  <a:spcPct val="0"/>
                </a:spcAft>
                <a:buClrTx/>
                <a:buSzTx/>
                <a:buFontTx/>
                <a:buNone/>
                <a:tabLst/>
                <a:defRPr/>
              </a:pPr>
              <a:t>29</a:t>
            </a:fld>
            <a:endParaRPr kumimoji="0" lang="en-US" sz="13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652301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a:spLocks noGrp="1" noRot="1" noChangeAspect="1"/>
          </p:cNvSpPr>
          <p:nvPr>
            <p:ph type="sldImg" idx="2"/>
          </p:nvPr>
        </p:nvSpPr>
        <p:spPr>
          <a:xfrm>
            <a:off x="417513" y="701675"/>
            <a:ext cx="6186487"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4" name="Google Shape;64;p1:notes"/>
          <p:cNvSpPr txBox="1">
            <a:spLocks noGrp="1"/>
          </p:cNvSpPr>
          <p:nvPr>
            <p:ph type="body" idx="1"/>
          </p:nvPr>
        </p:nvSpPr>
        <p:spPr>
          <a:xfrm>
            <a:off x="974724" y="4417220"/>
            <a:ext cx="5137151" cy="418147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289"/>
              </a:spcBef>
              <a:spcAft>
                <a:spcPts val="0"/>
              </a:spcAft>
              <a:buSzPts val="1400"/>
              <a:buNone/>
            </a:pPr>
            <a:endParaRPr lang="en-US" dirty="0"/>
          </a:p>
          <a:p>
            <a:pPr marL="0" lvl="0" indent="0" algn="l" rtl="0">
              <a:lnSpc>
                <a:spcPct val="100000"/>
              </a:lnSpc>
              <a:spcBef>
                <a:spcPts val="289"/>
              </a:spcBef>
              <a:spcAft>
                <a:spcPts val="0"/>
              </a:spcAft>
              <a:buSzPts val="1400"/>
              <a:buNone/>
            </a:pPr>
            <a:r>
              <a:rPr lang="en-US" dirty="0"/>
              <a:t>Across the country, people are working to create communities where everyone has the opportunity to live their healthiest life.</a:t>
            </a:r>
          </a:p>
          <a:p>
            <a:pPr marL="0" lvl="0" indent="0" algn="l" rtl="0">
              <a:lnSpc>
                <a:spcPct val="100000"/>
              </a:lnSpc>
              <a:spcBef>
                <a:spcPts val="289"/>
              </a:spcBef>
              <a:spcAft>
                <a:spcPts val="0"/>
              </a:spcAft>
              <a:buSzPts val="1400"/>
              <a:buNone/>
            </a:pPr>
            <a:endParaRPr lang="en-US" dirty="0"/>
          </a:p>
          <a:p>
            <a:pPr marL="0" lvl="0" indent="0" algn="l" rtl="0">
              <a:lnSpc>
                <a:spcPct val="100000"/>
              </a:lnSpc>
              <a:spcBef>
                <a:spcPts val="289"/>
              </a:spcBef>
              <a:spcAft>
                <a:spcPts val="0"/>
              </a:spcAft>
              <a:buSzPts val="1400"/>
              <a:buNone/>
            </a:pPr>
            <a:r>
              <a:rPr lang="en-US" dirty="0"/>
              <a:t>Data can help a community tell their story. Data can focus on past and present context, including the history of laws, policies, practices and budgets that impact health. Data are pieces of information that help us understand the world in which we live.</a:t>
            </a:r>
          </a:p>
          <a:p>
            <a:pPr marL="0" lvl="0" indent="0" algn="l" rtl="0">
              <a:lnSpc>
                <a:spcPct val="100000"/>
              </a:lnSpc>
              <a:spcBef>
                <a:spcPts val="289"/>
              </a:spcBef>
              <a:spcAft>
                <a:spcPts val="0"/>
              </a:spcAft>
              <a:buSzPts val="1400"/>
              <a:buNone/>
            </a:pPr>
            <a:endParaRPr lang="en-US" dirty="0"/>
          </a:p>
          <a:p>
            <a:r>
              <a:rPr lang="en-US" sz="1400" b="0" i="0" kern="1200" baseline="0" dirty="0">
                <a:solidFill>
                  <a:schemeClr val="tx1"/>
                </a:solidFill>
                <a:effectLst/>
                <a:latin typeface="Calibri"/>
                <a:ea typeface="+mn-ea"/>
                <a:cs typeface="+mn-cs"/>
              </a:rPr>
              <a:t>This presentation will help you understand how to find and begin to use data. You may also use it to create a common understanding among partners about what data are and why they matter.</a:t>
            </a:r>
          </a:p>
          <a:p>
            <a:endParaRPr lang="en-US" sz="1400" b="0" i="0" kern="1200" baseline="0" dirty="0">
              <a:solidFill>
                <a:schemeClr val="tx1"/>
              </a:solidFill>
              <a:effectLst/>
              <a:latin typeface="Calibri"/>
              <a:ea typeface="+mn-ea"/>
              <a:cs typeface="+mn-cs"/>
            </a:endParaRPr>
          </a:p>
          <a:p>
            <a:r>
              <a:rPr lang="en-US" sz="1400" b="0" i="0" kern="1200" baseline="0" dirty="0">
                <a:solidFill>
                  <a:schemeClr val="tx1"/>
                </a:solidFill>
                <a:effectLst/>
                <a:latin typeface="Calibri"/>
                <a:ea typeface="+mn-ea"/>
                <a:cs typeface="+mn-cs"/>
              </a:rPr>
              <a:t>This is the right place if you:</a:t>
            </a:r>
          </a:p>
          <a:p>
            <a:pPr marL="285750" indent="-285750">
              <a:buFont typeface="Arial" panose="020B0604020202020204" pitchFamily="34" charset="0"/>
              <a:buChar char="•"/>
            </a:pPr>
            <a:r>
              <a:rPr lang="en-US" sz="1400" b="0" i="0" kern="1200" baseline="0" dirty="0">
                <a:solidFill>
                  <a:schemeClr val="tx1"/>
                </a:solidFill>
                <a:effectLst/>
                <a:latin typeface="Calibri"/>
                <a:ea typeface="+mn-ea"/>
                <a:cs typeface="+mn-cs"/>
              </a:rPr>
              <a:t>Have looked at data about your community but want to better understand what kinds of data are available and why they matter.</a:t>
            </a:r>
          </a:p>
          <a:p>
            <a:pPr marL="285750" indent="-285750">
              <a:buFont typeface="Arial" panose="020B0604020202020204" pitchFamily="34" charset="0"/>
              <a:buChar char="•"/>
            </a:pPr>
            <a:r>
              <a:rPr lang="en-US" sz="1400" b="0" i="0" kern="1200" baseline="0" dirty="0">
                <a:solidFill>
                  <a:schemeClr val="tx1"/>
                </a:solidFill>
                <a:effectLst/>
                <a:latin typeface="Calibri"/>
                <a:ea typeface="+mn-ea"/>
                <a:cs typeface="+mn-cs"/>
              </a:rPr>
              <a:t>Are looking for guidance, tools, and examples to help you get started using data.</a:t>
            </a:r>
          </a:p>
          <a:p>
            <a:pPr marL="0" indent="0">
              <a:buFont typeface="Arial" panose="020B0604020202020204" pitchFamily="34" charset="0"/>
              <a:buNone/>
            </a:pPr>
            <a:endParaRPr lang="en-US" sz="1400" b="0" i="0" kern="1200" baseline="0" dirty="0">
              <a:solidFill>
                <a:schemeClr val="tx1"/>
              </a:solidFill>
              <a:effectLst/>
              <a:latin typeface="Calibri"/>
              <a:ea typeface="+mn-ea"/>
              <a:cs typeface="+mn-cs"/>
            </a:endParaRPr>
          </a:p>
          <a:p>
            <a:pPr marL="0" indent="0">
              <a:buFont typeface="Arial" panose="020B0604020202020204" pitchFamily="34" charset="0"/>
              <a:buNone/>
            </a:pPr>
            <a:r>
              <a:rPr lang="en-US" sz="1400" b="0" i="0" kern="1200" baseline="0" dirty="0">
                <a:solidFill>
                  <a:schemeClr val="tx1"/>
                </a:solidFill>
                <a:effectLst/>
                <a:latin typeface="Calibri"/>
                <a:ea typeface="+mn-ea"/>
                <a:cs typeface="+mn-cs"/>
              </a:rPr>
              <a:t>Data can be useful to inform many efforts. In your community, people may use data to:</a:t>
            </a:r>
          </a:p>
          <a:p>
            <a:pPr marL="285750" indent="-285750">
              <a:buFont typeface="Arial" panose="020B0604020202020204" pitchFamily="34" charset="0"/>
              <a:buChar char="•"/>
            </a:pPr>
            <a:r>
              <a:rPr lang="en-US" sz="1400" b="0" i="0" kern="1200" baseline="0" dirty="0">
                <a:solidFill>
                  <a:schemeClr val="tx1"/>
                </a:solidFill>
                <a:effectLst/>
                <a:latin typeface="Calibri"/>
                <a:ea typeface="+mn-ea"/>
                <a:cs typeface="+mn-cs"/>
              </a:rPr>
              <a:t>Assess the health of your community, including areas of strengths.</a:t>
            </a:r>
          </a:p>
          <a:p>
            <a:pPr marL="285750" indent="-285750">
              <a:buFont typeface="Arial" panose="020B0604020202020204" pitchFamily="34" charset="0"/>
              <a:buChar char="•"/>
            </a:pPr>
            <a:r>
              <a:rPr lang="en-US" sz="1400" b="0" i="0" kern="1200" baseline="0" dirty="0">
                <a:solidFill>
                  <a:schemeClr val="tx1"/>
                </a:solidFill>
                <a:effectLst/>
                <a:latin typeface="Calibri"/>
                <a:ea typeface="+mn-ea"/>
                <a:cs typeface="+mn-cs"/>
              </a:rPr>
              <a:t>Identify root causes of health issues.</a:t>
            </a:r>
          </a:p>
          <a:p>
            <a:pPr marL="285750" indent="-285750">
              <a:buFont typeface="Arial" panose="020B0604020202020204" pitchFamily="34" charset="0"/>
              <a:buChar char="•"/>
            </a:pPr>
            <a:r>
              <a:rPr lang="en-US" sz="1400" b="0" i="0" kern="1200" baseline="0" dirty="0">
                <a:solidFill>
                  <a:schemeClr val="tx1"/>
                </a:solidFill>
                <a:effectLst/>
                <a:latin typeface="Calibri"/>
                <a:ea typeface="+mn-ea"/>
                <a:cs typeface="+mn-cs"/>
              </a:rPr>
              <a:t>Prioritize where to take action.</a:t>
            </a:r>
          </a:p>
          <a:p>
            <a:pPr marL="285750" indent="-285750">
              <a:buFont typeface="Arial" panose="020B0604020202020204" pitchFamily="34" charset="0"/>
              <a:buChar char="•"/>
            </a:pPr>
            <a:r>
              <a:rPr lang="en-US" sz="1400" b="0" i="0" kern="1200" baseline="0" dirty="0">
                <a:solidFill>
                  <a:schemeClr val="tx1"/>
                </a:solidFill>
                <a:effectLst/>
                <a:latin typeface="Calibri"/>
                <a:ea typeface="+mn-ea"/>
                <a:cs typeface="+mn-cs"/>
              </a:rPr>
              <a:t>Track progress.</a:t>
            </a:r>
          </a:p>
          <a:p>
            <a:pPr marL="285750" indent="-285750">
              <a:buFont typeface="Arial" panose="020B0604020202020204" pitchFamily="34" charset="0"/>
              <a:buChar char="•"/>
            </a:pPr>
            <a:r>
              <a:rPr lang="en-US" sz="1400" b="0" i="0" kern="1200" baseline="0" dirty="0">
                <a:solidFill>
                  <a:schemeClr val="tx1"/>
                </a:solidFill>
                <a:effectLst/>
                <a:latin typeface="Calibri"/>
                <a:ea typeface="+mn-ea"/>
                <a:cs typeface="+mn-cs"/>
              </a:rPr>
              <a:t>Support decision-making and policy change.</a:t>
            </a:r>
          </a:p>
          <a:p>
            <a:pPr marL="285750" indent="-285750">
              <a:buFont typeface="Arial" panose="020B0604020202020204" pitchFamily="34" charset="0"/>
              <a:buChar char="•"/>
            </a:pPr>
            <a:r>
              <a:rPr lang="en-US" sz="1400" b="0" i="0" kern="1200" baseline="0" dirty="0">
                <a:solidFill>
                  <a:schemeClr val="tx1"/>
                </a:solidFill>
                <a:effectLst/>
                <a:latin typeface="Calibri"/>
                <a:ea typeface="+mn-ea"/>
                <a:cs typeface="+mn-cs"/>
              </a:rPr>
              <a:t>Identify and address health inequities.</a:t>
            </a:r>
          </a:p>
          <a:p>
            <a:pPr marL="0" lvl="0" indent="0" algn="l" rtl="0">
              <a:lnSpc>
                <a:spcPct val="100000"/>
              </a:lnSpc>
              <a:spcBef>
                <a:spcPts val="289"/>
              </a:spcBef>
              <a:spcAft>
                <a:spcPts val="0"/>
              </a:spcAft>
              <a:buSzPts val="1400"/>
              <a:buNone/>
            </a:pPr>
            <a:endParaRPr lang="en-US" dirty="0"/>
          </a:p>
        </p:txBody>
      </p:sp>
      <p:sp>
        <p:nvSpPr>
          <p:cNvPr id="65" name="Google Shape;65;p1:notes"/>
          <p:cNvSpPr txBox="1">
            <a:spLocks noGrp="1"/>
          </p:cNvSpPr>
          <p:nvPr>
            <p:ph type="sldNum" idx="12"/>
          </p:nvPr>
        </p:nvSpPr>
        <p:spPr>
          <a:xfrm>
            <a:off x="3971926" y="8832851"/>
            <a:ext cx="3038475" cy="463551"/>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kern="1200" baseline="0" dirty="0">
                <a:solidFill>
                  <a:schemeClr val="tx1"/>
                </a:solidFill>
                <a:effectLst/>
                <a:latin typeface="Calibri"/>
                <a:ea typeface="+mn-ea"/>
                <a:cs typeface="+mn-cs"/>
              </a:rPr>
              <a:t>Once you find one or more sources of data, the next step is to begin to make sense of the data.</a:t>
            </a:r>
          </a:p>
          <a:p>
            <a:r>
              <a:rPr lang="en-US" sz="1400" b="0" i="0" kern="1200" baseline="0" dirty="0">
                <a:solidFill>
                  <a:schemeClr val="tx1"/>
                </a:solidFill>
                <a:effectLst/>
                <a:latin typeface="Calibri"/>
                <a:ea typeface="+mn-ea"/>
                <a:cs typeface="+mn-cs"/>
              </a:rPr>
              <a:t>Get to Know Your Data</a:t>
            </a:r>
          </a:p>
          <a:p>
            <a:r>
              <a:rPr lang="en-US" sz="1400" b="0" i="0" kern="1200" baseline="0" dirty="0">
                <a:solidFill>
                  <a:schemeClr val="tx1"/>
                </a:solidFill>
                <a:effectLst/>
                <a:latin typeface="Calibri"/>
                <a:ea typeface="+mn-ea"/>
                <a:cs typeface="+mn-cs"/>
              </a:rPr>
              <a:t>Getting to know key details about your data sources can help you be sure you're working with data that meet your needs.</a:t>
            </a:r>
          </a:p>
          <a:p>
            <a:pPr marL="285750" indent="-285750">
              <a:buFont typeface="Arial" panose="020B0604020202020204" pitchFamily="34" charset="0"/>
              <a:buChar char="•"/>
            </a:pPr>
            <a:r>
              <a:rPr lang="en-US" sz="1400" b="0" i="0" kern="1200" baseline="0" dirty="0">
                <a:solidFill>
                  <a:schemeClr val="tx1"/>
                </a:solidFill>
                <a:effectLst/>
                <a:latin typeface="Calibri"/>
                <a:ea typeface="+mn-ea"/>
                <a:cs typeface="+mn-cs"/>
              </a:rPr>
              <a:t>When were the data collected?</a:t>
            </a:r>
          </a:p>
          <a:p>
            <a:pPr marL="285750" indent="-285750">
              <a:buFont typeface="Arial" panose="020B0604020202020204" pitchFamily="34" charset="0"/>
              <a:buChar char="•"/>
            </a:pPr>
            <a:r>
              <a:rPr lang="en-US" sz="1400" b="0" i="0" kern="1200" baseline="0" dirty="0">
                <a:solidFill>
                  <a:schemeClr val="tx1"/>
                </a:solidFill>
                <a:effectLst/>
                <a:latin typeface="Calibri"/>
                <a:ea typeface="+mn-ea"/>
                <a:cs typeface="+mn-cs"/>
              </a:rPr>
              <a:t>Who collected it?</a:t>
            </a:r>
          </a:p>
          <a:p>
            <a:pPr marL="285750" indent="-285750">
              <a:buFont typeface="Arial" panose="020B0604020202020204" pitchFamily="34" charset="0"/>
              <a:buChar char="•"/>
            </a:pPr>
            <a:r>
              <a:rPr lang="en-US" sz="1400" b="0" i="0" kern="1200" baseline="0" dirty="0">
                <a:solidFill>
                  <a:schemeClr val="tx1"/>
                </a:solidFill>
                <a:effectLst/>
                <a:latin typeface="Calibri"/>
                <a:ea typeface="+mn-ea"/>
                <a:cs typeface="+mn-cs"/>
              </a:rPr>
              <a:t>Can you break it down in the ways you need? (e.g., by age, gender, race, education, income, subcounty area)</a:t>
            </a:r>
          </a:p>
          <a:p>
            <a:pPr marL="285750" indent="-285750">
              <a:buFont typeface="Arial" panose="020B0604020202020204" pitchFamily="34" charset="0"/>
              <a:buChar char="•"/>
            </a:pPr>
            <a:r>
              <a:rPr lang="en-US" sz="1400" b="0" i="0" kern="1200" baseline="0" dirty="0">
                <a:solidFill>
                  <a:schemeClr val="tx1"/>
                </a:solidFill>
                <a:effectLst/>
                <a:latin typeface="Calibri"/>
                <a:ea typeface="+mn-ea"/>
                <a:cs typeface="+mn-cs"/>
              </a:rPr>
              <a:t>What is its geographic scale? (city, neighborhood, county, Census tract, Congressional district)</a:t>
            </a:r>
          </a:p>
          <a:p>
            <a:pPr marL="285750" indent="-285750">
              <a:buFont typeface="Arial" panose="020B0604020202020204" pitchFamily="34" charset="0"/>
              <a:buChar char="•"/>
            </a:pPr>
            <a:r>
              <a:rPr lang="en-US" sz="1400" b="0" i="0" kern="1200" baseline="0" dirty="0">
                <a:solidFill>
                  <a:schemeClr val="tx1"/>
                </a:solidFill>
                <a:effectLst/>
                <a:latin typeface="Calibri"/>
                <a:ea typeface="+mn-ea"/>
                <a:cs typeface="+mn-cs"/>
              </a:rPr>
              <a:t>For what purpose were data collected? </a:t>
            </a:r>
            <a:r>
              <a:rPr lang="en-US" sz="1400" kern="1200" dirty="0"/>
              <a:t>(e.g., administrative, Census, public health surveillance)</a:t>
            </a:r>
            <a:endParaRPr lang="en-US" sz="1400" b="0" i="0" kern="1200" baseline="0" dirty="0">
              <a:solidFill>
                <a:schemeClr val="tx1"/>
              </a:solidFill>
              <a:effectLst/>
              <a:latin typeface="Calibri"/>
              <a:ea typeface="+mn-ea"/>
              <a:cs typeface="+mn-cs"/>
            </a:endParaRPr>
          </a:p>
          <a:p>
            <a:endParaRPr lang="en-US" sz="1400" b="0" i="0" kern="1200" baseline="0" dirty="0">
              <a:solidFill>
                <a:schemeClr val="tx1"/>
              </a:solidFill>
              <a:effectLst/>
              <a:latin typeface="Calibri"/>
              <a:ea typeface="+mn-ea"/>
              <a:cs typeface="+mn-cs"/>
            </a:endParaRPr>
          </a:p>
          <a:p>
            <a:r>
              <a:rPr lang="en-US" sz="1400" b="0" i="0" kern="1200" baseline="0" dirty="0">
                <a:solidFill>
                  <a:schemeClr val="tx1"/>
                </a:solidFill>
                <a:effectLst/>
                <a:latin typeface="Calibri"/>
                <a:ea typeface="+mn-ea"/>
                <a:cs typeface="+mn-cs"/>
              </a:rPr>
              <a:t>Do the data you've found meet your needs? They might not.</a:t>
            </a:r>
          </a:p>
          <a:p>
            <a:endParaRPr lang="en-US" sz="1400" b="0" i="0" kern="1200" baseline="0" dirty="0">
              <a:solidFill>
                <a:schemeClr val="tx1"/>
              </a:solidFill>
              <a:effectLst/>
              <a:latin typeface="Calibri"/>
              <a:ea typeface="+mn-ea"/>
              <a:cs typeface="+mn-cs"/>
            </a:endParaRPr>
          </a:p>
          <a:p>
            <a:r>
              <a:rPr lang="en-US" sz="1400" b="0" i="0" kern="1200" baseline="0" dirty="0">
                <a:solidFill>
                  <a:schemeClr val="tx1"/>
                </a:solidFill>
                <a:effectLst/>
                <a:latin typeface="Calibri"/>
                <a:ea typeface="+mn-ea"/>
                <a:cs typeface="+mn-cs"/>
              </a:rPr>
              <a:t>Are there gaps in the data by race? By place? What’s missing? </a:t>
            </a:r>
          </a:p>
          <a:p>
            <a:endParaRPr lang="en-US" sz="1400" b="0" i="0" kern="1200" baseline="0" dirty="0">
              <a:solidFill>
                <a:schemeClr val="tx1"/>
              </a:solidFill>
              <a:effectLst/>
              <a:latin typeface="Calibri"/>
              <a:ea typeface="+mn-ea"/>
              <a:cs typeface="+mn-cs"/>
            </a:endParaRPr>
          </a:p>
          <a:p>
            <a:r>
              <a:rPr lang="en-US" sz="1400" b="0" i="0" kern="1200" baseline="0" dirty="0">
                <a:solidFill>
                  <a:schemeClr val="tx1"/>
                </a:solidFill>
                <a:effectLst/>
                <a:latin typeface="Calibri"/>
                <a:ea typeface="+mn-ea"/>
                <a:cs typeface="+mn-cs"/>
              </a:rPr>
              <a:t>The data you find may not always be a perfect for your needs. Sometimes that means you’ll want to collect your own data. Sometimes that means you move forward with the best data available and accept that there are some limitations.</a:t>
            </a:r>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30</a:t>
            </a:fld>
            <a:endParaRPr lang="en-US" dirty="0"/>
          </a:p>
        </p:txBody>
      </p:sp>
    </p:spTree>
    <p:extLst>
      <p:ext uri="{BB962C8B-B14F-4D97-AF65-F5344CB8AC3E}">
        <p14:creationId xmlns:p14="http://schemas.microsoft.com/office/powerpoint/2010/main" val="1169426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sources of data. Our main data tool at County Health Rankings, the county snapshot, can help you start learning how to find and make sense of already existing data.</a:t>
            </a:r>
          </a:p>
          <a:p>
            <a:endParaRPr lang="en-US" dirty="0"/>
          </a:p>
          <a:p>
            <a:r>
              <a:rPr lang="en-US" i="1" dirty="0"/>
              <a:t>Note to facilitator, leave this slide to view the County Health Rankings snapshot for your county.</a:t>
            </a:r>
          </a:p>
          <a:p>
            <a:r>
              <a:rPr lang="en-US" i="1" u="none" dirty="0">
                <a:solidFill>
                  <a:schemeClr val="tx1"/>
                </a:solidFill>
              </a:rPr>
              <a:t>Go to </a:t>
            </a:r>
            <a:r>
              <a:rPr lang="en-US" i="1" u="none" dirty="0">
                <a:solidFill>
                  <a:schemeClr val="tx1"/>
                </a:solidFill>
                <a:hlinkClick r:id="rId3">
                  <a:extLst>
                    <a:ext uri="{A12FA001-AC4F-418D-AE19-62706E023703}">
                      <ahyp:hlinkClr xmlns:ahyp="http://schemas.microsoft.com/office/drawing/2018/hyperlinkcolor" val="tx"/>
                    </a:ext>
                  </a:extLst>
                </a:hlinkClick>
              </a:rPr>
              <a:t>Explore Health Rankings</a:t>
            </a:r>
            <a:r>
              <a:rPr lang="en-US" i="1" u="none" dirty="0">
                <a:solidFill>
                  <a:schemeClr val="tx1"/>
                </a:solidFill>
              </a:rPr>
              <a:t> at County Health Rankings &amp; Roadmaps (</a:t>
            </a:r>
            <a:r>
              <a:rPr lang="en-US" i="1" dirty="0">
                <a:hlinkClick r:id="rId3"/>
              </a:rPr>
              <a:t>https://www.countyhealthrankings.org/explore-health-rankings</a:t>
            </a:r>
            <a:r>
              <a:rPr lang="en-US" i="1" dirty="0"/>
              <a:t>)</a:t>
            </a:r>
            <a:endParaRPr lang="en-US" i="1" u="none" dirty="0">
              <a:solidFill>
                <a:schemeClr val="tx1"/>
              </a:solidFill>
            </a:endParaRPr>
          </a:p>
          <a:p>
            <a:pPr marL="285750" indent="-285750">
              <a:buFont typeface="Arial" panose="020B0604020202020204" pitchFamily="34" charset="0"/>
              <a:buChar char="•"/>
            </a:pPr>
            <a:r>
              <a:rPr lang="en-US" i="1" dirty="0"/>
              <a:t>Enter your state or county name under Find County Rankings.</a:t>
            </a:r>
          </a:p>
          <a:p>
            <a:pPr marL="285750" indent="-285750">
              <a:buFont typeface="Arial" panose="020B0604020202020204" pitchFamily="34" charset="0"/>
              <a:buChar char="•"/>
            </a:pPr>
            <a:r>
              <a:rPr lang="en-US" i="1" dirty="0"/>
              <a:t>Select your county. This brings you to the County Health Rankings snapshot for the current year.</a:t>
            </a:r>
          </a:p>
          <a:p>
            <a:endParaRPr lang="en-US" dirty="0"/>
          </a:p>
          <a:p>
            <a:r>
              <a:rPr lang="en-US" dirty="0"/>
              <a:t>Within the snapshot you will see several key elements:</a:t>
            </a:r>
          </a:p>
          <a:p>
            <a:endParaRPr lang="en-US" dirty="0"/>
          </a:p>
          <a:p>
            <a:pPr algn="l"/>
            <a:r>
              <a:rPr lang="en-US" b="0" i="0" dirty="0">
                <a:solidFill>
                  <a:srgbClr val="323A45"/>
                </a:solidFill>
                <a:effectLst/>
                <a:latin typeface="Lato" panose="020F0502020204030203" pitchFamily="34" charset="0"/>
              </a:rPr>
              <a:t>Within the snapshot you will see several key elements:</a:t>
            </a:r>
          </a:p>
          <a:p>
            <a:pPr marL="0" indent="0" fontAlgn="t">
              <a:buFont typeface="Arial" panose="020B0604020202020204" pitchFamily="34" charset="0"/>
              <a:buNone/>
            </a:pPr>
            <a:r>
              <a:rPr lang="en-US" b="1" dirty="0">
                <a:effectLst/>
              </a:rPr>
              <a:t>County name</a:t>
            </a:r>
          </a:p>
          <a:p>
            <a:pPr marL="171450" indent="-171450" fontAlgn="t">
              <a:buFont typeface="Arial" panose="020B0604020202020204" pitchFamily="34" charset="0"/>
              <a:buChar char="•"/>
            </a:pPr>
            <a:r>
              <a:rPr lang="en-US" dirty="0">
                <a:effectLst/>
              </a:rPr>
              <a:t>Text at the top of the snapshot that identifies which county’s data you are reviewing.</a:t>
            </a:r>
          </a:p>
          <a:p>
            <a:pPr marL="0" indent="0" fontAlgn="t">
              <a:buFont typeface="Arial" panose="020B0604020202020204" pitchFamily="34" charset="0"/>
              <a:buNone/>
            </a:pPr>
            <a:r>
              <a:rPr lang="en-US" b="1" dirty="0">
                <a:effectLst/>
              </a:rPr>
              <a:t>Quartile graphics</a:t>
            </a:r>
          </a:p>
          <a:p>
            <a:pPr marL="171450" indent="-171450" fontAlgn="t">
              <a:buFont typeface="Arial" panose="020B0604020202020204" pitchFamily="34" charset="0"/>
              <a:buChar char="•"/>
            </a:pPr>
            <a:r>
              <a:rPr lang="en-US" dirty="0">
                <a:effectLst/>
              </a:rPr>
              <a:t>These charts show you with which group of counties your county's health factors and health outcomes data align.</a:t>
            </a:r>
          </a:p>
          <a:p>
            <a:pPr marL="0" indent="0" fontAlgn="t">
              <a:buFont typeface="Arial" panose="020B0604020202020204" pitchFamily="34" charset="0"/>
              <a:buNone/>
            </a:pPr>
            <a:r>
              <a:rPr lang="en-US" b="1" dirty="0">
                <a:effectLst/>
              </a:rPr>
              <a:t>Side navigation bar</a:t>
            </a:r>
          </a:p>
          <a:p>
            <a:pPr marL="171450" indent="-171450" fontAlgn="t">
              <a:buFont typeface="Arial" panose="020B0604020202020204" pitchFamily="34" charset="0"/>
              <a:buChar char="•"/>
            </a:pPr>
            <a:r>
              <a:rPr lang="en-US" dirty="0">
                <a:effectLst/>
              </a:rPr>
              <a:t>Allows you to toggle on your state's county rankings and to easily select from other counties in your state.</a:t>
            </a:r>
          </a:p>
          <a:p>
            <a:pPr marL="0" indent="0" fontAlgn="t">
              <a:buFont typeface="Arial" panose="020B0604020202020204" pitchFamily="34" charset="0"/>
              <a:buNone/>
            </a:pPr>
            <a:r>
              <a:rPr lang="en-US" b="1" dirty="0">
                <a:effectLst/>
              </a:rPr>
              <a:t>Measure name</a:t>
            </a:r>
          </a:p>
          <a:p>
            <a:pPr marL="171450" indent="-171450" fontAlgn="t">
              <a:buFont typeface="Arial" panose="020B0604020202020204" pitchFamily="34" charset="0"/>
              <a:buChar char="•"/>
            </a:pPr>
            <a:r>
              <a:rPr lang="en-US" dirty="0">
                <a:effectLst/>
              </a:rPr>
              <a:t>Text in the left most column.</a:t>
            </a:r>
          </a:p>
          <a:p>
            <a:pPr marL="0" indent="0" fontAlgn="t">
              <a:buFont typeface="Arial" panose="020B0604020202020204" pitchFamily="34" charset="0"/>
              <a:buNone/>
            </a:pPr>
            <a:r>
              <a:rPr lang="en-US" b="1" dirty="0">
                <a:effectLst/>
              </a:rPr>
              <a:t>County value</a:t>
            </a:r>
          </a:p>
          <a:p>
            <a:pPr marL="171450" indent="-171450" fontAlgn="t">
              <a:buFont typeface="Arial" panose="020B0604020202020204" pitchFamily="34" charset="0"/>
              <a:buChar char="•"/>
            </a:pPr>
            <a:r>
              <a:rPr lang="en-US" dirty="0">
                <a:effectLst/>
              </a:rPr>
              <a:t>These are your county’s data for each measure. We report values for the 35 measures we use to calculate ranks and additional measures.</a:t>
            </a:r>
          </a:p>
          <a:p>
            <a:pPr marL="0" indent="0" fontAlgn="t">
              <a:buFont typeface="Arial" panose="020B0604020202020204" pitchFamily="34" charset="0"/>
              <a:buNone/>
            </a:pPr>
            <a:r>
              <a:rPr lang="en-US" b="1" dirty="0">
                <a:effectLst/>
              </a:rPr>
              <a:t>Error margin</a:t>
            </a:r>
          </a:p>
          <a:p>
            <a:pPr marL="171450" indent="-171450" fontAlgn="t">
              <a:buFont typeface="Arial" panose="020B0604020202020204" pitchFamily="34" charset="0"/>
              <a:buChar char="•"/>
            </a:pPr>
            <a:r>
              <a:rPr lang="en-US" dirty="0">
                <a:effectLst/>
              </a:rPr>
              <a:t>This is a fancy way to talk about how much certainty we have in each measure estimate. These should be interpreted as “we are 95% confident that the true value for the county lies between XX and YY.”</a:t>
            </a:r>
          </a:p>
          <a:p>
            <a:pPr marL="0" indent="0" fontAlgn="t">
              <a:buFont typeface="Arial" panose="020B0604020202020204" pitchFamily="34" charset="0"/>
              <a:buNone/>
            </a:pPr>
            <a:r>
              <a:rPr lang="en-US" b="1" dirty="0">
                <a:effectLst/>
              </a:rPr>
              <a:t>Top U.S. performers</a:t>
            </a:r>
          </a:p>
          <a:p>
            <a:pPr marL="171450" indent="-171450" fontAlgn="t">
              <a:buFont typeface="Arial" panose="020B0604020202020204" pitchFamily="34" charset="0"/>
              <a:buChar char="•"/>
            </a:pPr>
            <a:r>
              <a:rPr lang="en-US" dirty="0">
                <a:effectLst/>
              </a:rPr>
              <a:t>For many Rankings measures, we have displayed the value for which only 10% of counties in the country are doing better, i.e., the 90th percentile or 10th percentile, depending on whether the measure is framed positively (e.g., high school graduation) or negatively (e.g., adult smoking).</a:t>
            </a:r>
          </a:p>
          <a:p>
            <a:pPr marL="0" indent="0" fontAlgn="t">
              <a:buFont typeface="Arial" panose="020B0604020202020204" pitchFamily="34" charset="0"/>
              <a:buNone/>
            </a:pPr>
            <a:r>
              <a:rPr lang="en-US" b="1" dirty="0">
                <a:effectLst/>
              </a:rPr>
              <a:t>State values </a:t>
            </a:r>
          </a:p>
          <a:p>
            <a:pPr marL="171450" indent="-171450" fontAlgn="t">
              <a:buFont typeface="Arial" panose="020B0604020202020204" pitchFamily="34" charset="0"/>
              <a:buChar char="•"/>
            </a:pPr>
            <a:r>
              <a:rPr lang="en-US" dirty="0">
                <a:effectLst/>
              </a:rPr>
              <a:t>Each county's corresponding state values are included for comparison.</a:t>
            </a:r>
          </a:p>
          <a:p>
            <a:pPr marL="0" indent="0" fontAlgn="t">
              <a:buFont typeface="Arial" panose="020B0604020202020204" pitchFamily="34" charset="0"/>
              <a:buNone/>
            </a:pPr>
            <a:r>
              <a:rPr lang="en-US" b="1" dirty="0">
                <a:effectLst/>
              </a:rPr>
              <a:t>Additional measures</a:t>
            </a:r>
          </a:p>
          <a:p>
            <a:pPr marL="171450" indent="-171450" fontAlgn="t">
              <a:buFont typeface="Arial" panose="020B0604020202020204" pitchFamily="34" charset="0"/>
              <a:buChar char="•"/>
            </a:pPr>
            <a:r>
              <a:rPr lang="en-US" dirty="0">
                <a:effectLst/>
              </a:rPr>
              <a:t>You'll notice grey boxes that contain plus signs. Each of these grey boxes can be expanded to reveal additional health measures and data for your county. </a:t>
            </a:r>
          </a:p>
          <a:p>
            <a:pPr marL="0" indent="0" fontAlgn="t">
              <a:buFont typeface="Arial" panose="020B0604020202020204" pitchFamily="34" charset="0"/>
              <a:buNone/>
            </a:pPr>
            <a:r>
              <a:rPr lang="en-US" b="1" dirty="0">
                <a:effectLst/>
              </a:rPr>
              <a:t>Rank </a:t>
            </a:r>
          </a:p>
          <a:p>
            <a:pPr marL="171450" indent="-171450" fontAlgn="t">
              <a:buFont typeface="Arial" panose="020B0604020202020204" pitchFamily="34" charset="0"/>
              <a:buChar char="•"/>
            </a:pPr>
            <a:r>
              <a:rPr lang="en-US" dirty="0">
                <a:effectLst/>
              </a:rPr>
              <a:t>For each ranked county, there are eight ranks that you may view in the snapshot:</a:t>
            </a:r>
          </a:p>
          <a:p>
            <a:pPr lvl="1" fontAlgn="t">
              <a:buFont typeface="Arial" panose="020B0604020202020204" pitchFamily="34" charset="0"/>
              <a:buChar char="•"/>
            </a:pPr>
            <a:r>
              <a:rPr lang="en-US" dirty="0">
                <a:effectLst/>
              </a:rPr>
              <a:t>Health outcomes,</a:t>
            </a:r>
          </a:p>
          <a:p>
            <a:pPr lvl="1" fontAlgn="t">
              <a:buFont typeface="Arial" panose="020B0604020202020204" pitchFamily="34" charset="0"/>
              <a:buChar char="•"/>
            </a:pPr>
            <a:r>
              <a:rPr lang="en-US" dirty="0">
                <a:effectLst/>
              </a:rPr>
              <a:t>Health factors,</a:t>
            </a:r>
          </a:p>
          <a:p>
            <a:pPr lvl="1" fontAlgn="t">
              <a:buFont typeface="Arial" panose="020B0604020202020204" pitchFamily="34" charset="0"/>
              <a:buChar char="•"/>
            </a:pPr>
            <a:r>
              <a:rPr lang="en-US" dirty="0">
                <a:effectLst/>
              </a:rPr>
              <a:t>One each for the two types of health outcomes:</a:t>
            </a:r>
          </a:p>
          <a:p>
            <a:pPr marL="1200150" lvl="2" indent="-285750" fontAlgn="t">
              <a:buFont typeface="Arial" panose="020B0604020202020204" pitchFamily="34" charset="0"/>
              <a:buChar char="•"/>
            </a:pPr>
            <a:r>
              <a:rPr lang="en-US" dirty="0">
                <a:effectLst/>
              </a:rPr>
              <a:t>length of life</a:t>
            </a:r>
          </a:p>
          <a:p>
            <a:pPr marL="1200150" lvl="2" indent="-285750" fontAlgn="t">
              <a:buFont typeface="Arial" panose="020B0604020202020204" pitchFamily="34" charset="0"/>
              <a:buChar char="•"/>
            </a:pPr>
            <a:r>
              <a:rPr lang="en-US" dirty="0">
                <a:effectLst/>
              </a:rPr>
              <a:t>quality of life</a:t>
            </a:r>
          </a:p>
          <a:p>
            <a:pPr lvl="1" fontAlgn="t">
              <a:buFont typeface="Arial" panose="020B0604020202020204" pitchFamily="34" charset="0"/>
              <a:buChar char="•"/>
            </a:pPr>
            <a:r>
              <a:rPr lang="en-US" dirty="0">
                <a:effectLst/>
              </a:rPr>
              <a:t>One for each of the factors themselves:</a:t>
            </a:r>
          </a:p>
          <a:p>
            <a:pPr marL="1200150" lvl="2" indent="-285750" fontAlgn="t">
              <a:buFont typeface="Arial" panose="020B0604020202020204" pitchFamily="34" charset="0"/>
              <a:buChar char="•"/>
            </a:pPr>
            <a:r>
              <a:rPr lang="en-US" dirty="0">
                <a:effectLst/>
              </a:rPr>
              <a:t>health behaviors,</a:t>
            </a:r>
          </a:p>
          <a:p>
            <a:pPr marL="1200150" lvl="2" indent="-285750" fontAlgn="t">
              <a:buFont typeface="Arial" panose="020B0604020202020204" pitchFamily="34" charset="0"/>
              <a:buChar char="•"/>
            </a:pPr>
            <a:r>
              <a:rPr lang="en-US" dirty="0">
                <a:effectLst/>
              </a:rPr>
              <a:t>clinical care</a:t>
            </a:r>
          </a:p>
          <a:p>
            <a:pPr marL="1200150" lvl="2" indent="-285750" fontAlgn="t">
              <a:buFont typeface="Arial" panose="020B0604020202020204" pitchFamily="34" charset="0"/>
              <a:buChar char="•"/>
            </a:pPr>
            <a:r>
              <a:rPr lang="en-US" dirty="0">
                <a:effectLst/>
              </a:rPr>
              <a:t>social and economic, and</a:t>
            </a:r>
          </a:p>
          <a:p>
            <a:pPr marL="1200150" lvl="2" indent="-285750" fontAlgn="t">
              <a:buFont typeface="Arial" panose="020B0604020202020204" pitchFamily="34" charset="0"/>
              <a:buChar char="•"/>
            </a:pPr>
            <a:r>
              <a:rPr lang="en-US" dirty="0">
                <a:effectLst/>
              </a:rPr>
              <a:t>the physical environment.</a:t>
            </a:r>
          </a:p>
          <a:p>
            <a:pPr fontAlgn="t"/>
            <a:r>
              <a:rPr lang="en-US" dirty="0">
                <a:effectLst/>
              </a:rPr>
              <a:t> </a:t>
            </a:r>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31</a:t>
            </a:fld>
            <a:endParaRPr lang="en-US" dirty="0"/>
          </a:p>
        </p:txBody>
      </p:sp>
    </p:spTree>
    <p:extLst>
      <p:ext uri="{BB962C8B-B14F-4D97-AF65-F5344CB8AC3E}">
        <p14:creationId xmlns:p14="http://schemas.microsoft.com/office/powerpoint/2010/main" val="20050788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Now let’s break down what this data means.</a:t>
            </a:r>
          </a:p>
          <a:p>
            <a:endParaRPr lang="en-US" i="0" dirty="0"/>
          </a:p>
          <a:p>
            <a:r>
              <a:rPr lang="en-US" i="0" dirty="0"/>
              <a:t>Look to your Ranks to understand the big picture of health in your county</a:t>
            </a:r>
          </a:p>
          <a:p>
            <a:r>
              <a:rPr lang="en-US" i="0" dirty="0"/>
              <a:t>To understand the health of your community broadly, start by finding the Health Outcome and Health Factor ranks.</a:t>
            </a:r>
          </a:p>
          <a:p>
            <a:endParaRPr lang="en-US" i="0" dirty="0"/>
          </a:p>
          <a:p>
            <a:pPr marL="285750" indent="-285750">
              <a:buFont typeface="Arial" panose="020B0604020202020204" pitchFamily="34" charset="0"/>
              <a:buChar char="•"/>
            </a:pPr>
            <a:r>
              <a:rPr lang="en-US" i="0" dirty="0"/>
              <a:t>How healthy is your county?</a:t>
            </a:r>
          </a:p>
          <a:p>
            <a:pPr marL="285750" indent="-285750">
              <a:buFont typeface="Arial" panose="020B0604020202020204" pitchFamily="34" charset="0"/>
              <a:buChar char="•"/>
            </a:pPr>
            <a:r>
              <a:rPr lang="en-US" i="0" dirty="0"/>
              <a:t>Is this what you expected?</a:t>
            </a:r>
          </a:p>
          <a:p>
            <a:pPr marL="285750" indent="-285750">
              <a:buFont typeface="Arial" panose="020B0604020202020204" pitchFamily="34" charset="0"/>
              <a:buChar char="•"/>
            </a:pPr>
            <a:r>
              <a:rPr lang="en-US" i="0" dirty="0"/>
              <a:t>Why?</a:t>
            </a:r>
          </a:p>
          <a:p>
            <a:endParaRPr lang="en-US" i="0" dirty="0"/>
          </a:p>
          <a:p>
            <a:r>
              <a:rPr lang="en-US" i="0" dirty="0"/>
              <a:t>By answering these questions, you have now started to apply observations and interpretations to the quantitative data provided in the snapshot itself.</a:t>
            </a:r>
          </a:p>
          <a:p>
            <a:endParaRPr lang="en-US" i="1" dirty="0"/>
          </a:p>
          <a:p>
            <a:r>
              <a:rPr lang="en-US" i="1" dirty="0"/>
              <a:t>Note to facilitator: Continuing this exploration with your county’s slide will allow participants to further investigate local data. </a:t>
            </a:r>
          </a:p>
        </p:txBody>
      </p:sp>
      <p:sp>
        <p:nvSpPr>
          <p:cNvPr id="4" name="Slide Number Placeholder 3"/>
          <p:cNvSpPr>
            <a:spLocks noGrp="1"/>
          </p:cNvSpPr>
          <p:nvPr>
            <p:ph type="sldNum" sz="quarter" idx="5"/>
          </p:nvPr>
        </p:nvSpPr>
        <p:spPr/>
        <p:txBody>
          <a:bodyPr/>
          <a:lstStyle/>
          <a:p>
            <a:fld id="{73CCD79A-C112-46F1-87CE-BB7105F42290}" type="slidenum">
              <a:rPr lang="en-US" smtClean="0"/>
              <a:pPr/>
              <a:t>32</a:t>
            </a:fld>
            <a:endParaRPr lang="en-US" dirty="0"/>
          </a:p>
        </p:txBody>
      </p:sp>
    </p:spTree>
    <p:extLst>
      <p:ext uri="{BB962C8B-B14F-4D97-AF65-F5344CB8AC3E}">
        <p14:creationId xmlns:p14="http://schemas.microsoft.com/office/powerpoint/2010/main" val="39950792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examine the data to find some context for your county’s ranks. A good way to begin is to compare your county’s value to the state or top U.S. performers.</a:t>
            </a:r>
          </a:p>
          <a:p>
            <a:endParaRPr lang="en-US" dirty="0"/>
          </a:p>
          <a:p>
            <a:pPr marL="285750" indent="-285750">
              <a:buFont typeface="Arial" panose="020B0604020202020204" pitchFamily="34" charset="0"/>
              <a:buChar char="•"/>
            </a:pPr>
            <a:r>
              <a:rPr lang="en-US" dirty="0"/>
              <a:t>Identify two measures where your county seems to be performing particularly well:</a:t>
            </a:r>
          </a:p>
          <a:p>
            <a:pPr marL="285750" indent="-285750">
              <a:buFont typeface="Arial" panose="020B0604020202020204" pitchFamily="34" charset="0"/>
              <a:buChar char="•"/>
            </a:pPr>
            <a:r>
              <a:rPr lang="en-US" dirty="0"/>
              <a:t>Identify two measures where your county has room to improve:</a:t>
            </a:r>
          </a:p>
          <a:p>
            <a:endParaRPr lang="en-US" dirty="0"/>
          </a:p>
          <a:p>
            <a:r>
              <a:rPr lang="en-US" dirty="0"/>
              <a:t>Notice that the different types of quantitative data you reviewed in Section 2.1 are displayed in the snapshot.</a:t>
            </a:r>
          </a:p>
          <a:p>
            <a:endParaRPr lang="en-US" dirty="0"/>
          </a:p>
          <a:p>
            <a:r>
              <a:rPr lang="en-US" b="1" dirty="0"/>
              <a:t>Audience Prompt: Find a measure that uses each of the following types of data:</a:t>
            </a:r>
          </a:p>
          <a:p>
            <a:endParaRPr lang="en-US" b="1" dirty="0"/>
          </a:p>
          <a:p>
            <a:pPr marL="285750" indent="-285750">
              <a:buFont typeface="Arial" panose="020B0604020202020204" pitchFamily="34" charset="0"/>
              <a:buChar char="•"/>
            </a:pPr>
            <a:r>
              <a:rPr lang="en-US" b="1" dirty="0"/>
              <a:t>Percentages</a:t>
            </a:r>
          </a:p>
          <a:p>
            <a:pPr marL="285750" indent="-285750">
              <a:buFont typeface="Arial" panose="020B0604020202020204" pitchFamily="34" charset="0"/>
              <a:buChar char="•"/>
            </a:pPr>
            <a:r>
              <a:rPr lang="en-US" b="1" dirty="0"/>
              <a:t>Rates</a:t>
            </a:r>
          </a:p>
          <a:p>
            <a:pPr marL="285750" indent="-285750">
              <a:buFont typeface="Arial" panose="020B0604020202020204" pitchFamily="34" charset="0"/>
              <a:buChar char="•"/>
            </a:pPr>
            <a:r>
              <a:rPr lang="en-US" b="1" dirty="0"/>
              <a:t>Means</a:t>
            </a:r>
          </a:p>
          <a:p>
            <a:pPr marL="285750" indent="-285750">
              <a:buFont typeface="Arial" panose="020B0604020202020204" pitchFamily="34" charset="0"/>
              <a:buChar char="•"/>
            </a:pPr>
            <a:r>
              <a:rPr lang="en-US" b="1" dirty="0"/>
              <a:t>Medians</a:t>
            </a:r>
          </a:p>
          <a:p>
            <a:endParaRPr lang="en-US" dirty="0"/>
          </a:p>
          <a:p>
            <a:r>
              <a:rPr lang="en-US" dirty="0"/>
              <a:t>There are also ratios, which we did not discuss above. Provider ratios in the County Health Rankings indicate the number of residents served by </a:t>
            </a:r>
            <a:r>
              <a:rPr lang="en-US" strike="sngStrike" dirty="0"/>
              <a:t>1</a:t>
            </a:r>
            <a:r>
              <a:rPr lang="en-US" dirty="0"/>
              <a:t> one provider if everyone in the county was distributed evenly. Example: (provide an example in a sentence)</a:t>
            </a:r>
          </a:p>
        </p:txBody>
      </p:sp>
      <p:sp>
        <p:nvSpPr>
          <p:cNvPr id="4" name="Slide Number Placeholder 3"/>
          <p:cNvSpPr>
            <a:spLocks noGrp="1"/>
          </p:cNvSpPr>
          <p:nvPr>
            <p:ph type="sldNum" sz="quarter" idx="5"/>
          </p:nvPr>
        </p:nvSpPr>
        <p:spPr/>
        <p:txBody>
          <a:bodyPr/>
          <a:lstStyle/>
          <a:p>
            <a:fld id="{73CCD79A-C112-46F1-87CE-BB7105F42290}" type="slidenum">
              <a:rPr lang="en-US" smtClean="0"/>
              <a:pPr/>
              <a:t>33</a:t>
            </a:fld>
            <a:endParaRPr lang="en-US" dirty="0"/>
          </a:p>
        </p:txBody>
      </p:sp>
    </p:spTree>
    <p:extLst>
      <p:ext uri="{BB962C8B-B14F-4D97-AF65-F5344CB8AC3E}">
        <p14:creationId xmlns:p14="http://schemas.microsoft.com/office/powerpoint/2010/main" val="26262521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kern="1200" baseline="0" dirty="0">
                <a:solidFill>
                  <a:schemeClr val="tx1"/>
                </a:solidFill>
                <a:effectLst/>
                <a:latin typeface="Calibri"/>
                <a:ea typeface="+mn-ea"/>
                <a:cs typeface="+mn-cs"/>
              </a:rPr>
              <a:t>Here are several ways you can dig deeper into your data:</a:t>
            </a:r>
          </a:p>
          <a:p>
            <a:endParaRPr lang="en-US" sz="1400" b="0" i="0" kern="1200" baseline="0" dirty="0">
              <a:solidFill>
                <a:schemeClr val="tx1"/>
              </a:solidFill>
              <a:effectLst/>
              <a:latin typeface="Calibri"/>
              <a:ea typeface="+mn-ea"/>
              <a:cs typeface="+mn-cs"/>
            </a:endParaRPr>
          </a:p>
          <a:p>
            <a:pPr marL="285750" indent="-285750">
              <a:buFont typeface="Arial" panose="020B0604020202020204" pitchFamily="34" charset="0"/>
              <a:buChar char="•"/>
            </a:pPr>
            <a:r>
              <a:rPr lang="en-US" sz="1400" b="1" i="0" kern="1200" baseline="0" dirty="0">
                <a:solidFill>
                  <a:schemeClr val="tx1"/>
                </a:solidFill>
                <a:effectLst/>
                <a:latin typeface="Calibri"/>
                <a:ea typeface="+mn-ea"/>
                <a:cs typeface="+mn-cs"/>
              </a:rPr>
              <a:t>Disaggregated Data</a:t>
            </a:r>
            <a:r>
              <a:rPr lang="en-US" sz="1400" b="0" i="0" kern="1200" baseline="0" dirty="0">
                <a:solidFill>
                  <a:schemeClr val="tx1"/>
                </a:solidFill>
                <a:effectLst/>
                <a:latin typeface="Calibri"/>
                <a:ea typeface="+mn-ea"/>
                <a:cs typeface="+mn-cs"/>
              </a:rPr>
              <a:t>—It’s important to investigate data by other subgroups. Where possible, we provide our measures broken down by race and ethnicity. Find this data by clicking the measure value if it appears </a:t>
            </a:r>
            <a:r>
              <a:rPr lang="en-US" sz="1400" b="1" i="0" kern="1200" baseline="0" dirty="0">
                <a:solidFill>
                  <a:schemeClr val="tx1"/>
                </a:solidFill>
                <a:effectLst/>
                <a:latin typeface="Calibri"/>
                <a:ea typeface="+mn-ea"/>
                <a:cs typeface="+mn-cs"/>
              </a:rPr>
              <a:t>blue and underlined </a:t>
            </a:r>
            <a:r>
              <a:rPr lang="en-US" sz="1400" b="0" i="0" kern="1200" baseline="0" dirty="0">
                <a:solidFill>
                  <a:schemeClr val="tx1"/>
                </a:solidFill>
                <a:effectLst/>
                <a:latin typeface="Calibri"/>
                <a:ea typeface="+mn-ea"/>
                <a:cs typeface="+mn-cs"/>
              </a:rPr>
              <a:t>in the snapshot.</a:t>
            </a:r>
          </a:p>
          <a:p>
            <a:pPr marL="285750" indent="-285750">
              <a:buFont typeface="Arial" panose="020B0604020202020204" pitchFamily="34" charset="0"/>
              <a:buChar char="•"/>
            </a:pPr>
            <a:r>
              <a:rPr lang="en-US" sz="1400" b="1" i="0" kern="1200" baseline="0" dirty="0">
                <a:solidFill>
                  <a:schemeClr val="tx1"/>
                </a:solidFill>
                <a:effectLst/>
                <a:latin typeface="Calibri"/>
                <a:ea typeface="+mn-ea"/>
                <a:cs typeface="+mn-cs"/>
              </a:rPr>
              <a:t>Measure Details</a:t>
            </a:r>
            <a:r>
              <a:rPr lang="en-US" sz="1400" b="0" i="0" kern="1200" baseline="0" dirty="0">
                <a:solidFill>
                  <a:schemeClr val="tx1"/>
                </a:solidFill>
                <a:effectLst/>
                <a:latin typeface="Calibri"/>
                <a:ea typeface="+mn-ea"/>
                <a:cs typeface="+mn-cs"/>
              </a:rPr>
              <a:t>—Click on any measure name to explore Measure Details, including:</a:t>
            </a:r>
          </a:p>
          <a:p>
            <a:pPr marL="652059" lvl="1" indent="-285750">
              <a:buFont typeface="Arial" panose="020B0604020202020204" pitchFamily="34" charset="0"/>
              <a:buChar char="•"/>
            </a:pPr>
            <a:r>
              <a:rPr lang="en-US" sz="1400" b="0" i="0" kern="1200" baseline="0" dirty="0">
                <a:solidFill>
                  <a:schemeClr val="tx1"/>
                </a:solidFill>
                <a:effectLst/>
                <a:latin typeface="Calibri"/>
                <a:ea typeface="+mn-ea"/>
                <a:cs typeface="+mn-cs"/>
              </a:rPr>
              <a:t>A map for that measure</a:t>
            </a:r>
          </a:p>
          <a:p>
            <a:pPr marL="652059" lvl="1" indent="-285750">
              <a:buFont typeface="Arial" panose="020B0604020202020204" pitchFamily="34" charset="0"/>
              <a:buChar char="•"/>
            </a:pPr>
            <a:r>
              <a:rPr lang="en-US" sz="1400" b="0" i="0" kern="1200" baseline="0" dirty="0">
                <a:solidFill>
                  <a:schemeClr val="tx1"/>
                </a:solidFill>
                <a:effectLst/>
                <a:latin typeface="Calibri"/>
                <a:ea typeface="+mn-ea"/>
                <a:cs typeface="+mn-cs"/>
              </a:rPr>
              <a:t>Data for all counties in your state</a:t>
            </a:r>
          </a:p>
          <a:p>
            <a:pPr marL="652059" lvl="1" indent="-285750">
              <a:buFont typeface="Arial" panose="020B0604020202020204" pitchFamily="34" charset="0"/>
              <a:buChar char="•"/>
            </a:pPr>
            <a:r>
              <a:rPr lang="en-US" sz="1400" b="0" i="0" kern="1200" baseline="0" dirty="0">
                <a:solidFill>
                  <a:schemeClr val="tx1"/>
                </a:solidFill>
                <a:effectLst/>
                <a:latin typeface="Calibri"/>
                <a:ea typeface="+mn-ea"/>
                <a:cs typeface="+mn-cs"/>
              </a:rPr>
              <a:t>Detailed description of the data including:</a:t>
            </a:r>
          </a:p>
          <a:p>
            <a:pPr marL="1018367" lvl="2" indent="-285750">
              <a:buFont typeface="Arial" panose="020B0604020202020204" pitchFamily="34" charset="0"/>
              <a:buChar char="•"/>
            </a:pPr>
            <a:r>
              <a:rPr lang="en-US" sz="1400" b="0" i="0" kern="1200" baseline="0" dirty="0">
                <a:solidFill>
                  <a:schemeClr val="tx1"/>
                </a:solidFill>
                <a:effectLst/>
                <a:latin typeface="Calibri"/>
                <a:ea typeface="+mn-ea"/>
                <a:cs typeface="+mn-cs"/>
              </a:rPr>
              <a:t>Reason for Ranking</a:t>
            </a:r>
          </a:p>
          <a:p>
            <a:pPr marL="1018367" lvl="2" indent="-285750">
              <a:buFont typeface="Arial" panose="020B0604020202020204" pitchFamily="34" charset="0"/>
              <a:buChar char="•"/>
            </a:pPr>
            <a:r>
              <a:rPr lang="en-US" sz="1400" b="0" i="0" kern="1200" baseline="0" dirty="0">
                <a:solidFill>
                  <a:schemeClr val="tx1"/>
                </a:solidFill>
                <a:effectLst/>
                <a:latin typeface="Calibri"/>
                <a:ea typeface="+mn-ea"/>
                <a:cs typeface="+mn-cs"/>
              </a:rPr>
              <a:t>Measure Methods</a:t>
            </a:r>
          </a:p>
          <a:p>
            <a:pPr marL="1018367" lvl="2" indent="-285750">
              <a:buFont typeface="Arial" panose="020B0604020202020204" pitchFamily="34" charset="0"/>
              <a:buChar char="•"/>
            </a:pPr>
            <a:r>
              <a:rPr lang="en-US" sz="1400" b="0" i="0" kern="1200" baseline="0" dirty="0">
                <a:solidFill>
                  <a:schemeClr val="tx1"/>
                </a:solidFill>
                <a:effectLst/>
                <a:latin typeface="Calibri"/>
                <a:ea typeface="+mn-ea"/>
                <a:cs typeface="+mn-cs"/>
              </a:rPr>
              <a:t>Details about using the measure to track progress</a:t>
            </a:r>
          </a:p>
          <a:p>
            <a:pPr marL="1018367" lvl="2" indent="-285750">
              <a:buFont typeface="Arial" panose="020B0604020202020204" pitchFamily="34" charset="0"/>
              <a:buChar char="•"/>
            </a:pPr>
            <a:r>
              <a:rPr lang="en-US" sz="1400" b="0" i="0" kern="1200" baseline="0" dirty="0">
                <a:solidFill>
                  <a:schemeClr val="tx1"/>
                </a:solidFill>
                <a:effectLst/>
                <a:latin typeface="Calibri"/>
                <a:ea typeface="+mn-ea"/>
                <a:cs typeface="+mn-cs"/>
              </a:rPr>
              <a:t>Notes about whether subgroup data is available for the measure</a:t>
            </a:r>
          </a:p>
          <a:p>
            <a:r>
              <a:rPr lang="en-US" sz="1400" b="0" i="0" kern="1200" baseline="0" dirty="0">
                <a:solidFill>
                  <a:schemeClr val="tx1"/>
                </a:solidFill>
                <a:effectLst/>
                <a:latin typeface="Calibri"/>
                <a:ea typeface="+mn-ea"/>
                <a:cs typeface="+mn-cs"/>
              </a:rPr>
              <a:t>Data source</a:t>
            </a:r>
          </a:p>
          <a:p>
            <a:r>
              <a:rPr lang="en-US" sz="1400" b="0" i="0" kern="1200" baseline="0" dirty="0">
                <a:solidFill>
                  <a:schemeClr val="tx1"/>
                </a:solidFill>
                <a:effectLst/>
                <a:latin typeface="Calibri"/>
                <a:ea typeface="+mn-ea"/>
                <a:cs typeface="+mn-cs"/>
              </a:rPr>
              <a:t>Policies related to the measure</a:t>
            </a:r>
          </a:p>
          <a:p>
            <a:endParaRPr lang="en-US" sz="1400" b="1" i="0" kern="1200" baseline="0" dirty="0">
              <a:solidFill>
                <a:schemeClr val="tx1"/>
              </a:solidFill>
              <a:effectLst/>
              <a:latin typeface="Calibri"/>
              <a:ea typeface="+mn-ea"/>
              <a:cs typeface="+mn-cs"/>
            </a:endParaRPr>
          </a:p>
          <a:p>
            <a:r>
              <a:rPr lang="en-US" sz="1400" b="1" i="0" kern="1200" baseline="0" dirty="0">
                <a:solidFill>
                  <a:schemeClr val="tx1"/>
                </a:solidFill>
                <a:effectLst/>
                <a:latin typeface="Calibri"/>
                <a:ea typeface="+mn-ea"/>
                <a:cs typeface="+mn-cs"/>
              </a:rPr>
              <a:t>Audience Prompt: Try it out!</a:t>
            </a:r>
            <a:endParaRPr lang="en-US" sz="1400" b="0" i="0" kern="1200" baseline="0" dirty="0">
              <a:solidFill>
                <a:schemeClr val="tx1"/>
              </a:solidFill>
              <a:effectLst/>
              <a:latin typeface="Calibri"/>
              <a:ea typeface="+mn-ea"/>
              <a:cs typeface="+mn-cs"/>
            </a:endParaRPr>
          </a:p>
          <a:p>
            <a:r>
              <a:rPr lang="en-US" sz="1400" b="1" i="0" kern="1200" baseline="0" dirty="0">
                <a:solidFill>
                  <a:schemeClr val="tx1"/>
                </a:solidFill>
                <a:effectLst/>
                <a:latin typeface="Calibri"/>
                <a:ea typeface="+mn-ea"/>
                <a:cs typeface="+mn-cs"/>
              </a:rPr>
              <a:t>Scroll to Children in Poverty under Social &amp; Economic Factors.</a:t>
            </a:r>
          </a:p>
          <a:p>
            <a:r>
              <a:rPr lang="en-US" sz="1400" b="1" i="0" kern="1200" baseline="0" dirty="0">
                <a:solidFill>
                  <a:schemeClr val="tx1"/>
                </a:solidFill>
                <a:effectLst/>
                <a:latin typeface="Calibri"/>
                <a:ea typeface="+mn-ea"/>
                <a:cs typeface="+mn-cs"/>
              </a:rPr>
              <a:t>Click on the value for your county.</a:t>
            </a:r>
          </a:p>
          <a:p>
            <a:pPr lvl="1"/>
            <a:r>
              <a:rPr lang="en-US" sz="1400" b="1" i="0" kern="1200" baseline="0" dirty="0">
                <a:solidFill>
                  <a:schemeClr val="tx1"/>
                </a:solidFill>
                <a:effectLst/>
                <a:latin typeface="Calibri"/>
                <a:ea typeface="+mn-ea"/>
                <a:cs typeface="+mn-cs"/>
              </a:rPr>
              <a:t>Can you see the data broken down by race and ethnicity for your county?</a:t>
            </a:r>
          </a:p>
          <a:p>
            <a:pPr lvl="1"/>
            <a:r>
              <a:rPr lang="en-US" sz="1400" b="1" i="0" kern="1200" baseline="0" dirty="0">
                <a:solidFill>
                  <a:schemeClr val="tx1"/>
                </a:solidFill>
                <a:effectLst/>
                <a:latin typeface="Calibri"/>
                <a:ea typeface="+mn-ea"/>
                <a:cs typeface="+mn-cs"/>
              </a:rPr>
              <a:t>How does Children in Poverty vary by race and ethnicity in your county?</a:t>
            </a:r>
          </a:p>
          <a:p>
            <a:r>
              <a:rPr lang="en-US" sz="1400" b="1" i="0" kern="1200" baseline="0" dirty="0">
                <a:solidFill>
                  <a:schemeClr val="tx1"/>
                </a:solidFill>
                <a:effectLst/>
                <a:latin typeface="Calibri"/>
                <a:ea typeface="+mn-ea"/>
                <a:cs typeface="+mn-cs"/>
              </a:rPr>
              <a:t>Now click on the measure name to explore the measure details.</a:t>
            </a:r>
          </a:p>
          <a:p>
            <a:pPr lvl="1"/>
            <a:r>
              <a:rPr lang="en-US" sz="1400" b="1" i="0" kern="1200" baseline="0" dirty="0">
                <a:solidFill>
                  <a:schemeClr val="tx1"/>
                </a:solidFill>
                <a:effectLst/>
                <a:latin typeface="Calibri"/>
                <a:ea typeface="+mn-ea"/>
                <a:cs typeface="+mn-cs"/>
              </a:rPr>
              <a:t>What type of data are used for this measure?</a:t>
            </a:r>
          </a:p>
          <a:p>
            <a:pPr lvl="1"/>
            <a:r>
              <a:rPr lang="en-US" sz="1400" b="1" i="0" kern="1200" baseline="0" dirty="0">
                <a:solidFill>
                  <a:schemeClr val="tx1"/>
                </a:solidFill>
                <a:effectLst/>
                <a:latin typeface="Calibri"/>
                <a:ea typeface="+mn-ea"/>
                <a:cs typeface="+mn-cs"/>
              </a:rPr>
              <a:t>What is the data source?</a:t>
            </a:r>
          </a:p>
          <a:p>
            <a:endParaRPr lang="en-US" sz="1400" b="0" i="0" kern="1200" baseline="0" dirty="0">
              <a:solidFill>
                <a:schemeClr val="tx1"/>
              </a:solidFill>
              <a:effectLst/>
              <a:latin typeface="Calibri"/>
              <a:ea typeface="+mn-ea"/>
              <a:cs typeface="+mn-cs"/>
            </a:endParaRPr>
          </a:p>
          <a:p>
            <a:r>
              <a:rPr lang="en-US" sz="1400" b="0" i="0" kern="1200" baseline="0" dirty="0">
                <a:solidFill>
                  <a:schemeClr val="tx1"/>
                </a:solidFill>
                <a:effectLst/>
                <a:latin typeface="Calibri"/>
                <a:ea typeface="+mn-ea"/>
                <a:cs typeface="+mn-cs"/>
              </a:rPr>
              <a:t>It’s important to ask questions about the measures in your snapshot to make sense of your data. Understanding how data are collected and displayed is important for deciding if the data can serve your purposes.</a:t>
            </a:r>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34</a:t>
            </a:fld>
            <a:endParaRPr lang="en-US" dirty="0"/>
          </a:p>
        </p:txBody>
      </p:sp>
    </p:spTree>
    <p:extLst>
      <p:ext uri="{BB962C8B-B14F-4D97-AF65-F5344CB8AC3E}">
        <p14:creationId xmlns:p14="http://schemas.microsoft.com/office/powerpoint/2010/main" val="19015228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Note to facilitator: The slide is animated and questions will appear one at a time.  These discussion prompts are great for group discussion and can also be completed on the individual worksheet. Starting the participants with individual reflection and then group reflection will reinforce learning. </a:t>
            </a:r>
            <a:endParaRPr lang="en-US" dirty="0"/>
          </a:p>
        </p:txBody>
      </p:sp>
      <p:sp>
        <p:nvSpPr>
          <p:cNvPr id="4" name="Slide Number Placeholder 3"/>
          <p:cNvSpPr>
            <a:spLocks noGrp="1"/>
          </p:cNvSpPr>
          <p:nvPr>
            <p:ph type="sldNum" sz="quarter" idx="5"/>
          </p:nvPr>
        </p:nvSpPr>
        <p:spPr/>
        <p:txBody>
          <a:bodyPr/>
          <a:lstStyle/>
          <a:p>
            <a:pPr marL="0" marR="0" lvl="0" indent="0" algn="r" defTabSz="927711" rtl="0" eaLnBrk="0" fontAlgn="base" latinLnBrk="0" hangingPunct="0">
              <a:lnSpc>
                <a:spcPct val="100000"/>
              </a:lnSpc>
              <a:spcBef>
                <a:spcPct val="0"/>
              </a:spcBef>
              <a:spcAft>
                <a:spcPct val="0"/>
              </a:spcAft>
              <a:buClrTx/>
              <a:buSzTx/>
              <a:buFontTx/>
              <a:buNone/>
              <a:tabLst/>
              <a:defRPr/>
            </a:pPr>
            <a:fld id="{73CCD79A-C112-46F1-87CE-BB7105F42290}" type="slidenum">
              <a:rPr kumimoji="0" 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27711" rtl="0" eaLnBrk="0" fontAlgn="base" latinLnBrk="0" hangingPunct="0">
                <a:lnSpc>
                  <a:spcPct val="100000"/>
                </a:lnSpc>
                <a:spcBef>
                  <a:spcPct val="0"/>
                </a:spcBef>
                <a:spcAft>
                  <a:spcPct val="0"/>
                </a:spcAft>
                <a:buClrTx/>
                <a:buSzTx/>
                <a:buFontTx/>
                <a:buNone/>
                <a:tabLst/>
                <a:defRPr/>
              </a:pPr>
              <a:t>35</a:t>
            </a:fld>
            <a:endParaRPr kumimoji="0" lang="en-US" sz="13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2769352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i="1" dirty="0"/>
              <a:t>Note to facilitator: This slide is meant to be a learning check on the “</a:t>
            </a:r>
            <a:r>
              <a:rPr lang="en-US" sz="1400" i="1" dirty="0"/>
              <a:t>Interpret county snapshots from County Health Rankings &amp; Roadmaps” learning objective.</a:t>
            </a:r>
          </a:p>
          <a:p>
            <a:endParaRPr lang="en-US" i="1" dirty="0"/>
          </a:p>
          <a:p>
            <a:endParaRPr lang="en-US" i="1" dirty="0"/>
          </a:p>
          <a:p>
            <a:r>
              <a:rPr lang="en-US" i="1" dirty="0"/>
              <a:t>The slide is animated and key takeaways will appear one at a time.  These points are great moment for group reflection before moving on to the next content section.</a:t>
            </a:r>
          </a:p>
          <a:p>
            <a:endParaRPr lang="en-US" dirty="0"/>
          </a:p>
        </p:txBody>
      </p:sp>
      <p:sp>
        <p:nvSpPr>
          <p:cNvPr id="4" name="Slide Number Placeholder 3"/>
          <p:cNvSpPr>
            <a:spLocks noGrp="1"/>
          </p:cNvSpPr>
          <p:nvPr>
            <p:ph type="sldNum" sz="quarter" idx="5"/>
          </p:nvPr>
        </p:nvSpPr>
        <p:spPr/>
        <p:txBody>
          <a:bodyPr/>
          <a:lstStyle/>
          <a:p>
            <a:pPr marL="0" marR="0" lvl="0" indent="0" algn="r" defTabSz="927711" rtl="0" eaLnBrk="0" fontAlgn="base" latinLnBrk="0" hangingPunct="0">
              <a:lnSpc>
                <a:spcPct val="100000"/>
              </a:lnSpc>
              <a:spcBef>
                <a:spcPct val="0"/>
              </a:spcBef>
              <a:spcAft>
                <a:spcPct val="0"/>
              </a:spcAft>
              <a:buClrTx/>
              <a:buSzTx/>
              <a:buFontTx/>
              <a:buNone/>
              <a:tabLst/>
              <a:defRPr/>
            </a:pPr>
            <a:fld id="{73CCD79A-C112-46F1-87CE-BB7105F42290}" type="slidenum">
              <a:rPr kumimoji="0" 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27711" rtl="0" eaLnBrk="0" fontAlgn="base" latinLnBrk="0" hangingPunct="0">
                <a:lnSpc>
                  <a:spcPct val="100000"/>
                </a:lnSpc>
                <a:spcBef>
                  <a:spcPct val="0"/>
                </a:spcBef>
                <a:spcAft>
                  <a:spcPct val="0"/>
                </a:spcAft>
                <a:buClrTx/>
                <a:buSzTx/>
                <a:buFontTx/>
                <a:buNone/>
                <a:tabLst/>
                <a:defRPr/>
              </a:pPr>
              <a:t>36</a:t>
            </a:fld>
            <a:endParaRPr kumimoji="0" lang="en-US" sz="13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6392647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 to facilitator: Thank you for using this guide to lead your group or coalition through learning about how to use data to drive action. If you have any questions or feedback, please reach out at </a:t>
            </a:r>
            <a:r>
              <a:rPr lang="en-US" i="1" dirty="0">
                <a:hlinkClick r:id="rId3"/>
              </a:rPr>
              <a:t>https://www.countyhealthrankings.org/about-us/contact-us</a:t>
            </a:r>
            <a:endParaRPr lang="en-US" i="1"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37</a:t>
            </a:fld>
            <a:endParaRPr lang="en-US" dirty="0"/>
          </a:p>
        </p:txBody>
      </p:sp>
    </p:spTree>
    <p:extLst>
      <p:ext uri="{BB962C8B-B14F-4D97-AF65-F5344CB8AC3E}">
        <p14:creationId xmlns:p14="http://schemas.microsoft.com/office/powerpoint/2010/main" val="20900333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Action Learning Coaches are available around the country to answer your questions and discuss data applications in your community. Click the “Contact us” in this presentation, or at our </a:t>
            </a:r>
            <a:r>
              <a:rPr lang="en-US"/>
              <a:t>website (www</a:t>
            </a:r>
            <a:r>
              <a:rPr lang="en-US" dirty="0"/>
              <a:t>.countyhealthrankings.org/about-us/contact-us) to reach us. </a:t>
            </a:r>
          </a:p>
        </p:txBody>
      </p:sp>
      <p:sp>
        <p:nvSpPr>
          <p:cNvPr id="4" name="Slide Number Placeholder 3"/>
          <p:cNvSpPr>
            <a:spLocks noGrp="1"/>
          </p:cNvSpPr>
          <p:nvPr>
            <p:ph type="sldNum" sz="quarter" idx="5"/>
          </p:nvPr>
        </p:nvSpPr>
        <p:spPr/>
        <p:txBody>
          <a:bodyPr/>
          <a:lstStyle/>
          <a:p>
            <a:fld id="{73CCD79A-C112-46F1-87CE-BB7105F42290}" type="slidenum">
              <a:rPr lang="en-US" smtClean="0"/>
              <a:pPr/>
              <a:t>38</a:t>
            </a:fld>
            <a:endParaRPr lang="en-US" dirty="0"/>
          </a:p>
        </p:txBody>
      </p:sp>
    </p:spTree>
    <p:extLst>
      <p:ext uri="{BB962C8B-B14F-4D97-AF65-F5344CB8AC3E}">
        <p14:creationId xmlns:p14="http://schemas.microsoft.com/office/powerpoint/2010/main" val="3284697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can be presented as [</a:t>
            </a:r>
            <a:r>
              <a:rPr lang="en-US" i="1" dirty="0"/>
              <a:t>facilitator: read list from slide</a:t>
            </a:r>
            <a:r>
              <a:rPr lang="en-US" i="0" dirty="0"/>
              <a:t>]</a:t>
            </a:r>
            <a:endParaRPr lang="en-US" dirty="0"/>
          </a:p>
          <a:p>
            <a:endParaRPr lang="en-US" dirty="0"/>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Audience prompt: </a:t>
            </a:r>
            <a:r>
              <a:rPr lang="en-US" dirty="0"/>
              <a:t>Can you think of any additional ways that data might be presented?</a:t>
            </a:r>
          </a:p>
          <a:p>
            <a:endParaRPr lang="en-US" dirty="0"/>
          </a:p>
          <a:p>
            <a:r>
              <a:rPr lang="en-US" sz="1400" b="0" i="0" kern="1200" baseline="0" dirty="0">
                <a:solidFill>
                  <a:schemeClr val="tx1"/>
                </a:solidFill>
                <a:effectLst/>
                <a:latin typeface="Calibri"/>
                <a:ea typeface="+mn-ea"/>
                <a:cs typeface="+mn-cs"/>
              </a:rPr>
              <a:t>Using data to understand and assess the health of a community </a:t>
            </a:r>
            <a:r>
              <a:rPr lang="en-US" sz="1400" b="0" i="0" strike="noStrike" kern="1200" baseline="0" dirty="0">
                <a:solidFill>
                  <a:schemeClr val="tx1"/>
                </a:solidFill>
                <a:effectLst/>
                <a:latin typeface="Calibri"/>
                <a:ea typeface="+mn-ea"/>
                <a:cs typeface="+mn-cs"/>
              </a:rPr>
              <a:t>and </a:t>
            </a:r>
            <a:r>
              <a:rPr lang="en-US" sz="1400" b="0" i="0" kern="1200" baseline="0" dirty="0">
                <a:solidFill>
                  <a:schemeClr val="tx1"/>
                </a:solidFill>
                <a:effectLst/>
                <a:latin typeface="Calibri"/>
                <a:ea typeface="+mn-ea"/>
                <a:cs typeface="+mn-cs"/>
              </a:rPr>
              <a:t>can help you:</a:t>
            </a:r>
          </a:p>
          <a:p>
            <a:pPr marL="285750" indent="-285750">
              <a:buFont typeface="Arial" panose="020B0604020202020204" pitchFamily="34" charset="0"/>
              <a:buChar char="•"/>
            </a:pPr>
            <a:r>
              <a:rPr lang="en-US" sz="1400" b="0" i="0" kern="1200" baseline="0" dirty="0">
                <a:solidFill>
                  <a:schemeClr val="tx1"/>
                </a:solidFill>
                <a:effectLst/>
                <a:latin typeface="Calibri"/>
                <a:ea typeface="+mn-ea"/>
                <a:cs typeface="+mn-cs"/>
              </a:rPr>
              <a:t>Identify strengths and assets to build upon.</a:t>
            </a:r>
          </a:p>
          <a:p>
            <a:pPr marL="285750" indent="-285750">
              <a:buFont typeface="Arial" panose="020B0604020202020204" pitchFamily="34" charset="0"/>
              <a:buChar char="•"/>
            </a:pPr>
            <a:r>
              <a:rPr lang="en-US" sz="1400" b="0" i="0" kern="1200" baseline="0" dirty="0">
                <a:solidFill>
                  <a:schemeClr val="tx1"/>
                </a:solidFill>
                <a:effectLst/>
                <a:latin typeface="Calibri"/>
                <a:ea typeface="+mn-ea"/>
                <a:cs typeface="+mn-cs"/>
              </a:rPr>
              <a:t>Decide how to best allocate resources.</a:t>
            </a:r>
          </a:p>
          <a:p>
            <a:pPr marL="285750" indent="-285750">
              <a:buFont typeface="Arial" panose="020B0604020202020204" pitchFamily="34" charset="0"/>
              <a:buChar char="•"/>
            </a:pPr>
            <a:r>
              <a:rPr lang="en-US" sz="1400" b="0" i="0" kern="1200" baseline="0" dirty="0">
                <a:solidFill>
                  <a:schemeClr val="tx1"/>
                </a:solidFill>
                <a:effectLst/>
                <a:latin typeface="Calibri"/>
                <a:ea typeface="+mn-ea"/>
                <a:cs typeface="+mn-cs"/>
              </a:rPr>
              <a:t>Understand values and experiences.</a:t>
            </a:r>
          </a:p>
          <a:p>
            <a:pPr marL="285750" indent="-285750">
              <a:buFont typeface="Arial" panose="020B0604020202020204" pitchFamily="34" charset="0"/>
              <a:buChar char="•"/>
            </a:pPr>
            <a:r>
              <a:rPr lang="en-US" sz="1400" b="0" i="0" kern="1200" baseline="0" dirty="0">
                <a:solidFill>
                  <a:schemeClr val="tx1"/>
                </a:solidFill>
                <a:effectLst/>
                <a:latin typeface="Calibri"/>
                <a:ea typeface="+mn-ea"/>
                <a:cs typeface="+mn-cs"/>
              </a:rPr>
              <a:t>Prioritize efforts to improve health for all.</a:t>
            </a:r>
          </a:p>
          <a:p>
            <a:pPr marL="285750" indent="-285750">
              <a:buFont typeface="Arial" panose="020B0604020202020204" pitchFamily="34" charset="0"/>
              <a:buChar char="•"/>
            </a:pPr>
            <a:endParaRPr lang="en-US" sz="1400" b="0" i="0" kern="1200" baseline="0" dirty="0">
              <a:solidFill>
                <a:schemeClr val="tx1"/>
              </a:solidFill>
              <a:effectLst/>
              <a:latin typeface="Calibri"/>
              <a:ea typeface="+mn-ea"/>
              <a:cs typeface="+mn-cs"/>
            </a:endParaRPr>
          </a:p>
          <a:p>
            <a:pPr marL="0" indent="0">
              <a:buFont typeface="Arial" panose="020B0604020202020204" pitchFamily="34" charset="0"/>
              <a:buNone/>
            </a:pPr>
            <a:r>
              <a:rPr lang="en-US" sz="1400" b="0" i="0" kern="1200" baseline="0" dirty="0">
                <a:solidFill>
                  <a:schemeClr val="tx1"/>
                </a:solidFill>
                <a:effectLst/>
                <a:latin typeface="Calibri"/>
                <a:ea typeface="+mn-ea"/>
                <a:cs typeface="+mn-cs"/>
              </a:rPr>
              <a:t>Data can lead you to assess health among groups of people as well as across the geography of your community. </a:t>
            </a:r>
          </a:p>
          <a:p>
            <a:endParaRPr lang="en-US" sz="1400" b="0" i="0" kern="1200" baseline="0" dirty="0">
              <a:solidFill>
                <a:schemeClr val="tx1"/>
              </a:solidFill>
              <a:effectLst/>
              <a:latin typeface="Calibri"/>
              <a:ea typeface="+mn-ea"/>
              <a:cs typeface="+mn-cs"/>
            </a:endParaRPr>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4</a:t>
            </a:fld>
            <a:endParaRPr lang="en-US" dirty="0"/>
          </a:p>
        </p:txBody>
      </p:sp>
    </p:spTree>
    <p:extLst>
      <p:ext uri="{BB962C8B-B14F-4D97-AF65-F5344CB8AC3E}">
        <p14:creationId xmlns:p14="http://schemas.microsoft.com/office/powerpoint/2010/main" val="2732536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Throughout this discussion, we’ll refer to “health.” We define health in the broadest possible terms. </a:t>
            </a:r>
            <a:r>
              <a:rPr lang="en-US" sz="1400" b="0" i="0" kern="1200" baseline="0" dirty="0">
                <a:solidFill>
                  <a:schemeClr val="tx1"/>
                </a:solidFill>
                <a:effectLst/>
                <a:latin typeface="Calibri"/>
                <a:ea typeface="+mn-ea"/>
                <a:cs typeface="+mn-cs"/>
              </a:rPr>
              <a:t>On the screen are a few terms we’ll use throughout our discussion.</a:t>
            </a:r>
            <a:endParaRPr lang="en-US" dirty="0"/>
          </a:p>
          <a:p>
            <a:endParaRPr lang="en-US" dirty="0"/>
          </a:p>
          <a:p>
            <a:r>
              <a:rPr lang="en-US" dirty="0"/>
              <a:t>Think of all the things that affect our health: sure, we could all eat better, move more, and make sure we get our annual check-ups, but there’s much more. The quality of our homes, the safety of our neighborhoods, and our chance at a good education all influence health </a:t>
            </a:r>
            <a:r>
              <a:rPr lang="en-US" strike="noStrike" baseline="0" dirty="0"/>
              <a:t>in the short and long term.</a:t>
            </a:r>
          </a:p>
          <a:p>
            <a:endParaRPr lang="en-US" dirty="0"/>
          </a:p>
          <a:p>
            <a:r>
              <a:rPr lang="en-US" sz="1400" b="0" i="0" kern="1200" baseline="0" dirty="0">
                <a:solidFill>
                  <a:schemeClr val="tx1"/>
                </a:solidFill>
                <a:effectLst/>
                <a:latin typeface="Calibri"/>
                <a:ea typeface="+mn-ea"/>
                <a:cs typeface="+mn-cs"/>
              </a:rPr>
              <a:t>For some people, the essential elements for a healthy life are readily available. But for others, the opportunities for healthy choices are limited.</a:t>
            </a:r>
          </a:p>
          <a:p>
            <a:endParaRPr lang="en-US" sz="1400" b="0" i="0" kern="1200" baseline="0" dirty="0">
              <a:solidFill>
                <a:schemeClr val="tx1"/>
              </a:solidFill>
              <a:effectLst/>
              <a:latin typeface="Calibri"/>
              <a:ea typeface="+mn-ea"/>
              <a:cs typeface="+mn-cs"/>
            </a:endParaRPr>
          </a:p>
        </p:txBody>
      </p:sp>
      <p:sp>
        <p:nvSpPr>
          <p:cNvPr id="4" name="Slide Number Placeholder 3"/>
          <p:cNvSpPr>
            <a:spLocks noGrp="1"/>
          </p:cNvSpPr>
          <p:nvPr>
            <p:ph type="sldNum" sz="quarter" idx="5"/>
          </p:nvPr>
        </p:nvSpPr>
        <p:spPr/>
        <p:txBody>
          <a:bodyPr/>
          <a:lstStyle/>
          <a:p>
            <a:fld id="{73CCD79A-C112-46F1-87CE-BB7105F42290}" type="slidenum">
              <a:rPr lang="en-US" smtClean="0"/>
              <a:pPr/>
              <a:t>5</a:t>
            </a:fld>
            <a:endParaRPr lang="en-US" dirty="0"/>
          </a:p>
        </p:txBody>
      </p:sp>
    </p:spTree>
    <p:extLst>
      <p:ext uri="{BB962C8B-B14F-4D97-AF65-F5344CB8AC3E}">
        <p14:creationId xmlns:p14="http://schemas.microsoft.com/office/powerpoint/2010/main" val="3634416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 to facilitator: Review the learning objectives with your group and ask for reflections on items particularly pertinent to your community and/or places of strength/weakness that currently exist in your work.</a:t>
            </a:r>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6</a:t>
            </a:fld>
            <a:endParaRPr lang="en-US" dirty="0"/>
          </a:p>
        </p:txBody>
      </p:sp>
    </p:spTree>
    <p:extLst>
      <p:ext uri="{BB962C8B-B14F-4D97-AF65-F5344CB8AC3E}">
        <p14:creationId xmlns:p14="http://schemas.microsoft.com/office/powerpoint/2010/main" val="4092959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 to facilitator: This is a great time to introduce the companion worksheet to the Action Learning Guide. You may encourage everyone to utilize the worksheet digitally (https://www.countyhealthrankings.org/sites/default/files/media/document/chrr_whataredata_worksheet.pdf) or by providing printed copies. </a:t>
            </a:r>
          </a:p>
          <a:p>
            <a:endParaRPr lang="en-US" i="1" dirty="0"/>
          </a:p>
          <a:p>
            <a:r>
              <a:rPr lang="en-US" i="1" dirty="0"/>
              <a:t>_____________________________________________</a:t>
            </a:r>
          </a:p>
          <a:p>
            <a:endParaRPr lang="en-US" i="1" dirty="0"/>
          </a:p>
          <a:p>
            <a:r>
              <a:rPr lang="en-US" i="0" u="none" dirty="0"/>
              <a:t>Learn from the content provided here:</a:t>
            </a:r>
          </a:p>
          <a:p>
            <a:r>
              <a:rPr lang="en-US" i="0" u="none" dirty="0"/>
              <a:t>The guidance, tools, and examples included here will help you develop a deeper understanding of data.</a:t>
            </a:r>
          </a:p>
          <a:p>
            <a:endParaRPr lang="en-US" i="0" u="sng" dirty="0"/>
          </a:p>
          <a:p>
            <a:r>
              <a:rPr lang="en-US" i="0" u="none" dirty="0"/>
              <a:t>Learn from discussion and reflection:</a:t>
            </a:r>
          </a:p>
          <a:p>
            <a:r>
              <a:rPr lang="en-US" i="0" u="none" dirty="0"/>
              <a:t>You will find discussion questions throughout to help you apply the learning as you go. Use the companion worksheet to capture your reflections and learnings.</a:t>
            </a:r>
          </a:p>
          <a:p>
            <a:endParaRPr lang="en-US" i="0" u="sng" dirty="0"/>
          </a:p>
          <a:p>
            <a:r>
              <a:rPr lang="en-US" i="0" u="none" dirty="0"/>
              <a:t>Learn from action</a:t>
            </a:r>
          </a:p>
          <a:p>
            <a:r>
              <a:rPr lang="en-US" i="0" u="none" dirty="0"/>
              <a:t>This guidance will continue to help as you put what you learn into action. You will practice with tips and tools to help you act along the way.</a:t>
            </a:r>
            <a:endParaRPr lang="en-US" i="1" u="none" dirty="0"/>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7</a:t>
            </a:fld>
            <a:endParaRPr lang="en-US" dirty="0"/>
          </a:p>
        </p:txBody>
      </p:sp>
    </p:spTree>
    <p:extLst>
      <p:ext uri="{BB962C8B-B14F-4D97-AF65-F5344CB8AC3E}">
        <p14:creationId xmlns:p14="http://schemas.microsoft.com/office/powerpoint/2010/main" val="1104793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If you’re working to improve the health of people living in your community, data are a useful and necessary tool. Data can help answer a question, explain or describe characteristics of a population, or tell a story.</a:t>
            </a:r>
          </a:p>
          <a:p>
            <a:endParaRPr lang="en-US" dirty="0"/>
          </a:p>
          <a:p>
            <a:r>
              <a:rPr lang="en-US" dirty="0"/>
              <a:t>Put simply, data are pieces of information that help us understand the world in which we live. </a:t>
            </a:r>
          </a:p>
          <a:p>
            <a:endParaRPr lang="en-US" i="1" dirty="0"/>
          </a:p>
          <a:p>
            <a:r>
              <a:rPr lang="en-US" i="1" dirty="0"/>
              <a:t>Note to facilitator: Encourage learners to reflect on uses of data as listed on the screen</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Audience prompt: Can you think of any additional actions or tasks that data could support?</a:t>
            </a:r>
          </a:p>
          <a:p>
            <a:endParaRPr lang="en-US" dirty="0"/>
          </a:p>
          <a:p>
            <a:r>
              <a:rPr lang="en-US" sz="1400" b="0" i="0" kern="1200" baseline="0" dirty="0">
                <a:solidFill>
                  <a:schemeClr val="tx1"/>
                </a:solidFill>
                <a:effectLst/>
                <a:latin typeface="Calibri"/>
                <a:ea typeface="+mn-ea"/>
                <a:cs typeface="+mn-cs"/>
              </a:rPr>
              <a:t>Data answer many questions such as:</a:t>
            </a:r>
          </a:p>
          <a:p>
            <a:pPr marL="285750" indent="-285750">
              <a:buFont typeface="Arial" panose="020B0604020202020204" pitchFamily="34" charset="0"/>
              <a:buChar char="•"/>
            </a:pPr>
            <a:r>
              <a:rPr lang="en-US" sz="1400" b="0" i="0" kern="1200" baseline="0" dirty="0">
                <a:solidFill>
                  <a:schemeClr val="tx1"/>
                </a:solidFill>
                <a:effectLst/>
                <a:latin typeface="Calibri"/>
                <a:ea typeface="+mn-ea"/>
                <a:cs typeface="+mn-cs"/>
              </a:rPr>
              <a:t>How much?</a:t>
            </a:r>
          </a:p>
          <a:p>
            <a:pPr marL="285750" indent="-285750">
              <a:buFont typeface="Arial" panose="020B0604020202020204" pitchFamily="34" charset="0"/>
              <a:buChar char="•"/>
            </a:pPr>
            <a:r>
              <a:rPr lang="en-US" sz="1400" b="0" i="0" kern="1200" baseline="0" dirty="0">
                <a:solidFill>
                  <a:schemeClr val="tx1"/>
                </a:solidFill>
                <a:effectLst/>
                <a:latin typeface="Calibri"/>
                <a:ea typeface="+mn-ea"/>
                <a:cs typeface="+mn-cs"/>
              </a:rPr>
              <a:t>How many?</a:t>
            </a:r>
          </a:p>
          <a:p>
            <a:pPr marL="285750" indent="-285750">
              <a:buFont typeface="Arial" panose="020B0604020202020204" pitchFamily="34" charset="0"/>
              <a:buChar char="•"/>
            </a:pPr>
            <a:r>
              <a:rPr lang="en-US" sz="1400" b="0" i="0" kern="1200" baseline="0" dirty="0">
                <a:solidFill>
                  <a:schemeClr val="tx1"/>
                </a:solidFill>
                <a:effectLst/>
                <a:latin typeface="Calibri"/>
                <a:ea typeface="+mn-ea"/>
                <a:cs typeface="+mn-cs"/>
              </a:rPr>
              <a:t>Where?</a:t>
            </a:r>
          </a:p>
          <a:p>
            <a:pPr marL="285750" indent="-285750">
              <a:buFont typeface="Arial" panose="020B0604020202020204" pitchFamily="34" charset="0"/>
              <a:buChar char="•"/>
            </a:pPr>
            <a:r>
              <a:rPr lang="en-US" sz="1400" b="0" i="0" kern="1200" baseline="0" dirty="0">
                <a:solidFill>
                  <a:schemeClr val="tx1"/>
                </a:solidFill>
                <a:effectLst/>
                <a:latin typeface="Calibri"/>
                <a:ea typeface="+mn-ea"/>
                <a:cs typeface="+mn-cs"/>
              </a:rPr>
              <a:t>How likely?</a:t>
            </a:r>
          </a:p>
          <a:p>
            <a:pPr marL="285750" indent="-285750">
              <a:buFont typeface="Arial" panose="020B0604020202020204" pitchFamily="34" charset="0"/>
              <a:buChar char="•"/>
            </a:pPr>
            <a:r>
              <a:rPr lang="en-US" sz="1400" b="0" i="0" kern="1200" baseline="0" dirty="0">
                <a:solidFill>
                  <a:schemeClr val="tx1"/>
                </a:solidFill>
                <a:effectLst/>
                <a:latin typeface="Calibri"/>
                <a:ea typeface="+mn-ea"/>
                <a:cs typeface="+mn-cs"/>
              </a:rPr>
              <a:t>How?</a:t>
            </a:r>
          </a:p>
          <a:p>
            <a:pPr marL="285750" indent="-285750">
              <a:buFont typeface="Arial" panose="020B0604020202020204" pitchFamily="34" charset="0"/>
              <a:buChar char="•"/>
            </a:pPr>
            <a:r>
              <a:rPr lang="en-US" sz="1400" b="0" i="0" kern="1200" baseline="0" dirty="0">
                <a:solidFill>
                  <a:schemeClr val="tx1"/>
                </a:solidFill>
                <a:effectLst/>
                <a:latin typeface="Calibri"/>
                <a:ea typeface="+mn-ea"/>
                <a:cs typeface="+mn-cs"/>
              </a:rPr>
              <a:t>Why?</a:t>
            </a:r>
          </a:p>
          <a:p>
            <a:pPr marL="285750" indent="-285750">
              <a:buFont typeface="Arial" panose="020B0604020202020204" pitchFamily="34" charset="0"/>
              <a:buChar char="•"/>
            </a:pPr>
            <a:r>
              <a:rPr lang="en-US" sz="1400" b="0" i="0" kern="1200" baseline="0" dirty="0">
                <a:solidFill>
                  <a:schemeClr val="tx1"/>
                </a:solidFill>
                <a:effectLst/>
                <a:latin typeface="Calibri"/>
                <a:ea typeface="+mn-ea"/>
                <a:cs typeface="+mn-cs"/>
              </a:rPr>
              <a:t>What’s the impact?</a:t>
            </a:r>
          </a:p>
          <a:p>
            <a:endParaRPr lang="en-US" sz="1400" b="0" i="0" kern="1200" baseline="0" dirty="0">
              <a:solidFill>
                <a:schemeClr val="tx1"/>
              </a:solidFill>
              <a:effectLst/>
              <a:latin typeface="Calibri"/>
              <a:ea typeface="+mn-ea"/>
              <a:cs typeface="+mn-cs"/>
            </a:endParaRPr>
          </a:p>
          <a:p>
            <a:r>
              <a:rPr lang="en-US" sz="1400" b="0" i="0" kern="1200" baseline="0" dirty="0">
                <a:solidFill>
                  <a:schemeClr val="tx1"/>
                </a:solidFill>
                <a:effectLst/>
                <a:latin typeface="Calibri"/>
                <a:ea typeface="+mn-ea"/>
                <a:cs typeface="+mn-cs"/>
              </a:rPr>
              <a:t>Data can inform the work you do in your community. As you can tell by the many ways you might use data and the range of questions you can answer, data come in many forms.</a:t>
            </a:r>
          </a:p>
          <a:p>
            <a:endParaRPr lang="en-US" sz="1400" b="0" i="0" kern="1200" baseline="0" dirty="0">
              <a:solidFill>
                <a:schemeClr val="tx1"/>
              </a:solidFill>
              <a:effectLst/>
              <a:latin typeface="Calibri"/>
              <a:ea typeface="+mn-ea"/>
              <a:cs typeface="+mn-cs"/>
            </a:endParaRPr>
          </a:p>
          <a:p>
            <a:r>
              <a:rPr lang="en-US" sz="1400" b="0" i="0" kern="1200" baseline="0" dirty="0">
                <a:solidFill>
                  <a:schemeClr val="tx1"/>
                </a:solidFill>
                <a:effectLst/>
                <a:latin typeface="Calibri"/>
                <a:ea typeface="+mn-ea"/>
                <a:cs typeface="+mn-cs"/>
              </a:rPr>
              <a:t>Data that describe specific health issues in your community may have already been collected, analyzed, and made available by researchers, community members, public health professionals, or media. In this case, you might just have to identify the keepers of the data.</a:t>
            </a:r>
          </a:p>
          <a:p>
            <a:endParaRPr lang="en-US" dirty="0"/>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8</a:t>
            </a:fld>
            <a:endParaRPr lang="en-US" dirty="0"/>
          </a:p>
        </p:txBody>
      </p:sp>
    </p:spTree>
    <p:extLst>
      <p:ext uri="{BB962C8B-B14F-4D97-AF65-F5344CB8AC3E}">
        <p14:creationId xmlns:p14="http://schemas.microsoft.com/office/powerpoint/2010/main" val="497408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Note to facilitator: </a:t>
            </a:r>
            <a:r>
              <a:rPr lang="en-US" i="1" dirty="0"/>
              <a:t>This slide is meant to be a learning check on the “</a:t>
            </a:r>
            <a:r>
              <a:rPr lang="en-US" sz="1400" i="1" dirty="0"/>
              <a:t>Define data” learning objective.</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The slide is animated and questions will appear one at a time.  These discussion prompts are great for group discussion and can also be completed on the individual worksheet.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Consider starting the participants with individual reflection and then group reflection will reinforce learning. You can do this by suggesting, “Take five minutes to write your own thoughts on the worksheet, then we’ll come together as a group to discuss this.” </a:t>
            </a:r>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9</a:t>
            </a:fld>
            <a:endParaRPr lang="en-US" dirty="0"/>
          </a:p>
        </p:txBody>
      </p:sp>
    </p:spTree>
    <p:extLst>
      <p:ext uri="{BB962C8B-B14F-4D97-AF65-F5344CB8AC3E}">
        <p14:creationId xmlns:p14="http://schemas.microsoft.com/office/powerpoint/2010/main" val="17393058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0" name="Rectangle 9"/>
          <p:cNvSpPr/>
          <p:nvPr/>
        </p:nvSpPr>
        <p:spPr>
          <a:xfrm>
            <a:off x="0" y="1084170"/>
            <a:ext cx="12192000" cy="5773831"/>
          </a:xfrm>
          <a:prstGeom prst="rect">
            <a:avLst/>
          </a:prstGeom>
          <a:solidFill>
            <a:srgbClr val="F1EDEA"/>
          </a:solidFill>
          <a:ln>
            <a:noFill/>
          </a:ln>
        </p:spPr>
        <p:style>
          <a:lnRef idx="2">
            <a:schemeClr val="accent1">
              <a:shade val="50000"/>
            </a:schemeClr>
          </a:lnRef>
          <a:fillRef idx="1">
            <a:schemeClr val="accent1"/>
          </a:fillRef>
          <a:effectRef idx="0">
            <a:schemeClr val="accent1"/>
          </a:effectRef>
          <a:fontRef idx="minor">
            <a:schemeClr val="lt1"/>
          </a:fontRef>
        </p:style>
        <p:txBody>
          <a:bodyPr lIns="97683" tIns="48841" rIns="97683" bIns="48841" rtlCol="0" anchor="ctr"/>
          <a:lstStyle/>
          <a:p>
            <a:pPr algn="ctr"/>
            <a:endParaRPr lang="en-US" sz="2400" b="0" dirty="0">
              <a:solidFill>
                <a:srgbClr val="003763"/>
              </a:solidFill>
            </a:endParaRPr>
          </a:p>
        </p:txBody>
      </p:sp>
      <p:sp>
        <p:nvSpPr>
          <p:cNvPr id="11" name="Title 1"/>
          <p:cNvSpPr>
            <a:spLocks noGrp="1"/>
          </p:cNvSpPr>
          <p:nvPr>
            <p:ph type="title"/>
          </p:nvPr>
        </p:nvSpPr>
        <p:spPr>
          <a:xfrm>
            <a:off x="557825" y="2424474"/>
            <a:ext cx="11072948" cy="1362916"/>
          </a:xfrm>
        </p:spPr>
        <p:txBody>
          <a:bodyPr anchor="b" anchorCtr="0"/>
          <a:lstStyle>
            <a:lvl1pPr algn="l">
              <a:defRPr sz="5067" b="1" cap="all">
                <a:solidFill>
                  <a:srgbClr val="003763"/>
                </a:solidFill>
              </a:defRPr>
            </a:lvl1pPr>
          </a:lstStyle>
          <a:p>
            <a:r>
              <a:rPr lang="en-US"/>
              <a:t>Click to edit Master title style</a:t>
            </a:r>
            <a:endParaRPr lang="en-US" dirty="0"/>
          </a:p>
        </p:txBody>
      </p:sp>
      <p:sp>
        <p:nvSpPr>
          <p:cNvPr id="13" name="Line 685"/>
          <p:cNvSpPr>
            <a:spLocks noChangeShapeType="1"/>
          </p:cNvSpPr>
          <p:nvPr/>
        </p:nvSpPr>
        <p:spPr bwMode="auto">
          <a:xfrm>
            <a:off x="558031" y="3889824"/>
            <a:ext cx="11075940" cy="0"/>
          </a:xfrm>
          <a:prstGeom prst="line">
            <a:avLst/>
          </a:prstGeom>
          <a:noFill/>
          <a:ln w="12700">
            <a:solidFill>
              <a:schemeClr val="tx2"/>
            </a:solidFill>
            <a:round/>
            <a:headEnd/>
            <a:tailEnd/>
          </a:ln>
          <a:effectLst/>
        </p:spPr>
        <p:txBody>
          <a:bodyPr wrap="none" lIns="0" tIns="0" rIns="0" bIns="0" anchor="ctr"/>
          <a:lstStyle/>
          <a:p>
            <a:endParaRPr lang="en-US" sz="2400" dirty="0">
              <a:latin typeface="Calibri"/>
            </a:endParaRPr>
          </a:p>
        </p:txBody>
      </p:sp>
      <p:sp>
        <p:nvSpPr>
          <p:cNvPr id="3" name="Text Placeholder 2"/>
          <p:cNvSpPr>
            <a:spLocks noGrp="1"/>
          </p:cNvSpPr>
          <p:nvPr>
            <p:ph type="body" sz="quarter" idx="10"/>
          </p:nvPr>
        </p:nvSpPr>
        <p:spPr>
          <a:xfrm>
            <a:off x="567991" y="3990532"/>
            <a:ext cx="11060245" cy="806824"/>
          </a:xfrm>
        </p:spPr>
        <p:txBody>
          <a:bodyPr/>
          <a:lstStyle>
            <a:lvl1pPr marL="0" indent="0">
              <a:buNone/>
              <a:defRPr sz="3867" i="1" spc="53">
                <a:solidFill>
                  <a:srgbClr val="003763"/>
                </a:solidFill>
                <a:latin typeface="+mj-lt"/>
              </a:defRPr>
            </a:lvl1pPr>
          </a:lstStyle>
          <a:p>
            <a:pPr lvl="0"/>
            <a:r>
              <a:rPr lang="en-US"/>
              <a:t>Click to edit Master text styles</a:t>
            </a:r>
          </a:p>
        </p:txBody>
      </p:sp>
      <p:sp>
        <p:nvSpPr>
          <p:cNvPr id="6" name="Content Placeholder 5"/>
          <p:cNvSpPr>
            <a:spLocks noGrp="1"/>
          </p:cNvSpPr>
          <p:nvPr>
            <p:ph sz="quarter" idx="11" hasCustomPrompt="1"/>
          </p:nvPr>
        </p:nvSpPr>
        <p:spPr>
          <a:xfrm>
            <a:off x="283752" y="6407664"/>
            <a:ext cx="3940848" cy="246529"/>
          </a:xfrm>
        </p:spPr>
        <p:txBody>
          <a:bodyPr/>
          <a:lstStyle>
            <a:lvl1pPr marL="0" indent="0">
              <a:buNone/>
              <a:defRPr sz="2133" b="0" i="1" baseline="0">
                <a:solidFill>
                  <a:schemeClr val="bg2">
                    <a:lumMod val="75000"/>
                  </a:schemeClr>
                </a:solidFill>
              </a:defRPr>
            </a:lvl1pPr>
            <a:lvl2pPr marL="325600" indent="0">
              <a:buNone/>
              <a:defRPr/>
            </a:lvl2pPr>
            <a:lvl3pPr marL="624066" indent="0">
              <a:buNone/>
              <a:defRPr/>
            </a:lvl3pPr>
            <a:lvl4pPr marL="612194" indent="0">
              <a:buNone/>
              <a:defRPr/>
            </a:lvl4pPr>
            <a:lvl5pPr marL="798737" indent="0">
              <a:buNone/>
              <a:defRPr/>
            </a:lvl5pPr>
          </a:lstStyle>
          <a:p>
            <a:pPr lvl="0"/>
            <a:r>
              <a:rPr lang="en-US" dirty="0"/>
              <a:t>countyhealthrankings.org</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3081" y="5463966"/>
            <a:ext cx="6097347" cy="1412124"/>
          </a:xfrm>
          <a:prstGeom prst="rect">
            <a:avLst/>
          </a:prstGeom>
        </p:spPr>
      </p:pic>
      <p:pic>
        <p:nvPicPr>
          <p:cNvPr id="5" name="Picture 4">
            <a:extLst>
              <a:ext uri="{FF2B5EF4-FFF2-40B4-BE49-F238E27FC236}">
                <a16:creationId xmlns:a16="http://schemas.microsoft.com/office/drawing/2014/main" id="{C0044727-014C-43B0-BFAB-3C8EAA058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518459"/>
          </a:xfrm>
          <a:prstGeom prst="rect">
            <a:avLst/>
          </a:prstGeom>
        </p:spPr>
      </p:pic>
    </p:spTree>
    <p:extLst>
      <p:ext uri="{BB962C8B-B14F-4D97-AF65-F5344CB8AC3E}">
        <p14:creationId xmlns:p14="http://schemas.microsoft.com/office/powerpoint/2010/main" val="1859903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559955" y="1892744"/>
            <a:ext cx="11074015" cy="4155493"/>
          </a:xfrm>
        </p:spPr>
        <p:txBody>
          <a:bodyPr vert="eaVert"/>
          <a:lstStyle/>
          <a:p>
            <a:pPr lvl="0"/>
            <a:r>
              <a:rPr lang="en-US"/>
              <a:t>Click to edit Master text styles</a:t>
            </a:r>
          </a:p>
          <a:p>
            <a:pPr lvl="1"/>
            <a:r>
              <a:rPr lang="en-US"/>
              <a:t>Second level</a:t>
            </a:r>
          </a:p>
          <a:p>
            <a:pPr lvl="2"/>
            <a:r>
              <a:rPr lang="en-US"/>
              <a:t>Third level</a:t>
            </a:r>
          </a:p>
        </p:txBody>
      </p:sp>
      <p:sp>
        <p:nvSpPr>
          <p:cNvPr id="5" name="Line 685"/>
          <p:cNvSpPr>
            <a:spLocks noChangeShapeType="1"/>
          </p:cNvSpPr>
          <p:nvPr/>
        </p:nvSpPr>
        <p:spPr bwMode="auto">
          <a:xfrm>
            <a:off x="556107" y="1712336"/>
            <a:ext cx="11075940" cy="0"/>
          </a:xfrm>
          <a:prstGeom prst="line">
            <a:avLst/>
          </a:prstGeom>
          <a:noFill/>
          <a:ln w="12700">
            <a:solidFill>
              <a:schemeClr val="tx2"/>
            </a:solidFill>
            <a:round/>
            <a:headEnd/>
            <a:tailEnd/>
          </a:ln>
          <a:effectLst/>
        </p:spPr>
        <p:txBody>
          <a:bodyPr wrap="none" lIns="0" tIns="0" rIns="0" bIns="0" anchor="ctr"/>
          <a:lstStyle/>
          <a:p>
            <a:endParaRPr lang="en-US" sz="2400" dirty="0">
              <a:latin typeface="Calibri"/>
            </a:endParaRPr>
          </a:p>
        </p:txBody>
      </p:sp>
      <p:sp>
        <p:nvSpPr>
          <p:cNvPr id="6" name="Title 1"/>
          <p:cNvSpPr>
            <a:spLocks noGrp="1"/>
          </p:cNvSpPr>
          <p:nvPr>
            <p:ph type="title"/>
          </p:nvPr>
        </p:nvSpPr>
        <p:spPr>
          <a:xfrm>
            <a:off x="558031" y="1158289"/>
            <a:ext cx="11077863" cy="545240"/>
          </a:xfrm>
        </p:spPr>
        <p:txBody>
          <a:bodyPr/>
          <a:lstStyle/>
          <a:p>
            <a:r>
              <a:rPr lang="en-US"/>
              <a:t>Click to edit Master title style</a:t>
            </a:r>
            <a:endParaRPr lang="en-US" dirty="0"/>
          </a:p>
        </p:txBody>
      </p:sp>
    </p:spTree>
    <p:extLst>
      <p:ext uri="{BB962C8B-B14F-4D97-AF65-F5344CB8AC3E}">
        <p14:creationId xmlns:p14="http://schemas.microsoft.com/office/powerpoint/2010/main" val="689646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66497" y="1389331"/>
            <a:ext cx="2768984" cy="497541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46467" y="1389331"/>
            <a:ext cx="7435303" cy="4975412"/>
          </a:xfrm>
        </p:spPr>
        <p:txBody>
          <a:bodyPr vert="eaVert"/>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967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559956" y="1892744"/>
            <a:ext cx="11072091" cy="4646601"/>
          </a:xfrm>
        </p:spPr>
        <p:txBody>
          <a:bodyPr/>
          <a:lstStyle/>
          <a:p>
            <a:r>
              <a:rPr lang="en-US"/>
              <a:t>Click icon to add chart</a:t>
            </a:r>
            <a:endParaRPr lang="en-US" dirty="0"/>
          </a:p>
        </p:txBody>
      </p:sp>
      <p:sp>
        <p:nvSpPr>
          <p:cNvPr id="5" name="Line 685"/>
          <p:cNvSpPr>
            <a:spLocks noChangeShapeType="1"/>
          </p:cNvSpPr>
          <p:nvPr/>
        </p:nvSpPr>
        <p:spPr bwMode="auto">
          <a:xfrm>
            <a:off x="556107" y="1712336"/>
            <a:ext cx="11075940" cy="0"/>
          </a:xfrm>
          <a:prstGeom prst="line">
            <a:avLst/>
          </a:prstGeom>
          <a:noFill/>
          <a:ln w="12700">
            <a:solidFill>
              <a:schemeClr val="tx2"/>
            </a:solidFill>
            <a:round/>
            <a:headEnd/>
            <a:tailEnd/>
          </a:ln>
          <a:effectLst/>
        </p:spPr>
        <p:txBody>
          <a:bodyPr wrap="none" lIns="0" tIns="0" rIns="0" bIns="0" anchor="ctr"/>
          <a:lstStyle/>
          <a:p>
            <a:endParaRPr lang="en-US" sz="2400" dirty="0">
              <a:latin typeface="Calibri"/>
            </a:endParaRPr>
          </a:p>
        </p:txBody>
      </p:sp>
      <p:sp>
        <p:nvSpPr>
          <p:cNvPr id="6" name="Title 1"/>
          <p:cNvSpPr>
            <a:spLocks noGrp="1"/>
          </p:cNvSpPr>
          <p:nvPr>
            <p:ph type="title"/>
          </p:nvPr>
        </p:nvSpPr>
        <p:spPr>
          <a:xfrm>
            <a:off x="558031" y="1158289"/>
            <a:ext cx="11077863" cy="545240"/>
          </a:xfrm>
        </p:spPr>
        <p:txBody>
          <a:bodyPr/>
          <a:lstStyle/>
          <a:p>
            <a:r>
              <a:rPr lang="en-US"/>
              <a:t>Click to edit Master title style</a:t>
            </a:r>
            <a:endParaRPr lang="en-US" dirty="0"/>
          </a:p>
        </p:txBody>
      </p:sp>
    </p:spTree>
    <p:extLst>
      <p:ext uri="{BB962C8B-B14F-4D97-AF65-F5344CB8AC3E}">
        <p14:creationId xmlns:p14="http://schemas.microsoft.com/office/powerpoint/2010/main" val="3501457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3_Title Slide">
    <p:spTree>
      <p:nvGrpSpPr>
        <p:cNvPr id="1" name="Shape 13"/>
        <p:cNvGrpSpPr/>
        <p:nvPr/>
      </p:nvGrpSpPr>
      <p:grpSpPr>
        <a:xfrm>
          <a:off x="0" y="0"/>
          <a:ext cx="0" cy="0"/>
          <a:chOff x="0" y="0"/>
          <a:chExt cx="0" cy="0"/>
        </a:xfrm>
      </p:grpSpPr>
      <p:sp>
        <p:nvSpPr>
          <p:cNvPr id="15" name="Google Shape;15;p2"/>
          <p:cNvSpPr txBox="1">
            <a:spLocks noGrp="1"/>
          </p:cNvSpPr>
          <p:nvPr>
            <p:ph type="title"/>
          </p:nvPr>
        </p:nvSpPr>
        <p:spPr>
          <a:xfrm>
            <a:off x="557825" y="2424474"/>
            <a:ext cx="11072948" cy="1362916"/>
          </a:xfrm>
          <a:prstGeom prst="rect">
            <a:avLst/>
          </a:prstGeom>
          <a:noFill/>
          <a:ln>
            <a:noFill/>
          </a:ln>
        </p:spPr>
        <p:txBody>
          <a:bodyPr spcFirstLastPara="1" wrap="square" lIns="0" tIns="0" rIns="0" bIns="0" anchor="b" anchorCtr="0"/>
          <a:lstStyle>
            <a:lvl1pPr lvl="0" algn="l">
              <a:lnSpc>
                <a:spcPct val="100000"/>
              </a:lnSpc>
              <a:spcBef>
                <a:spcPts val="0"/>
              </a:spcBef>
              <a:spcAft>
                <a:spcPts val="0"/>
              </a:spcAft>
              <a:buSzPts val="1400"/>
              <a:buNone/>
              <a:defRPr sz="5067" b="1" cap="none">
                <a:solidFill>
                  <a:srgbClr val="0037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567991" y="3990532"/>
            <a:ext cx="11060245" cy="806824"/>
          </a:xfrm>
          <a:prstGeom prst="rect">
            <a:avLst/>
          </a:prstGeom>
          <a:noFill/>
          <a:ln>
            <a:noFill/>
          </a:ln>
        </p:spPr>
        <p:txBody>
          <a:bodyPr spcFirstLastPara="1" wrap="square" lIns="0" tIns="0" rIns="0" bIns="0" anchor="t" anchorCtr="0"/>
          <a:lstStyle>
            <a:lvl1pPr marL="609585" lvl="0" indent="-304792" algn="l">
              <a:lnSpc>
                <a:spcPct val="100000"/>
              </a:lnSpc>
              <a:spcBef>
                <a:spcPts val="1923"/>
              </a:spcBef>
              <a:spcAft>
                <a:spcPts val="0"/>
              </a:spcAft>
              <a:buSzPts val="2900"/>
              <a:buNone/>
              <a:defRPr sz="3867" i="1">
                <a:solidFill>
                  <a:srgbClr val="003763"/>
                </a:solidFill>
                <a:latin typeface="Calibri"/>
                <a:ea typeface="Calibri"/>
                <a:cs typeface="Calibri"/>
                <a:sym typeface="Calibri"/>
              </a:defRPr>
            </a:lvl1pPr>
            <a:lvl2pPr marL="1219170" lvl="1" indent="-419090" algn="l">
              <a:lnSpc>
                <a:spcPct val="100000"/>
              </a:lnSpc>
              <a:spcBef>
                <a:spcPts val="1923"/>
              </a:spcBef>
              <a:spcAft>
                <a:spcPts val="0"/>
              </a:spcAft>
              <a:buSzPts val="1350"/>
              <a:buChar char="–"/>
              <a:defRPr/>
            </a:lvl2pPr>
            <a:lvl3pPr marL="1828754" lvl="2" indent="-426708" algn="l">
              <a:lnSpc>
                <a:spcPct val="100000"/>
              </a:lnSpc>
              <a:spcBef>
                <a:spcPts val="1923"/>
              </a:spcBef>
              <a:spcAft>
                <a:spcPts val="0"/>
              </a:spcAft>
              <a:buSzPts val="1440"/>
              <a:buChar char="‣"/>
              <a:defRPr/>
            </a:lvl3pPr>
            <a:lvl4pPr marL="2438339" lvl="3" indent="-419090" algn="l">
              <a:lnSpc>
                <a:spcPct val="100000"/>
              </a:lnSpc>
              <a:spcBef>
                <a:spcPts val="1281"/>
              </a:spcBef>
              <a:spcAft>
                <a:spcPts val="0"/>
              </a:spcAft>
              <a:buSzPts val="1350"/>
              <a:buChar char="-"/>
              <a:defRPr/>
            </a:lvl4pPr>
            <a:lvl5pPr marL="3047924" lvl="4" indent="-426708" algn="l">
              <a:lnSpc>
                <a:spcPct val="100000"/>
              </a:lnSpc>
              <a:spcBef>
                <a:spcPts val="1281"/>
              </a:spcBef>
              <a:spcAft>
                <a:spcPts val="0"/>
              </a:spcAft>
              <a:buSzPts val="1440"/>
              <a:buChar char="‣"/>
              <a:defRPr/>
            </a:lvl5pPr>
            <a:lvl6pPr marL="3657509" lvl="5" indent="-419090" algn="l">
              <a:lnSpc>
                <a:spcPct val="100000"/>
              </a:lnSpc>
              <a:spcBef>
                <a:spcPts val="840"/>
              </a:spcBef>
              <a:spcAft>
                <a:spcPts val="0"/>
              </a:spcAft>
              <a:buSzPts val="1350"/>
              <a:buChar char="▪"/>
              <a:defRPr/>
            </a:lvl6pPr>
            <a:lvl7pPr marL="4267093" lvl="6" indent="-419090" algn="l">
              <a:lnSpc>
                <a:spcPct val="100000"/>
              </a:lnSpc>
              <a:spcBef>
                <a:spcPts val="840"/>
              </a:spcBef>
              <a:spcAft>
                <a:spcPts val="0"/>
              </a:spcAft>
              <a:buSzPts val="1350"/>
              <a:buChar char="▪"/>
              <a:defRPr/>
            </a:lvl7pPr>
            <a:lvl8pPr marL="4876678" lvl="7" indent="-419090" algn="l">
              <a:lnSpc>
                <a:spcPct val="100000"/>
              </a:lnSpc>
              <a:spcBef>
                <a:spcPts val="840"/>
              </a:spcBef>
              <a:spcAft>
                <a:spcPts val="0"/>
              </a:spcAft>
              <a:buSzPts val="1350"/>
              <a:buChar char="▪"/>
              <a:defRPr/>
            </a:lvl8pPr>
            <a:lvl9pPr marL="5486263" lvl="8" indent="-419090" algn="l">
              <a:lnSpc>
                <a:spcPct val="100000"/>
              </a:lnSpc>
              <a:spcBef>
                <a:spcPts val="840"/>
              </a:spcBef>
              <a:spcAft>
                <a:spcPts val="0"/>
              </a:spcAft>
              <a:buSzPts val="1350"/>
              <a:buChar char="▪"/>
              <a:defRPr/>
            </a:lvl9pPr>
          </a:lstStyle>
          <a:p>
            <a:endParaRPr/>
          </a:p>
        </p:txBody>
      </p:sp>
      <p:sp>
        <p:nvSpPr>
          <p:cNvPr id="18" name="Google Shape;18;p2"/>
          <p:cNvSpPr txBox="1">
            <a:spLocks noGrp="1"/>
          </p:cNvSpPr>
          <p:nvPr>
            <p:ph type="body" idx="2"/>
          </p:nvPr>
        </p:nvSpPr>
        <p:spPr>
          <a:xfrm>
            <a:off x="283752" y="6407664"/>
            <a:ext cx="3940848" cy="246529"/>
          </a:xfrm>
          <a:prstGeom prst="rect">
            <a:avLst/>
          </a:prstGeom>
          <a:noFill/>
          <a:ln>
            <a:noFill/>
          </a:ln>
        </p:spPr>
        <p:txBody>
          <a:bodyPr spcFirstLastPara="1" wrap="square" lIns="0" tIns="0" rIns="0" bIns="0" anchor="t" anchorCtr="0"/>
          <a:lstStyle>
            <a:lvl1pPr marL="609585" lvl="0" indent="-304792" algn="l">
              <a:lnSpc>
                <a:spcPct val="100000"/>
              </a:lnSpc>
              <a:spcBef>
                <a:spcPts val="1923"/>
              </a:spcBef>
              <a:spcAft>
                <a:spcPts val="0"/>
              </a:spcAft>
              <a:buSzPts val="1600"/>
              <a:buNone/>
              <a:defRPr sz="2133" b="0" i="1">
                <a:solidFill>
                  <a:srgbClr val="CA6F06"/>
                </a:solidFill>
              </a:defRPr>
            </a:lvl1pPr>
            <a:lvl2pPr marL="1219170" lvl="1" indent="-304792" algn="l">
              <a:lnSpc>
                <a:spcPct val="100000"/>
              </a:lnSpc>
              <a:spcBef>
                <a:spcPts val="1923"/>
              </a:spcBef>
              <a:spcAft>
                <a:spcPts val="0"/>
              </a:spcAft>
              <a:buSzPts val="1650"/>
              <a:buNone/>
              <a:defRPr/>
            </a:lvl2pPr>
            <a:lvl3pPr marL="1828754" lvl="2" indent="-304792" algn="l">
              <a:lnSpc>
                <a:spcPct val="100000"/>
              </a:lnSpc>
              <a:spcBef>
                <a:spcPts val="1923"/>
              </a:spcBef>
              <a:spcAft>
                <a:spcPts val="0"/>
              </a:spcAft>
              <a:buSzPts val="1520"/>
              <a:buNone/>
              <a:defRPr/>
            </a:lvl3pPr>
            <a:lvl4pPr marL="2438339" lvl="3" indent="-304792" algn="l">
              <a:lnSpc>
                <a:spcPct val="100000"/>
              </a:lnSpc>
              <a:spcBef>
                <a:spcPts val="1281"/>
              </a:spcBef>
              <a:spcAft>
                <a:spcPts val="0"/>
              </a:spcAft>
              <a:buSzPts val="900"/>
              <a:buNone/>
              <a:defRPr/>
            </a:lvl4pPr>
            <a:lvl5pPr marL="3047924" lvl="4" indent="-304792" algn="l">
              <a:lnSpc>
                <a:spcPct val="100000"/>
              </a:lnSpc>
              <a:spcBef>
                <a:spcPts val="1281"/>
              </a:spcBef>
              <a:spcAft>
                <a:spcPts val="0"/>
              </a:spcAft>
              <a:buSzPts val="960"/>
              <a:buNone/>
              <a:defRPr/>
            </a:lvl5pPr>
            <a:lvl6pPr marL="3657509" lvl="5" indent="-419090" algn="l">
              <a:lnSpc>
                <a:spcPct val="100000"/>
              </a:lnSpc>
              <a:spcBef>
                <a:spcPts val="840"/>
              </a:spcBef>
              <a:spcAft>
                <a:spcPts val="0"/>
              </a:spcAft>
              <a:buSzPts val="1350"/>
              <a:buChar char="▪"/>
              <a:defRPr/>
            </a:lvl6pPr>
            <a:lvl7pPr marL="4267093" lvl="6" indent="-419090" algn="l">
              <a:lnSpc>
                <a:spcPct val="100000"/>
              </a:lnSpc>
              <a:spcBef>
                <a:spcPts val="840"/>
              </a:spcBef>
              <a:spcAft>
                <a:spcPts val="0"/>
              </a:spcAft>
              <a:buSzPts val="1350"/>
              <a:buChar char="▪"/>
              <a:defRPr/>
            </a:lvl7pPr>
            <a:lvl8pPr marL="4876678" lvl="7" indent="-419090" algn="l">
              <a:lnSpc>
                <a:spcPct val="100000"/>
              </a:lnSpc>
              <a:spcBef>
                <a:spcPts val="840"/>
              </a:spcBef>
              <a:spcAft>
                <a:spcPts val="0"/>
              </a:spcAft>
              <a:buSzPts val="1350"/>
              <a:buChar char="▪"/>
              <a:defRPr/>
            </a:lvl8pPr>
            <a:lvl9pPr marL="5486263" lvl="8" indent="-419090" algn="l">
              <a:lnSpc>
                <a:spcPct val="100000"/>
              </a:lnSpc>
              <a:spcBef>
                <a:spcPts val="840"/>
              </a:spcBef>
              <a:spcAft>
                <a:spcPts val="0"/>
              </a:spcAft>
              <a:buSzPts val="1350"/>
              <a:buChar char="▪"/>
              <a:defRPr/>
            </a:lvl9pPr>
          </a:lstStyle>
          <a:p>
            <a:endParaRPr/>
          </a:p>
        </p:txBody>
      </p:sp>
    </p:spTree>
    <p:extLst>
      <p:ext uri="{BB962C8B-B14F-4D97-AF65-F5344CB8AC3E}">
        <p14:creationId xmlns:p14="http://schemas.microsoft.com/office/powerpoint/2010/main" val="4276837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10" name="Rectangle 9"/>
          <p:cNvSpPr/>
          <p:nvPr/>
        </p:nvSpPr>
        <p:spPr>
          <a:xfrm>
            <a:off x="0" y="1084170"/>
            <a:ext cx="12192000" cy="5773831"/>
          </a:xfrm>
          <a:prstGeom prst="rect">
            <a:avLst/>
          </a:prstGeom>
          <a:solidFill>
            <a:srgbClr val="F1EDEA"/>
          </a:solidFill>
          <a:ln>
            <a:noFill/>
          </a:ln>
        </p:spPr>
        <p:style>
          <a:lnRef idx="2">
            <a:schemeClr val="accent1">
              <a:shade val="50000"/>
            </a:schemeClr>
          </a:lnRef>
          <a:fillRef idx="1">
            <a:schemeClr val="accent1"/>
          </a:fillRef>
          <a:effectRef idx="0">
            <a:schemeClr val="accent1"/>
          </a:effectRef>
          <a:fontRef idx="minor">
            <a:schemeClr val="lt1"/>
          </a:fontRef>
        </p:style>
        <p:txBody>
          <a:bodyPr lIns="97683" tIns="48841" rIns="97683" bIns="48841" rtlCol="0" anchor="ctr"/>
          <a:lstStyle/>
          <a:p>
            <a:pPr algn="ctr"/>
            <a:endParaRPr lang="en-US" sz="2400" b="0" dirty="0">
              <a:solidFill>
                <a:srgbClr val="003763"/>
              </a:solidFill>
            </a:endParaRPr>
          </a:p>
        </p:txBody>
      </p:sp>
      <p:sp>
        <p:nvSpPr>
          <p:cNvPr id="3" name="Text Placeholder 2"/>
          <p:cNvSpPr>
            <a:spLocks noGrp="1"/>
          </p:cNvSpPr>
          <p:nvPr>
            <p:ph type="body" sz="quarter" idx="10" hasCustomPrompt="1"/>
          </p:nvPr>
        </p:nvSpPr>
        <p:spPr>
          <a:xfrm>
            <a:off x="567991" y="3990532"/>
            <a:ext cx="11060245" cy="806824"/>
          </a:xfrm>
        </p:spPr>
        <p:txBody>
          <a:bodyPr/>
          <a:lstStyle>
            <a:lvl1pPr marL="0" indent="0">
              <a:buNone/>
              <a:defRPr sz="3467" i="0" spc="53">
                <a:solidFill>
                  <a:srgbClr val="003763"/>
                </a:solidFill>
                <a:latin typeface="+mj-lt"/>
              </a:defRPr>
            </a:lvl1pPr>
          </a:lstStyle>
          <a:p>
            <a:pPr lvl="0"/>
            <a:r>
              <a:rPr lang="en-US" dirty="0"/>
              <a:t>Click to edit additional title information</a:t>
            </a:r>
          </a:p>
        </p:txBody>
      </p:sp>
      <p:pic>
        <p:nvPicPr>
          <p:cNvPr id="5" name="Picture 4">
            <a:extLst>
              <a:ext uri="{FF2B5EF4-FFF2-40B4-BE49-F238E27FC236}">
                <a16:creationId xmlns:a16="http://schemas.microsoft.com/office/drawing/2014/main" id="{5B44D530-C1E0-42A5-8AED-390EB7DEC9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518459"/>
          </a:xfrm>
          <a:prstGeom prst="rect">
            <a:avLst/>
          </a:prstGeom>
        </p:spPr>
      </p:pic>
    </p:spTree>
    <p:extLst>
      <p:ext uri="{BB962C8B-B14F-4D97-AF65-F5344CB8AC3E}">
        <p14:creationId xmlns:p14="http://schemas.microsoft.com/office/powerpoint/2010/main" val="3705355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8031" y="1158289"/>
            <a:ext cx="11077863" cy="545240"/>
          </a:xfrm>
        </p:spPr>
        <p:txBody>
          <a:bodyPr/>
          <a:lstStyle/>
          <a:p>
            <a:r>
              <a:rPr lang="en-US"/>
              <a:t>Click to edit Master title style</a:t>
            </a:r>
            <a:endParaRPr lang="en-US" dirty="0"/>
          </a:p>
        </p:txBody>
      </p:sp>
      <p:sp>
        <p:nvSpPr>
          <p:cNvPr id="3" name="Content Placeholder 2"/>
          <p:cNvSpPr>
            <a:spLocks noGrp="1"/>
          </p:cNvSpPr>
          <p:nvPr>
            <p:ph idx="1"/>
          </p:nvPr>
        </p:nvSpPr>
        <p:spPr>
          <a:xfrm>
            <a:off x="559956" y="1952426"/>
            <a:ext cx="11072091" cy="4467557"/>
          </a:xfrm>
        </p:spPr>
        <p:txBody>
          <a:bodyPr/>
          <a:lstStyle>
            <a:lvl1pPr>
              <a:spcBef>
                <a:spcPts val="1923"/>
              </a:spcBef>
              <a:defRPr/>
            </a:lvl1pPr>
            <a:lvl2pPr>
              <a:spcBef>
                <a:spcPts val="1923"/>
              </a:spcBef>
              <a:defRPr/>
            </a:lvl2pPr>
            <a:lvl3pPr>
              <a:spcBef>
                <a:spcPts val="1923"/>
              </a:spcBef>
              <a:defRPr/>
            </a:lvl3pPr>
            <a:lvl4pPr>
              <a:spcBef>
                <a:spcPts val="1281"/>
              </a:spcBef>
              <a:defRPr/>
            </a:lvl4pPr>
            <a:lvl5pPr>
              <a:spcBef>
                <a:spcPts val="1281"/>
              </a:spcBef>
              <a:defRPr/>
            </a:lvl5pPr>
          </a:lstStyle>
          <a:p>
            <a:pPr lvl="0"/>
            <a:r>
              <a:rPr lang="en-US"/>
              <a:t>Click to edit Master text styles</a:t>
            </a:r>
          </a:p>
          <a:p>
            <a:pPr lvl="1"/>
            <a:r>
              <a:rPr lang="en-US"/>
              <a:t>Second level</a:t>
            </a:r>
          </a:p>
          <a:p>
            <a:pPr lvl="2"/>
            <a:r>
              <a:rPr lang="en-US"/>
              <a:t>Third level</a:t>
            </a:r>
          </a:p>
        </p:txBody>
      </p:sp>
      <p:sp>
        <p:nvSpPr>
          <p:cNvPr id="4" name="Line 685"/>
          <p:cNvSpPr>
            <a:spLocks noChangeShapeType="1"/>
          </p:cNvSpPr>
          <p:nvPr/>
        </p:nvSpPr>
        <p:spPr bwMode="auto">
          <a:xfrm>
            <a:off x="558031" y="1713984"/>
            <a:ext cx="11075940" cy="0"/>
          </a:xfrm>
          <a:prstGeom prst="line">
            <a:avLst/>
          </a:prstGeom>
          <a:noFill/>
          <a:ln w="12700">
            <a:solidFill>
              <a:schemeClr val="tx2"/>
            </a:solidFill>
            <a:round/>
            <a:headEnd/>
            <a:tailEnd/>
          </a:ln>
          <a:effectLst/>
        </p:spPr>
        <p:txBody>
          <a:bodyPr wrap="none" lIns="0" tIns="0" rIns="0" bIns="0" anchor="ctr"/>
          <a:lstStyle/>
          <a:p>
            <a:endParaRPr lang="en-US" sz="2400" dirty="0">
              <a:latin typeface="Calibri"/>
            </a:endParaRPr>
          </a:p>
        </p:txBody>
      </p:sp>
    </p:spTree>
    <p:extLst>
      <p:ext uri="{BB962C8B-B14F-4D97-AF65-F5344CB8AC3E}">
        <p14:creationId xmlns:p14="http://schemas.microsoft.com/office/powerpoint/2010/main" val="3573046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4047" y="2837173"/>
            <a:ext cx="10362045" cy="1362916"/>
          </a:xfrm>
        </p:spPr>
        <p:txBody>
          <a:bodyPr anchor="t"/>
          <a:lstStyle>
            <a:lvl1pPr algn="ctr">
              <a:defRPr sz="4267" b="1" cap="all"/>
            </a:lvl1pPr>
          </a:lstStyle>
          <a:p>
            <a:r>
              <a:rPr lang="en-US"/>
              <a:t>Click to edit Master title style</a:t>
            </a:r>
            <a:endParaRPr lang="en-US" dirty="0"/>
          </a:p>
        </p:txBody>
      </p:sp>
    </p:spTree>
    <p:extLst>
      <p:ext uri="{BB962C8B-B14F-4D97-AF65-F5344CB8AC3E}">
        <p14:creationId xmlns:p14="http://schemas.microsoft.com/office/powerpoint/2010/main" val="2533875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59957" y="2256217"/>
            <a:ext cx="5443681" cy="3784787"/>
          </a:xfrm>
        </p:spPr>
        <p:txBody>
          <a:bodyPr/>
          <a:lstStyle>
            <a:lvl1pPr marL="217067" indent="-217067">
              <a:spcBef>
                <a:spcPts val="1923"/>
              </a:spcBef>
              <a:defRPr sz="2133"/>
            </a:lvl1pPr>
            <a:lvl2pPr marL="488400" indent="-217067">
              <a:spcBef>
                <a:spcPts val="1923"/>
              </a:spcBef>
              <a:defRPr sz="1867"/>
            </a:lvl2pPr>
            <a:lvl3pPr>
              <a:spcBef>
                <a:spcPts val="1281"/>
              </a:spcBef>
              <a:defRPr sz="1867"/>
            </a:lvl3pPr>
            <a:lvl4pPr>
              <a:spcBef>
                <a:spcPts val="1281"/>
              </a:spcBef>
              <a:defRPr sz="1600"/>
            </a:lvl4pPr>
            <a:lvl5pPr>
              <a:spcBef>
                <a:spcPts val="1281"/>
              </a:spcBef>
              <a:defRPr sz="1600"/>
            </a:lvl5pPr>
            <a:lvl6pPr>
              <a:defRPr sz="1867"/>
            </a:lvl6pPr>
            <a:lvl7pPr>
              <a:defRPr sz="1867"/>
            </a:lvl7pPr>
            <a:lvl8pPr>
              <a:defRPr sz="1867"/>
            </a:lvl8pPr>
            <a:lvl9pPr>
              <a:defRPr sz="1867"/>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6188364" y="2256217"/>
            <a:ext cx="5443683" cy="3784787"/>
          </a:xfrm>
        </p:spPr>
        <p:txBody>
          <a:bodyPr/>
          <a:lstStyle>
            <a:lvl1pPr marL="217067" indent="-217067">
              <a:spcBef>
                <a:spcPts val="1923"/>
              </a:spcBef>
              <a:defRPr sz="2133"/>
            </a:lvl1pPr>
            <a:lvl2pPr indent="-217067">
              <a:spcBef>
                <a:spcPts val="1923"/>
              </a:spcBef>
              <a:defRPr sz="1867"/>
            </a:lvl2pPr>
            <a:lvl3pPr>
              <a:spcBef>
                <a:spcPts val="1281"/>
              </a:spcBef>
              <a:defRPr sz="1867"/>
            </a:lvl3pPr>
            <a:lvl4pPr>
              <a:spcBef>
                <a:spcPts val="1281"/>
              </a:spcBef>
              <a:defRPr sz="1600"/>
            </a:lvl4pPr>
            <a:lvl5pPr>
              <a:spcBef>
                <a:spcPts val="1281"/>
              </a:spcBef>
              <a:defRPr sz="1600"/>
            </a:lvl5pPr>
            <a:lvl6pPr>
              <a:defRPr sz="1867"/>
            </a:lvl6pPr>
            <a:lvl7pPr>
              <a:defRPr sz="1867"/>
            </a:lvl7pPr>
            <a:lvl8pPr>
              <a:defRPr sz="1867"/>
            </a:lvl8pPr>
            <a:lvl9pPr>
              <a:defRPr sz="1867"/>
            </a:lvl9pPr>
          </a:lstStyle>
          <a:p>
            <a:pPr lvl="0"/>
            <a:r>
              <a:rPr lang="en-US"/>
              <a:t>Click to edit Master text styles</a:t>
            </a:r>
          </a:p>
          <a:p>
            <a:pPr lvl="1"/>
            <a:r>
              <a:rPr lang="en-US"/>
              <a:t>Second level</a:t>
            </a:r>
          </a:p>
        </p:txBody>
      </p:sp>
      <p:sp>
        <p:nvSpPr>
          <p:cNvPr id="12" name="Line 685"/>
          <p:cNvSpPr>
            <a:spLocks noChangeShapeType="1"/>
          </p:cNvSpPr>
          <p:nvPr/>
        </p:nvSpPr>
        <p:spPr bwMode="auto">
          <a:xfrm>
            <a:off x="556107" y="1712336"/>
            <a:ext cx="11075940" cy="0"/>
          </a:xfrm>
          <a:prstGeom prst="line">
            <a:avLst/>
          </a:prstGeom>
          <a:noFill/>
          <a:ln w="12700">
            <a:solidFill>
              <a:schemeClr val="tx2"/>
            </a:solidFill>
            <a:round/>
            <a:headEnd/>
            <a:tailEnd/>
          </a:ln>
          <a:effectLst/>
        </p:spPr>
        <p:txBody>
          <a:bodyPr wrap="none" lIns="0" tIns="0" rIns="0" bIns="0" anchor="ctr"/>
          <a:lstStyle/>
          <a:p>
            <a:endParaRPr lang="en-US" sz="2400" dirty="0">
              <a:latin typeface="Calibri"/>
            </a:endParaRPr>
          </a:p>
        </p:txBody>
      </p:sp>
      <p:sp>
        <p:nvSpPr>
          <p:cNvPr id="7" name="Title 1"/>
          <p:cNvSpPr>
            <a:spLocks noGrp="1"/>
          </p:cNvSpPr>
          <p:nvPr>
            <p:ph type="title"/>
          </p:nvPr>
        </p:nvSpPr>
        <p:spPr>
          <a:xfrm>
            <a:off x="558031" y="1158289"/>
            <a:ext cx="11077863" cy="545240"/>
          </a:xfrm>
        </p:spPr>
        <p:txBody>
          <a:bodyPr/>
          <a:lstStyle/>
          <a:p>
            <a:r>
              <a:rPr lang="en-US"/>
              <a:t>Click to edit Master title style</a:t>
            </a:r>
            <a:endParaRPr lang="en-US" dirty="0"/>
          </a:p>
        </p:txBody>
      </p:sp>
    </p:spTree>
    <p:extLst>
      <p:ext uri="{BB962C8B-B14F-4D97-AF65-F5344CB8AC3E}">
        <p14:creationId xmlns:p14="http://schemas.microsoft.com/office/powerpoint/2010/main" val="2092224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98441" y="1929367"/>
            <a:ext cx="5385953" cy="268721"/>
          </a:xfrm>
        </p:spPr>
        <p:txBody>
          <a:bodyPr anchor="t" anchorCtr="0"/>
          <a:lstStyle>
            <a:lvl1pPr marL="0" indent="0">
              <a:buNone/>
              <a:defRPr sz="2533" b="0" i="1" spc="75">
                <a:solidFill>
                  <a:srgbClr val="F8931F"/>
                </a:solidFill>
                <a:latin typeface="+mj-lt"/>
              </a:defRPr>
            </a:lvl1pPr>
            <a:lvl2pPr marL="488400" indent="0">
              <a:buNone/>
              <a:defRPr sz="2133" b="1"/>
            </a:lvl2pPr>
            <a:lvl3pPr marL="976798" indent="0">
              <a:buNone/>
              <a:defRPr sz="1867" b="1"/>
            </a:lvl3pPr>
            <a:lvl4pPr marL="1465198" indent="0">
              <a:buNone/>
              <a:defRPr sz="1733" b="1"/>
            </a:lvl4pPr>
            <a:lvl5pPr marL="1953598" indent="0">
              <a:buNone/>
              <a:defRPr sz="1733" b="1"/>
            </a:lvl5pPr>
            <a:lvl6pPr marL="2441996" indent="0">
              <a:buNone/>
              <a:defRPr sz="1733" b="1"/>
            </a:lvl6pPr>
            <a:lvl7pPr marL="2930396" indent="0">
              <a:buNone/>
              <a:defRPr sz="1733" b="1"/>
            </a:lvl7pPr>
            <a:lvl8pPr marL="3418795" indent="0">
              <a:buNone/>
              <a:defRPr sz="1733" b="1"/>
            </a:lvl8pPr>
            <a:lvl9pPr marL="3907194" indent="0">
              <a:buNone/>
              <a:defRPr sz="1733" b="1"/>
            </a:lvl9pPr>
          </a:lstStyle>
          <a:p>
            <a:pPr lvl="0"/>
            <a:r>
              <a:rPr lang="en-US"/>
              <a:t>Click to edit Master text styles</a:t>
            </a:r>
          </a:p>
        </p:txBody>
      </p:sp>
      <p:sp>
        <p:nvSpPr>
          <p:cNvPr id="4" name="Content Placeholder 3"/>
          <p:cNvSpPr>
            <a:spLocks noGrp="1"/>
          </p:cNvSpPr>
          <p:nvPr>
            <p:ph sz="half" idx="2"/>
          </p:nvPr>
        </p:nvSpPr>
        <p:spPr>
          <a:xfrm>
            <a:off x="598441" y="2415118"/>
            <a:ext cx="5385953" cy="3569636"/>
          </a:xfrm>
        </p:spPr>
        <p:txBody>
          <a:bodyPr/>
          <a:lstStyle>
            <a:lvl1pPr marL="217067" indent="-217067">
              <a:defRPr sz="2133"/>
            </a:lvl1pPr>
            <a:lvl2pPr marL="488400" indent="-217067">
              <a:defRPr sz="1867"/>
            </a:lvl2pPr>
            <a:lvl3pPr>
              <a:defRPr sz="1867"/>
            </a:lvl3pPr>
            <a:lvl4pPr>
              <a:defRPr sz="1600"/>
            </a:lvl4pPr>
            <a:lvl5pPr>
              <a:defRPr sz="1600"/>
            </a:lvl5pPr>
            <a:lvl6pPr>
              <a:defRPr sz="1733"/>
            </a:lvl6pPr>
            <a:lvl7pPr>
              <a:defRPr sz="1733"/>
            </a:lvl7pPr>
            <a:lvl8pPr>
              <a:defRPr sz="1733"/>
            </a:lvl8pPr>
            <a:lvl9pPr>
              <a:defRPr sz="1733"/>
            </a:lvl9pPr>
          </a:lstStyle>
          <a:p>
            <a:pPr lvl="0"/>
            <a:r>
              <a:rPr lang="en-US"/>
              <a:t>Click to edit Master text styles</a:t>
            </a:r>
          </a:p>
          <a:p>
            <a:pPr lvl="1"/>
            <a:r>
              <a:rPr lang="en-US"/>
              <a:t>Second level</a:t>
            </a:r>
          </a:p>
        </p:txBody>
      </p:sp>
      <p:sp>
        <p:nvSpPr>
          <p:cNvPr id="9" name="Text Placeholder 2"/>
          <p:cNvSpPr>
            <a:spLocks noGrp="1"/>
          </p:cNvSpPr>
          <p:nvPr>
            <p:ph type="body" idx="11"/>
          </p:nvPr>
        </p:nvSpPr>
        <p:spPr>
          <a:xfrm>
            <a:off x="6246094" y="1929367"/>
            <a:ext cx="5385953" cy="276503"/>
          </a:xfrm>
        </p:spPr>
        <p:txBody>
          <a:bodyPr anchor="t" anchorCtr="0"/>
          <a:lstStyle>
            <a:lvl1pPr marL="0" indent="0">
              <a:buNone/>
              <a:defRPr sz="2533" b="0" i="1" spc="75">
                <a:solidFill>
                  <a:srgbClr val="F8931F"/>
                </a:solidFill>
                <a:latin typeface="+mj-lt"/>
              </a:defRPr>
            </a:lvl1pPr>
            <a:lvl2pPr marL="488400" indent="0">
              <a:buNone/>
              <a:defRPr sz="2133" b="1"/>
            </a:lvl2pPr>
            <a:lvl3pPr marL="976798" indent="0">
              <a:buNone/>
              <a:defRPr sz="1867" b="1"/>
            </a:lvl3pPr>
            <a:lvl4pPr marL="1465198" indent="0">
              <a:buNone/>
              <a:defRPr sz="1733" b="1"/>
            </a:lvl4pPr>
            <a:lvl5pPr marL="1953598" indent="0">
              <a:buNone/>
              <a:defRPr sz="1733" b="1"/>
            </a:lvl5pPr>
            <a:lvl6pPr marL="2441996" indent="0">
              <a:buNone/>
              <a:defRPr sz="1733" b="1"/>
            </a:lvl6pPr>
            <a:lvl7pPr marL="2930396" indent="0">
              <a:buNone/>
              <a:defRPr sz="1733" b="1"/>
            </a:lvl7pPr>
            <a:lvl8pPr marL="3418795" indent="0">
              <a:buNone/>
              <a:defRPr sz="1733" b="1"/>
            </a:lvl8pPr>
            <a:lvl9pPr marL="3907194" indent="0">
              <a:buNone/>
              <a:defRPr sz="1733" b="1"/>
            </a:lvl9pPr>
          </a:lstStyle>
          <a:p>
            <a:pPr lvl="0"/>
            <a:r>
              <a:rPr lang="en-US"/>
              <a:t>Click to edit Master text styles</a:t>
            </a:r>
          </a:p>
        </p:txBody>
      </p:sp>
      <p:sp>
        <p:nvSpPr>
          <p:cNvPr id="10" name="Content Placeholder 3"/>
          <p:cNvSpPr>
            <a:spLocks noGrp="1"/>
          </p:cNvSpPr>
          <p:nvPr>
            <p:ph sz="half" idx="12"/>
          </p:nvPr>
        </p:nvSpPr>
        <p:spPr>
          <a:xfrm>
            <a:off x="6232096" y="2422899"/>
            <a:ext cx="5385953" cy="3612655"/>
          </a:xfrm>
        </p:spPr>
        <p:txBody>
          <a:bodyPr/>
          <a:lstStyle>
            <a:lvl1pPr marL="217067" indent="-217067">
              <a:defRPr sz="2133"/>
            </a:lvl1pPr>
            <a:lvl2pPr marL="488400" indent="-217067">
              <a:defRPr sz="1867"/>
            </a:lvl2pPr>
            <a:lvl3pPr>
              <a:defRPr sz="1867"/>
            </a:lvl3pPr>
            <a:lvl4pPr>
              <a:defRPr sz="1600"/>
            </a:lvl4pPr>
            <a:lvl5pPr>
              <a:defRPr sz="1600"/>
            </a:lvl5pPr>
            <a:lvl6pPr>
              <a:defRPr sz="1733"/>
            </a:lvl6pPr>
            <a:lvl7pPr>
              <a:defRPr sz="1733"/>
            </a:lvl7pPr>
            <a:lvl8pPr>
              <a:defRPr sz="1733"/>
            </a:lvl8pPr>
            <a:lvl9pPr>
              <a:defRPr sz="1733"/>
            </a:lvl9pPr>
          </a:lstStyle>
          <a:p>
            <a:pPr lvl="0"/>
            <a:r>
              <a:rPr lang="en-US"/>
              <a:t>Click to edit Master text styles</a:t>
            </a:r>
          </a:p>
          <a:p>
            <a:pPr lvl="1"/>
            <a:r>
              <a:rPr lang="en-US"/>
              <a:t>Second level</a:t>
            </a:r>
          </a:p>
        </p:txBody>
      </p:sp>
      <p:sp>
        <p:nvSpPr>
          <p:cNvPr id="8" name="Line 685"/>
          <p:cNvSpPr>
            <a:spLocks noChangeShapeType="1"/>
          </p:cNvSpPr>
          <p:nvPr/>
        </p:nvSpPr>
        <p:spPr bwMode="auto">
          <a:xfrm>
            <a:off x="556107" y="1712336"/>
            <a:ext cx="11075940" cy="0"/>
          </a:xfrm>
          <a:prstGeom prst="line">
            <a:avLst/>
          </a:prstGeom>
          <a:noFill/>
          <a:ln w="12700">
            <a:solidFill>
              <a:schemeClr val="tx2"/>
            </a:solidFill>
            <a:round/>
            <a:headEnd/>
            <a:tailEnd/>
          </a:ln>
          <a:effectLst/>
        </p:spPr>
        <p:txBody>
          <a:bodyPr wrap="none" lIns="0" tIns="0" rIns="0" bIns="0" anchor="ctr"/>
          <a:lstStyle/>
          <a:p>
            <a:endParaRPr lang="en-US" sz="2400" dirty="0">
              <a:latin typeface="Calibri"/>
            </a:endParaRPr>
          </a:p>
        </p:txBody>
      </p:sp>
      <p:sp>
        <p:nvSpPr>
          <p:cNvPr id="13" name="Title 1"/>
          <p:cNvSpPr>
            <a:spLocks noGrp="1"/>
          </p:cNvSpPr>
          <p:nvPr>
            <p:ph type="title"/>
          </p:nvPr>
        </p:nvSpPr>
        <p:spPr>
          <a:xfrm>
            <a:off x="558031" y="1158289"/>
            <a:ext cx="11077863" cy="545240"/>
          </a:xfrm>
        </p:spPr>
        <p:txBody>
          <a:bodyPr/>
          <a:lstStyle/>
          <a:p>
            <a:r>
              <a:rPr lang="en-US"/>
              <a:t>Click to edit Master title style</a:t>
            </a:r>
            <a:endParaRPr lang="en-US" dirty="0"/>
          </a:p>
        </p:txBody>
      </p:sp>
    </p:spTree>
    <p:extLst>
      <p:ext uri="{BB962C8B-B14F-4D97-AF65-F5344CB8AC3E}">
        <p14:creationId xmlns:p14="http://schemas.microsoft.com/office/powerpoint/2010/main" val="4265303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Line 685"/>
          <p:cNvSpPr>
            <a:spLocks noChangeShapeType="1"/>
          </p:cNvSpPr>
          <p:nvPr/>
        </p:nvSpPr>
        <p:spPr bwMode="auto">
          <a:xfrm>
            <a:off x="556107" y="1712336"/>
            <a:ext cx="11075940" cy="0"/>
          </a:xfrm>
          <a:prstGeom prst="line">
            <a:avLst/>
          </a:prstGeom>
          <a:noFill/>
          <a:ln w="12700">
            <a:solidFill>
              <a:schemeClr val="tx2"/>
            </a:solidFill>
            <a:round/>
            <a:headEnd/>
            <a:tailEnd/>
          </a:ln>
          <a:effectLst/>
        </p:spPr>
        <p:txBody>
          <a:bodyPr wrap="none" lIns="0" tIns="0" rIns="0" bIns="0" anchor="ctr"/>
          <a:lstStyle/>
          <a:p>
            <a:endParaRPr lang="en-US" sz="2400" dirty="0">
              <a:latin typeface="Calibri"/>
            </a:endParaRPr>
          </a:p>
        </p:txBody>
      </p:sp>
      <p:sp>
        <p:nvSpPr>
          <p:cNvPr id="5" name="Title 1"/>
          <p:cNvSpPr>
            <a:spLocks noGrp="1"/>
          </p:cNvSpPr>
          <p:nvPr>
            <p:ph type="title"/>
          </p:nvPr>
        </p:nvSpPr>
        <p:spPr>
          <a:xfrm>
            <a:off x="558031" y="1158289"/>
            <a:ext cx="11077863" cy="545240"/>
          </a:xfrm>
        </p:spPr>
        <p:txBody>
          <a:bodyPr/>
          <a:lstStyle/>
          <a:p>
            <a:r>
              <a:rPr lang="en-US"/>
              <a:t>Click to edit Master title style</a:t>
            </a:r>
            <a:endParaRPr lang="en-US" dirty="0"/>
          </a:p>
        </p:txBody>
      </p:sp>
    </p:spTree>
    <p:extLst>
      <p:ext uri="{BB962C8B-B14F-4D97-AF65-F5344CB8AC3E}">
        <p14:creationId xmlns:p14="http://schemas.microsoft.com/office/powerpoint/2010/main" val="2152577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9945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6529" y="5493300"/>
            <a:ext cx="10219561" cy="567297"/>
          </a:xfrm>
        </p:spPr>
        <p:txBody>
          <a:bodyPr/>
          <a:lstStyle>
            <a:lvl1pPr algn="l">
              <a:defRPr sz="3867" b="1"/>
            </a:lvl1pPr>
          </a:lstStyle>
          <a:p>
            <a:r>
              <a:rPr lang="en-US"/>
              <a:t>Click to edit Master title style</a:t>
            </a:r>
            <a:endParaRPr lang="en-US" dirty="0"/>
          </a:p>
        </p:txBody>
      </p:sp>
      <p:sp>
        <p:nvSpPr>
          <p:cNvPr id="3" name="Picture Placeholder 2"/>
          <p:cNvSpPr>
            <a:spLocks noGrp="1"/>
          </p:cNvSpPr>
          <p:nvPr>
            <p:ph type="pic" idx="1"/>
          </p:nvPr>
        </p:nvSpPr>
        <p:spPr>
          <a:xfrm>
            <a:off x="996528" y="1040157"/>
            <a:ext cx="10198944" cy="4265728"/>
          </a:xfrm>
        </p:spPr>
        <p:txBody>
          <a:bodyPr/>
          <a:lstStyle>
            <a:lvl1pPr marL="0" indent="0">
              <a:buNone/>
              <a:defRPr sz="3467"/>
            </a:lvl1pPr>
            <a:lvl2pPr marL="488400" indent="0">
              <a:buNone/>
              <a:defRPr sz="2933"/>
            </a:lvl2pPr>
            <a:lvl3pPr marL="976798" indent="0">
              <a:buNone/>
              <a:defRPr sz="2533"/>
            </a:lvl3pPr>
            <a:lvl4pPr marL="1465198" indent="0">
              <a:buNone/>
              <a:defRPr sz="2133"/>
            </a:lvl4pPr>
            <a:lvl5pPr marL="1953598" indent="0">
              <a:buNone/>
              <a:defRPr sz="2133"/>
            </a:lvl5pPr>
            <a:lvl6pPr marL="2441996" indent="0">
              <a:buNone/>
              <a:defRPr sz="2133"/>
            </a:lvl6pPr>
            <a:lvl7pPr marL="2930396" indent="0">
              <a:buNone/>
              <a:defRPr sz="2133"/>
            </a:lvl7pPr>
            <a:lvl8pPr marL="3418795" indent="0">
              <a:buNone/>
              <a:defRPr sz="2133"/>
            </a:lvl8pPr>
            <a:lvl9pPr marL="3907194" indent="0">
              <a:buNone/>
              <a:defRPr sz="2133"/>
            </a:lvl9pPr>
          </a:lstStyle>
          <a:p>
            <a:r>
              <a:rPr lang="en-US"/>
              <a:t>Click icon to add picture</a:t>
            </a:r>
          </a:p>
        </p:txBody>
      </p:sp>
      <p:sp>
        <p:nvSpPr>
          <p:cNvPr id="4" name="Text Placeholder 3"/>
          <p:cNvSpPr>
            <a:spLocks noGrp="1"/>
          </p:cNvSpPr>
          <p:nvPr>
            <p:ph type="body" sz="half" idx="2"/>
          </p:nvPr>
        </p:nvSpPr>
        <p:spPr>
          <a:xfrm>
            <a:off x="996528" y="6145321"/>
            <a:ext cx="10233307" cy="592024"/>
          </a:xfrm>
        </p:spPr>
        <p:txBody>
          <a:bodyPr/>
          <a:lstStyle>
            <a:lvl1pPr marL="0" indent="0">
              <a:buNone/>
              <a:defRPr sz="3200"/>
            </a:lvl1pPr>
            <a:lvl2pPr marL="488400" indent="0">
              <a:buNone/>
              <a:defRPr sz="1333"/>
            </a:lvl2pPr>
            <a:lvl3pPr marL="976798" indent="0">
              <a:buNone/>
              <a:defRPr sz="1067"/>
            </a:lvl3pPr>
            <a:lvl4pPr marL="1465198" indent="0">
              <a:buNone/>
              <a:defRPr sz="933"/>
            </a:lvl4pPr>
            <a:lvl5pPr marL="1953598" indent="0">
              <a:buNone/>
              <a:defRPr sz="933"/>
            </a:lvl5pPr>
            <a:lvl6pPr marL="2441996" indent="0">
              <a:buNone/>
              <a:defRPr sz="933"/>
            </a:lvl6pPr>
            <a:lvl7pPr marL="2930396" indent="0">
              <a:buNone/>
              <a:defRPr sz="933"/>
            </a:lvl7pPr>
            <a:lvl8pPr marL="3418795" indent="0">
              <a:buNone/>
              <a:defRPr sz="933"/>
            </a:lvl8pPr>
            <a:lvl9pPr marL="3907194" indent="0">
              <a:buNone/>
              <a:defRPr sz="933"/>
            </a:lvl9pPr>
          </a:lstStyle>
          <a:p>
            <a:pPr lvl="0"/>
            <a:r>
              <a:rPr lang="en-US"/>
              <a:t>Click to edit Master text styles</a:t>
            </a:r>
          </a:p>
        </p:txBody>
      </p:sp>
    </p:spTree>
    <p:extLst>
      <p:ext uri="{BB962C8B-B14F-4D97-AF65-F5344CB8AC3E}">
        <p14:creationId xmlns:p14="http://schemas.microsoft.com/office/powerpoint/2010/main" val="2000609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EFFFF"/>
        </a:solidFill>
        <a:effectLst/>
      </p:bgPr>
    </p:bg>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bwMode="auto">
          <a:xfrm>
            <a:off x="559957" y="1411824"/>
            <a:ext cx="11077863" cy="102275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r>
              <a:rPr lang="en-US" dirty="0"/>
              <a:t>Two Line Titles</a:t>
            </a:r>
            <a:br>
              <a:rPr lang="en-US" dirty="0"/>
            </a:br>
            <a:r>
              <a:rPr lang="en-US" dirty="0"/>
              <a:t>One Line Titles</a:t>
            </a:r>
          </a:p>
        </p:txBody>
      </p:sp>
      <p:sp>
        <p:nvSpPr>
          <p:cNvPr id="6149" name="Rectangle 5"/>
          <p:cNvSpPr>
            <a:spLocks noGrp="1" noChangeArrowheads="1"/>
          </p:cNvSpPr>
          <p:nvPr>
            <p:ph type="body" idx="1"/>
          </p:nvPr>
        </p:nvSpPr>
        <p:spPr bwMode="auto">
          <a:xfrm>
            <a:off x="559955" y="2719667"/>
            <a:ext cx="11072091" cy="3038079"/>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pic>
        <p:nvPicPr>
          <p:cNvPr id="3" name="Picture 2">
            <a:extLst>
              <a:ext uri="{FF2B5EF4-FFF2-40B4-BE49-F238E27FC236}">
                <a16:creationId xmlns:a16="http://schemas.microsoft.com/office/drawing/2014/main" id="{B7952E0B-A6B8-4ACC-B777-2385B3B3336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0"/>
            <a:ext cx="12192000" cy="994013"/>
          </a:xfrm>
          <a:prstGeom prst="rect">
            <a:avLst/>
          </a:prstGeom>
        </p:spPr>
      </p:pic>
    </p:spTree>
    <p:extLst>
      <p:ext uri="{BB962C8B-B14F-4D97-AF65-F5344CB8AC3E}">
        <p14:creationId xmlns:p14="http://schemas.microsoft.com/office/powerpoint/2010/main" val="1114348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p:txStyles>
    <p:titleStyle>
      <a:lvl1pPr algn="l" defTabSz="771603" rtl="0" eaLnBrk="1" fontAlgn="base" hangingPunct="1">
        <a:spcBef>
          <a:spcPct val="0"/>
        </a:spcBef>
        <a:spcAft>
          <a:spcPct val="0"/>
        </a:spcAft>
        <a:defRPr sz="3867" b="1" cap="all">
          <a:solidFill>
            <a:schemeClr val="accent4"/>
          </a:solidFill>
          <a:latin typeface="+mj-lt"/>
          <a:ea typeface="+mj-ea"/>
          <a:cs typeface="+mj-cs"/>
        </a:defRPr>
      </a:lvl1pPr>
      <a:lvl2pPr algn="l" defTabSz="771603" rtl="0" eaLnBrk="1" fontAlgn="base" hangingPunct="1">
        <a:spcBef>
          <a:spcPct val="0"/>
        </a:spcBef>
        <a:spcAft>
          <a:spcPct val="0"/>
        </a:spcAft>
        <a:defRPr sz="2133" b="1">
          <a:solidFill>
            <a:schemeClr val="accent1"/>
          </a:solidFill>
          <a:latin typeface="Arial" charset="0"/>
        </a:defRPr>
      </a:lvl2pPr>
      <a:lvl3pPr algn="l" defTabSz="771603" rtl="0" eaLnBrk="1" fontAlgn="base" hangingPunct="1">
        <a:spcBef>
          <a:spcPct val="0"/>
        </a:spcBef>
        <a:spcAft>
          <a:spcPct val="0"/>
        </a:spcAft>
        <a:defRPr sz="2133" b="1">
          <a:solidFill>
            <a:schemeClr val="accent1"/>
          </a:solidFill>
          <a:latin typeface="Arial" charset="0"/>
        </a:defRPr>
      </a:lvl3pPr>
      <a:lvl4pPr algn="l" defTabSz="771603" rtl="0" eaLnBrk="1" fontAlgn="base" hangingPunct="1">
        <a:spcBef>
          <a:spcPct val="0"/>
        </a:spcBef>
        <a:spcAft>
          <a:spcPct val="0"/>
        </a:spcAft>
        <a:defRPr sz="2133" b="1">
          <a:solidFill>
            <a:schemeClr val="accent1"/>
          </a:solidFill>
          <a:latin typeface="Arial" charset="0"/>
        </a:defRPr>
      </a:lvl4pPr>
      <a:lvl5pPr algn="l" defTabSz="771603" rtl="0" eaLnBrk="1" fontAlgn="base" hangingPunct="1">
        <a:spcBef>
          <a:spcPct val="0"/>
        </a:spcBef>
        <a:spcAft>
          <a:spcPct val="0"/>
        </a:spcAft>
        <a:defRPr sz="2133" b="1">
          <a:solidFill>
            <a:schemeClr val="accent1"/>
          </a:solidFill>
          <a:latin typeface="Arial" charset="0"/>
        </a:defRPr>
      </a:lvl5pPr>
      <a:lvl6pPr marL="488400" algn="l" defTabSz="771603" rtl="0" eaLnBrk="1" fontAlgn="base" hangingPunct="1">
        <a:spcBef>
          <a:spcPct val="0"/>
        </a:spcBef>
        <a:spcAft>
          <a:spcPct val="0"/>
        </a:spcAft>
        <a:defRPr sz="2133" b="1">
          <a:solidFill>
            <a:schemeClr val="accent1"/>
          </a:solidFill>
          <a:latin typeface="Arial" charset="0"/>
        </a:defRPr>
      </a:lvl6pPr>
      <a:lvl7pPr marL="976798" algn="l" defTabSz="771603" rtl="0" eaLnBrk="1" fontAlgn="base" hangingPunct="1">
        <a:spcBef>
          <a:spcPct val="0"/>
        </a:spcBef>
        <a:spcAft>
          <a:spcPct val="0"/>
        </a:spcAft>
        <a:defRPr sz="2133" b="1">
          <a:solidFill>
            <a:schemeClr val="accent1"/>
          </a:solidFill>
          <a:latin typeface="Arial" charset="0"/>
        </a:defRPr>
      </a:lvl7pPr>
      <a:lvl8pPr marL="1465198" algn="l" defTabSz="771603" rtl="0" eaLnBrk="1" fontAlgn="base" hangingPunct="1">
        <a:spcBef>
          <a:spcPct val="0"/>
        </a:spcBef>
        <a:spcAft>
          <a:spcPct val="0"/>
        </a:spcAft>
        <a:defRPr sz="2133" b="1">
          <a:solidFill>
            <a:schemeClr val="accent1"/>
          </a:solidFill>
          <a:latin typeface="Arial" charset="0"/>
        </a:defRPr>
      </a:lvl8pPr>
      <a:lvl9pPr marL="1953598" algn="l" defTabSz="771603" rtl="0" eaLnBrk="1" fontAlgn="base" hangingPunct="1">
        <a:spcBef>
          <a:spcPct val="0"/>
        </a:spcBef>
        <a:spcAft>
          <a:spcPct val="0"/>
        </a:spcAft>
        <a:defRPr sz="2133" b="1">
          <a:solidFill>
            <a:schemeClr val="accent1"/>
          </a:solidFill>
          <a:latin typeface="Arial" charset="0"/>
        </a:defRPr>
      </a:lvl9pPr>
    </p:titleStyle>
    <p:bodyStyle>
      <a:lvl1pPr marL="298466" indent="-298466" algn="l" defTabSz="771603" rtl="0" eaLnBrk="1" fontAlgn="base" hangingPunct="1">
        <a:spcBef>
          <a:spcPts val="1923"/>
        </a:spcBef>
        <a:spcAft>
          <a:spcPct val="0"/>
        </a:spcAft>
        <a:buClr>
          <a:schemeClr val="tx2"/>
        </a:buClr>
        <a:buSzPct val="100000"/>
        <a:buFont typeface="Lucida Grande"/>
        <a:buChar char="‣"/>
        <a:defRPr sz="3200">
          <a:solidFill>
            <a:schemeClr val="tx1"/>
          </a:solidFill>
          <a:latin typeface="+mn-lt"/>
          <a:ea typeface="+mn-ea"/>
          <a:cs typeface="+mn-cs"/>
        </a:defRPr>
      </a:lvl1pPr>
      <a:lvl2pPr marL="624066" indent="-298466" algn="l" defTabSz="771603" rtl="0" eaLnBrk="1" fontAlgn="base" hangingPunct="1">
        <a:spcBef>
          <a:spcPts val="1923"/>
        </a:spcBef>
        <a:spcAft>
          <a:spcPct val="0"/>
        </a:spcAft>
        <a:buClr>
          <a:schemeClr val="tx2"/>
        </a:buClr>
        <a:buSzPct val="75000"/>
        <a:buFont typeface="Arial" charset="0"/>
        <a:buChar char="–"/>
        <a:defRPr sz="2933">
          <a:solidFill>
            <a:schemeClr val="tx1"/>
          </a:solidFill>
          <a:latin typeface="+mn-lt"/>
        </a:defRPr>
      </a:lvl2pPr>
      <a:lvl3pPr marL="841132" indent="-217067" algn="l" defTabSz="771603" rtl="0" eaLnBrk="1" fontAlgn="base" hangingPunct="1">
        <a:spcBef>
          <a:spcPts val="1923"/>
        </a:spcBef>
        <a:spcAft>
          <a:spcPct val="0"/>
        </a:spcAft>
        <a:buClr>
          <a:schemeClr val="accent1"/>
        </a:buClr>
        <a:buSzPct val="80000"/>
        <a:buFont typeface="Lucida Grande"/>
        <a:buChar char="‣"/>
        <a:defRPr sz="2533">
          <a:solidFill>
            <a:schemeClr val="tx1"/>
          </a:solidFill>
          <a:latin typeface="+mn-lt"/>
        </a:defRPr>
      </a:lvl3pPr>
      <a:lvl4pPr marL="797040" indent="-184846" algn="l" defTabSz="771603" rtl="0" eaLnBrk="1" fontAlgn="base" hangingPunct="1">
        <a:spcBef>
          <a:spcPts val="1281"/>
        </a:spcBef>
        <a:spcAft>
          <a:spcPct val="0"/>
        </a:spcAft>
        <a:buClr>
          <a:schemeClr val="accent1"/>
        </a:buClr>
        <a:buSzPct val="75000"/>
        <a:buFont typeface="Lucida Grande"/>
        <a:buChar char="-"/>
        <a:defRPr sz="1600">
          <a:solidFill>
            <a:schemeClr val="tx1"/>
          </a:solidFill>
          <a:latin typeface="+mn-lt"/>
        </a:defRPr>
      </a:lvl4pPr>
      <a:lvl5pPr marL="975104" indent="-176366" algn="l" defTabSz="771603" rtl="0" eaLnBrk="1" fontAlgn="base" hangingPunct="1">
        <a:spcBef>
          <a:spcPts val="1281"/>
        </a:spcBef>
        <a:spcAft>
          <a:spcPct val="0"/>
        </a:spcAft>
        <a:buClr>
          <a:schemeClr val="bg2"/>
        </a:buClr>
        <a:buSzPct val="80000"/>
        <a:buFont typeface="Lucida Grande"/>
        <a:buChar char="‣"/>
        <a:defRPr sz="1600">
          <a:solidFill>
            <a:schemeClr val="tx1"/>
          </a:solidFill>
          <a:latin typeface="+mn-lt"/>
        </a:defRPr>
      </a:lvl5pPr>
      <a:lvl6pPr marL="1463502" indent="-176366" algn="l" defTabSz="771603" rtl="0" eaLnBrk="1" fontAlgn="base" hangingPunct="1">
        <a:spcBef>
          <a:spcPct val="35000"/>
        </a:spcBef>
        <a:spcAft>
          <a:spcPct val="0"/>
        </a:spcAft>
        <a:buClr>
          <a:srgbClr val="6D6E71"/>
        </a:buClr>
        <a:buSzPct val="75000"/>
        <a:buFont typeface="Wingdings" pitchFamily="2" charset="2"/>
        <a:buChar char="§"/>
        <a:defRPr sz="1333">
          <a:solidFill>
            <a:schemeClr val="tx1"/>
          </a:solidFill>
          <a:latin typeface="+mn-lt"/>
        </a:defRPr>
      </a:lvl6pPr>
      <a:lvl7pPr marL="1951902" indent="-176366" algn="l" defTabSz="771603" rtl="0" eaLnBrk="1" fontAlgn="base" hangingPunct="1">
        <a:spcBef>
          <a:spcPct val="35000"/>
        </a:spcBef>
        <a:spcAft>
          <a:spcPct val="0"/>
        </a:spcAft>
        <a:buClr>
          <a:srgbClr val="6D6E71"/>
        </a:buClr>
        <a:buSzPct val="75000"/>
        <a:buFont typeface="Wingdings" pitchFamily="2" charset="2"/>
        <a:buChar char="§"/>
        <a:defRPr sz="1333">
          <a:solidFill>
            <a:schemeClr val="tx1"/>
          </a:solidFill>
          <a:latin typeface="+mn-lt"/>
        </a:defRPr>
      </a:lvl7pPr>
      <a:lvl8pPr marL="2440302" indent="-176366" algn="l" defTabSz="771603" rtl="0" eaLnBrk="1" fontAlgn="base" hangingPunct="1">
        <a:spcBef>
          <a:spcPct val="35000"/>
        </a:spcBef>
        <a:spcAft>
          <a:spcPct val="0"/>
        </a:spcAft>
        <a:buClr>
          <a:srgbClr val="6D6E71"/>
        </a:buClr>
        <a:buSzPct val="75000"/>
        <a:buFont typeface="Wingdings" pitchFamily="2" charset="2"/>
        <a:buChar char="§"/>
        <a:defRPr sz="1333">
          <a:solidFill>
            <a:schemeClr val="tx1"/>
          </a:solidFill>
          <a:latin typeface="+mn-lt"/>
        </a:defRPr>
      </a:lvl8pPr>
      <a:lvl9pPr marL="2928700" indent="-176366" algn="l" defTabSz="771603" rtl="0" eaLnBrk="1" fontAlgn="base" hangingPunct="1">
        <a:spcBef>
          <a:spcPct val="35000"/>
        </a:spcBef>
        <a:spcAft>
          <a:spcPct val="0"/>
        </a:spcAft>
        <a:buClr>
          <a:srgbClr val="6D6E71"/>
        </a:buClr>
        <a:buSzPct val="75000"/>
        <a:buFont typeface="Wingdings" pitchFamily="2" charset="2"/>
        <a:buChar char="§"/>
        <a:defRPr sz="1333">
          <a:solidFill>
            <a:schemeClr val="tx1"/>
          </a:solidFill>
          <a:latin typeface="+mn-lt"/>
        </a:defRPr>
      </a:lvl9pPr>
    </p:bodyStyle>
    <p:otherStyle>
      <a:defPPr>
        <a:defRPr lang="en-US"/>
      </a:defPPr>
      <a:lvl1pPr marL="0" algn="l" defTabSz="976798" rtl="0" eaLnBrk="1" latinLnBrk="0" hangingPunct="1">
        <a:defRPr sz="1867" kern="1200">
          <a:solidFill>
            <a:schemeClr val="tx1"/>
          </a:solidFill>
          <a:latin typeface="+mn-lt"/>
          <a:ea typeface="+mn-ea"/>
          <a:cs typeface="+mn-cs"/>
        </a:defRPr>
      </a:lvl1pPr>
      <a:lvl2pPr marL="488400" algn="l" defTabSz="976798" rtl="0" eaLnBrk="1" latinLnBrk="0" hangingPunct="1">
        <a:defRPr sz="1867" kern="1200">
          <a:solidFill>
            <a:schemeClr val="tx1"/>
          </a:solidFill>
          <a:latin typeface="+mn-lt"/>
          <a:ea typeface="+mn-ea"/>
          <a:cs typeface="+mn-cs"/>
        </a:defRPr>
      </a:lvl2pPr>
      <a:lvl3pPr marL="976798" algn="l" defTabSz="976798" rtl="0" eaLnBrk="1" latinLnBrk="0" hangingPunct="1">
        <a:defRPr sz="1867" kern="1200">
          <a:solidFill>
            <a:schemeClr val="tx1"/>
          </a:solidFill>
          <a:latin typeface="+mn-lt"/>
          <a:ea typeface="+mn-ea"/>
          <a:cs typeface="+mn-cs"/>
        </a:defRPr>
      </a:lvl3pPr>
      <a:lvl4pPr marL="1465198" algn="l" defTabSz="976798" rtl="0" eaLnBrk="1" latinLnBrk="0" hangingPunct="1">
        <a:defRPr sz="1867" kern="1200">
          <a:solidFill>
            <a:schemeClr val="tx1"/>
          </a:solidFill>
          <a:latin typeface="+mn-lt"/>
          <a:ea typeface="+mn-ea"/>
          <a:cs typeface="+mn-cs"/>
        </a:defRPr>
      </a:lvl4pPr>
      <a:lvl5pPr marL="1953598" algn="l" defTabSz="976798" rtl="0" eaLnBrk="1" latinLnBrk="0" hangingPunct="1">
        <a:defRPr sz="1867" kern="1200">
          <a:solidFill>
            <a:schemeClr val="tx1"/>
          </a:solidFill>
          <a:latin typeface="+mn-lt"/>
          <a:ea typeface="+mn-ea"/>
          <a:cs typeface="+mn-cs"/>
        </a:defRPr>
      </a:lvl5pPr>
      <a:lvl6pPr marL="2441996" algn="l" defTabSz="976798" rtl="0" eaLnBrk="1" latinLnBrk="0" hangingPunct="1">
        <a:defRPr sz="1867" kern="1200">
          <a:solidFill>
            <a:schemeClr val="tx1"/>
          </a:solidFill>
          <a:latin typeface="+mn-lt"/>
          <a:ea typeface="+mn-ea"/>
          <a:cs typeface="+mn-cs"/>
        </a:defRPr>
      </a:lvl6pPr>
      <a:lvl7pPr marL="2930396" algn="l" defTabSz="976798" rtl="0" eaLnBrk="1" latinLnBrk="0" hangingPunct="1">
        <a:defRPr sz="1867" kern="1200">
          <a:solidFill>
            <a:schemeClr val="tx1"/>
          </a:solidFill>
          <a:latin typeface="+mn-lt"/>
          <a:ea typeface="+mn-ea"/>
          <a:cs typeface="+mn-cs"/>
        </a:defRPr>
      </a:lvl7pPr>
      <a:lvl8pPr marL="3418795" algn="l" defTabSz="976798" rtl="0" eaLnBrk="1" latinLnBrk="0" hangingPunct="1">
        <a:defRPr sz="1867" kern="1200">
          <a:solidFill>
            <a:schemeClr val="tx1"/>
          </a:solidFill>
          <a:latin typeface="+mn-lt"/>
          <a:ea typeface="+mn-ea"/>
          <a:cs typeface="+mn-cs"/>
        </a:defRPr>
      </a:lvl8pPr>
      <a:lvl9pPr marL="3907194" algn="l" defTabSz="976798"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video" Target="https://www.youtube.com/embed/k-yVE74FIvM?start=220&amp;feature=oembed" TargetMode="Externa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hyperlink" Target="https://unsplash.com/@austindistel?utm_source=unsplash&amp;utm_medium=referral&amp;utm_content=creditCopyText"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hyperlink" Target="https://unsplash.com/s/photos/focus-group?utm_source=unsplash&amp;utm_medium=referral&amp;utm_content=creditCopyText"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www.countyhealthrankings.org/sites/default/files/media/document/resources/Listening_to_the_Community.pdf"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www.countyhealthrankings.org/explore-health-rankings/use-data/go-beyond-the-snapshot/find-more-data"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unsplash.com/@hush52?utm_source=unsplash&amp;utm_medium=referral&amp;utm_content=creditCopyText"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hyperlink" Target="https://unsplash.com/s/photos/blood-pressure?utm_source=unsplash&amp;utm_medium=referral&amp;utm_content=creditCopyText"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www.countyhealthrankings.org/about-us/contact-us" TargetMode="External"/><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94B990-202A-4913-A30E-8857D42385AE}"/>
              </a:ext>
            </a:extLst>
          </p:cNvPr>
          <p:cNvSpPr>
            <a:spLocks noGrp="1"/>
          </p:cNvSpPr>
          <p:nvPr>
            <p:ph type="title"/>
          </p:nvPr>
        </p:nvSpPr>
        <p:spPr/>
        <p:txBody>
          <a:bodyPr/>
          <a:lstStyle/>
          <a:p>
            <a:r>
              <a:rPr lang="en-US" dirty="0"/>
              <a:t>Notes for facilitator</a:t>
            </a:r>
          </a:p>
        </p:txBody>
      </p:sp>
      <p:sp>
        <p:nvSpPr>
          <p:cNvPr id="7" name="Content Placeholder 6">
            <a:extLst>
              <a:ext uri="{FF2B5EF4-FFF2-40B4-BE49-F238E27FC236}">
                <a16:creationId xmlns:a16="http://schemas.microsoft.com/office/drawing/2014/main" id="{9C70B3F3-E29D-4BD5-B914-82FD7139520C}"/>
              </a:ext>
            </a:extLst>
          </p:cNvPr>
          <p:cNvSpPr>
            <a:spLocks noGrp="1"/>
          </p:cNvSpPr>
          <p:nvPr>
            <p:ph idx="1"/>
          </p:nvPr>
        </p:nvSpPr>
        <p:spPr/>
        <p:txBody>
          <a:bodyPr/>
          <a:lstStyle/>
          <a:p>
            <a:r>
              <a:rPr lang="en-US" dirty="0"/>
              <a:t>See slide notes</a:t>
            </a:r>
          </a:p>
        </p:txBody>
      </p:sp>
    </p:spTree>
    <p:extLst>
      <p:ext uri="{BB962C8B-B14F-4D97-AF65-F5344CB8AC3E}">
        <p14:creationId xmlns:p14="http://schemas.microsoft.com/office/powerpoint/2010/main" val="12920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FC89F-C5BD-4568-805D-0F54255CB52B}"/>
              </a:ext>
            </a:extLst>
          </p:cNvPr>
          <p:cNvSpPr>
            <a:spLocks noGrp="1"/>
          </p:cNvSpPr>
          <p:nvPr>
            <p:ph type="title"/>
          </p:nvPr>
        </p:nvSpPr>
        <p:spPr/>
        <p:txBody>
          <a:bodyPr/>
          <a:lstStyle/>
          <a:p>
            <a:r>
              <a:rPr lang="en-US" dirty="0"/>
              <a:t>Quantitative Data</a:t>
            </a:r>
          </a:p>
        </p:txBody>
      </p:sp>
      <p:pic>
        <p:nvPicPr>
          <p:cNvPr id="4" name="Picture 3">
            <a:extLst>
              <a:ext uri="{FF2B5EF4-FFF2-40B4-BE49-F238E27FC236}">
                <a16:creationId xmlns:a16="http://schemas.microsoft.com/office/drawing/2014/main" id="{5EBE0635-9229-471B-81E3-F7037C6428FC}"/>
              </a:ext>
            </a:extLst>
          </p:cNvPr>
          <p:cNvPicPr>
            <a:picLocks noChangeAspect="1"/>
          </p:cNvPicPr>
          <p:nvPr/>
        </p:nvPicPr>
        <p:blipFill>
          <a:blip r:embed="rId3"/>
          <a:stretch>
            <a:fillRect/>
          </a:stretch>
        </p:blipFill>
        <p:spPr>
          <a:xfrm>
            <a:off x="2407920" y="2058505"/>
            <a:ext cx="6651704" cy="4254255"/>
          </a:xfrm>
          <a:prstGeom prst="rect">
            <a:avLst/>
          </a:prstGeom>
        </p:spPr>
      </p:pic>
      <p:sp>
        <p:nvSpPr>
          <p:cNvPr id="5" name="TextBox 4">
            <a:extLst>
              <a:ext uri="{FF2B5EF4-FFF2-40B4-BE49-F238E27FC236}">
                <a16:creationId xmlns:a16="http://schemas.microsoft.com/office/drawing/2014/main" id="{E00641AD-828B-4682-BF50-1923C5486C10}"/>
              </a:ext>
            </a:extLst>
          </p:cNvPr>
          <p:cNvSpPr txBox="1"/>
          <p:nvPr/>
        </p:nvSpPr>
        <p:spPr bwMode="auto">
          <a:xfrm>
            <a:off x="4072612" y="5791201"/>
            <a:ext cx="3322320" cy="615553"/>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r>
              <a:rPr lang="en-US" sz="4000" b="0" i="1" spc="133" dirty="0">
                <a:solidFill>
                  <a:schemeClr val="bg2"/>
                </a:solidFill>
              </a:rPr>
              <a:t>Numbers</a:t>
            </a:r>
          </a:p>
        </p:txBody>
      </p:sp>
    </p:spTree>
    <p:extLst>
      <p:ext uri="{BB962C8B-B14F-4D97-AF65-F5344CB8AC3E}">
        <p14:creationId xmlns:p14="http://schemas.microsoft.com/office/powerpoint/2010/main" val="1614802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88956-8087-4C41-9148-B03D34C06BF4}"/>
              </a:ext>
            </a:extLst>
          </p:cNvPr>
          <p:cNvSpPr>
            <a:spLocks noGrp="1"/>
          </p:cNvSpPr>
          <p:nvPr>
            <p:ph type="title"/>
          </p:nvPr>
        </p:nvSpPr>
        <p:spPr/>
        <p:txBody>
          <a:bodyPr/>
          <a:lstStyle/>
          <a:p>
            <a:r>
              <a:rPr lang="en-US" dirty="0"/>
              <a:t>Quantitative Data</a:t>
            </a:r>
          </a:p>
        </p:txBody>
      </p:sp>
      <p:pic>
        <p:nvPicPr>
          <p:cNvPr id="4" name="Content Placeholder 3">
            <a:extLst>
              <a:ext uri="{FF2B5EF4-FFF2-40B4-BE49-F238E27FC236}">
                <a16:creationId xmlns:a16="http://schemas.microsoft.com/office/drawing/2014/main" id="{1BD947EA-8182-4FB4-A464-37369F61718D}"/>
              </a:ext>
            </a:extLst>
          </p:cNvPr>
          <p:cNvPicPr>
            <a:picLocks noGrp="1" noChangeAspect="1"/>
          </p:cNvPicPr>
          <p:nvPr>
            <p:ph idx="1"/>
          </p:nvPr>
        </p:nvPicPr>
        <p:blipFill>
          <a:blip r:embed="rId3"/>
          <a:stretch>
            <a:fillRect/>
          </a:stretch>
        </p:blipFill>
        <p:spPr>
          <a:xfrm>
            <a:off x="2606462" y="1951568"/>
            <a:ext cx="6979077" cy="4388273"/>
          </a:xfrm>
          <a:prstGeom prst="rect">
            <a:avLst/>
          </a:prstGeom>
        </p:spPr>
      </p:pic>
      <p:sp>
        <p:nvSpPr>
          <p:cNvPr id="5" name="TextBox 4">
            <a:extLst>
              <a:ext uri="{FF2B5EF4-FFF2-40B4-BE49-F238E27FC236}">
                <a16:creationId xmlns:a16="http://schemas.microsoft.com/office/drawing/2014/main" id="{C8B0C39C-795E-4608-9F17-9F80A0E61374}"/>
              </a:ext>
            </a:extLst>
          </p:cNvPr>
          <p:cNvSpPr txBox="1"/>
          <p:nvPr/>
        </p:nvSpPr>
        <p:spPr bwMode="auto">
          <a:xfrm>
            <a:off x="2275840" y="5972324"/>
            <a:ext cx="7640320" cy="615553"/>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r>
              <a:rPr lang="en-US" sz="4000" b="0" i="1" spc="133" dirty="0">
                <a:solidFill>
                  <a:schemeClr val="bg2"/>
                </a:solidFill>
              </a:rPr>
              <a:t>Proportions &amp; Percentages</a:t>
            </a:r>
          </a:p>
        </p:txBody>
      </p:sp>
    </p:spTree>
    <p:extLst>
      <p:ext uri="{BB962C8B-B14F-4D97-AF65-F5344CB8AC3E}">
        <p14:creationId xmlns:p14="http://schemas.microsoft.com/office/powerpoint/2010/main" val="2634125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A7778-6A61-43D3-ACF7-B025D50B2FFD}"/>
              </a:ext>
            </a:extLst>
          </p:cNvPr>
          <p:cNvSpPr>
            <a:spLocks noGrp="1"/>
          </p:cNvSpPr>
          <p:nvPr>
            <p:ph type="title"/>
          </p:nvPr>
        </p:nvSpPr>
        <p:spPr/>
        <p:txBody>
          <a:bodyPr/>
          <a:lstStyle/>
          <a:p>
            <a:r>
              <a:rPr lang="en-US" dirty="0"/>
              <a:t>Quantitative Data</a:t>
            </a:r>
          </a:p>
        </p:txBody>
      </p:sp>
      <p:pic>
        <p:nvPicPr>
          <p:cNvPr id="4" name="Content Placeholder 3">
            <a:extLst>
              <a:ext uri="{FF2B5EF4-FFF2-40B4-BE49-F238E27FC236}">
                <a16:creationId xmlns:a16="http://schemas.microsoft.com/office/drawing/2014/main" id="{7CC796C0-E2C7-42E5-8C49-96F4C459AD6B}"/>
              </a:ext>
            </a:extLst>
          </p:cNvPr>
          <p:cNvPicPr>
            <a:picLocks noGrp="1" noChangeAspect="1"/>
          </p:cNvPicPr>
          <p:nvPr>
            <p:ph idx="1"/>
          </p:nvPr>
        </p:nvPicPr>
        <p:blipFill>
          <a:blip r:embed="rId3"/>
          <a:stretch>
            <a:fillRect/>
          </a:stretch>
        </p:blipFill>
        <p:spPr>
          <a:xfrm>
            <a:off x="2606462" y="1951567"/>
            <a:ext cx="6979077" cy="4468284"/>
          </a:xfrm>
          <a:prstGeom prst="rect">
            <a:avLst/>
          </a:prstGeom>
        </p:spPr>
      </p:pic>
      <p:sp>
        <p:nvSpPr>
          <p:cNvPr id="5" name="TextBox 4">
            <a:extLst>
              <a:ext uri="{FF2B5EF4-FFF2-40B4-BE49-F238E27FC236}">
                <a16:creationId xmlns:a16="http://schemas.microsoft.com/office/drawing/2014/main" id="{761C0124-E145-4F1D-B5A6-A5F9482012A4}"/>
              </a:ext>
            </a:extLst>
          </p:cNvPr>
          <p:cNvSpPr txBox="1"/>
          <p:nvPr/>
        </p:nvSpPr>
        <p:spPr bwMode="auto">
          <a:xfrm>
            <a:off x="4434840" y="5804298"/>
            <a:ext cx="3322320" cy="615553"/>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r>
              <a:rPr lang="en-US" sz="4000" b="0" i="1" spc="133" dirty="0">
                <a:solidFill>
                  <a:schemeClr val="bg2"/>
                </a:solidFill>
              </a:rPr>
              <a:t>Mean</a:t>
            </a:r>
          </a:p>
        </p:txBody>
      </p:sp>
    </p:spTree>
    <p:extLst>
      <p:ext uri="{BB962C8B-B14F-4D97-AF65-F5344CB8AC3E}">
        <p14:creationId xmlns:p14="http://schemas.microsoft.com/office/powerpoint/2010/main" val="2478011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E4A56-B869-4635-BE51-FD1BD057E8DC}"/>
              </a:ext>
            </a:extLst>
          </p:cNvPr>
          <p:cNvSpPr>
            <a:spLocks noGrp="1"/>
          </p:cNvSpPr>
          <p:nvPr>
            <p:ph type="title"/>
          </p:nvPr>
        </p:nvSpPr>
        <p:spPr/>
        <p:txBody>
          <a:bodyPr/>
          <a:lstStyle/>
          <a:p>
            <a:r>
              <a:rPr lang="en-US" dirty="0"/>
              <a:t>Quantitative Data</a:t>
            </a:r>
          </a:p>
        </p:txBody>
      </p:sp>
      <p:pic>
        <p:nvPicPr>
          <p:cNvPr id="4" name="Content Placeholder 3">
            <a:extLst>
              <a:ext uri="{FF2B5EF4-FFF2-40B4-BE49-F238E27FC236}">
                <a16:creationId xmlns:a16="http://schemas.microsoft.com/office/drawing/2014/main" id="{79317246-3ABD-41FA-8F83-21CED14C89E1}"/>
              </a:ext>
            </a:extLst>
          </p:cNvPr>
          <p:cNvPicPr>
            <a:picLocks noGrp="1" noChangeAspect="1"/>
          </p:cNvPicPr>
          <p:nvPr>
            <p:ph idx="1"/>
          </p:nvPr>
        </p:nvPicPr>
        <p:blipFill>
          <a:blip r:embed="rId3"/>
          <a:stretch>
            <a:fillRect/>
          </a:stretch>
        </p:blipFill>
        <p:spPr>
          <a:xfrm>
            <a:off x="2606462" y="1951567"/>
            <a:ext cx="6979077" cy="4468284"/>
          </a:xfrm>
          <a:prstGeom prst="rect">
            <a:avLst/>
          </a:prstGeom>
        </p:spPr>
      </p:pic>
      <p:sp>
        <p:nvSpPr>
          <p:cNvPr id="5" name="TextBox 4">
            <a:extLst>
              <a:ext uri="{FF2B5EF4-FFF2-40B4-BE49-F238E27FC236}">
                <a16:creationId xmlns:a16="http://schemas.microsoft.com/office/drawing/2014/main" id="{D0B9774A-095A-4A9D-9AD4-E385328AC4DD}"/>
              </a:ext>
            </a:extLst>
          </p:cNvPr>
          <p:cNvSpPr txBox="1"/>
          <p:nvPr/>
        </p:nvSpPr>
        <p:spPr bwMode="auto">
          <a:xfrm>
            <a:off x="4434840" y="5804298"/>
            <a:ext cx="3322320" cy="615553"/>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r>
              <a:rPr lang="en-US" sz="4000" b="0" i="1" spc="133" dirty="0">
                <a:solidFill>
                  <a:schemeClr val="bg2"/>
                </a:solidFill>
              </a:rPr>
              <a:t>Median</a:t>
            </a:r>
          </a:p>
        </p:txBody>
      </p:sp>
    </p:spTree>
    <p:extLst>
      <p:ext uri="{BB962C8B-B14F-4D97-AF65-F5344CB8AC3E}">
        <p14:creationId xmlns:p14="http://schemas.microsoft.com/office/powerpoint/2010/main" val="334852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525C2-2A71-42AC-B26C-0FBF5641D7F2}"/>
              </a:ext>
            </a:extLst>
          </p:cNvPr>
          <p:cNvSpPr>
            <a:spLocks noGrp="1"/>
          </p:cNvSpPr>
          <p:nvPr>
            <p:ph type="title"/>
          </p:nvPr>
        </p:nvSpPr>
        <p:spPr/>
        <p:txBody>
          <a:bodyPr/>
          <a:lstStyle/>
          <a:p>
            <a:r>
              <a:rPr lang="en-US" dirty="0"/>
              <a:t>Quantitative data</a:t>
            </a:r>
          </a:p>
        </p:txBody>
      </p:sp>
      <p:pic>
        <p:nvPicPr>
          <p:cNvPr id="4" name="Content Placeholder 3">
            <a:extLst>
              <a:ext uri="{FF2B5EF4-FFF2-40B4-BE49-F238E27FC236}">
                <a16:creationId xmlns:a16="http://schemas.microsoft.com/office/drawing/2014/main" id="{6A15E2AF-FE97-466D-8054-48F41B92CDEB}"/>
              </a:ext>
            </a:extLst>
          </p:cNvPr>
          <p:cNvPicPr>
            <a:picLocks noGrp="1" noChangeAspect="1"/>
          </p:cNvPicPr>
          <p:nvPr>
            <p:ph idx="1"/>
          </p:nvPr>
        </p:nvPicPr>
        <p:blipFill>
          <a:blip r:embed="rId3"/>
          <a:stretch>
            <a:fillRect/>
          </a:stretch>
        </p:blipFill>
        <p:spPr>
          <a:xfrm>
            <a:off x="2928831" y="1839808"/>
            <a:ext cx="6334339" cy="4055496"/>
          </a:xfrm>
          <a:prstGeom prst="rect">
            <a:avLst/>
          </a:prstGeom>
        </p:spPr>
      </p:pic>
      <p:sp>
        <p:nvSpPr>
          <p:cNvPr id="6" name="TextBox 5">
            <a:extLst>
              <a:ext uri="{FF2B5EF4-FFF2-40B4-BE49-F238E27FC236}">
                <a16:creationId xmlns:a16="http://schemas.microsoft.com/office/drawing/2014/main" id="{C66037FE-AE81-4D91-AFD4-7954239AFA11}"/>
              </a:ext>
            </a:extLst>
          </p:cNvPr>
          <p:cNvSpPr txBox="1"/>
          <p:nvPr/>
        </p:nvSpPr>
        <p:spPr bwMode="auto">
          <a:xfrm>
            <a:off x="4434840" y="5895305"/>
            <a:ext cx="3322320" cy="615553"/>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r>
              <a:rPr lang="en-US" sz="4000" b="0" i="1" spc="133" dirty="0">
                <a:solidFill>
                  <a:schemeClr val="bg2"/>
                </a:solidFill>
              </a:rPr>
              <a:t>Rate</a:t>
            </a:r>
          </a:p>
        </p:txBody>
      </p:sp>
    </p:spTree>
    <p:extLst>
      <p:ext uri="{BB962C8B-B14F-4D97-AF65-F5344CB8AC3E}">
        <p14:creationId xmlns:p14="http://schemas.microsoft.com/office/powerpoint/2010/main" val="2272042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0AC08-8991-4139-A43A-6412EB4B52B9}"/>
              </a:ext>
            </a:extLst>
          </p:cNvPr>
          <p:cNvSpPr>
            <a:spLocks noGrp="1"/>
          </p:cNvSpPr>
          <p:nvPr>
            <p:ph type="title"/>
          </p:nvPr>
        </p:nvSpPr>
        <p:spPr/>
        <p:txBody>
          <a:bodyPr/>
          <a:lstStyle/>
          <a:p>
            <a:r>
              <a:rPr lang="en-US" dirty="0"/>
              <a:t>Qualitative Data	</a:t>
            </a:r>
          </a:p>
        </p:txBody>
      </p:sp>
      <p:pic>
        <p:nvPicPr>
          <p:cNvPr id="4" name="Content Placeholder 3">
            <a:extLst>
              <a:ext uri="{FF2B5EF4-FFF2-40B4-BE49-F238E27FC236}">
                <a16:creationId xmlns:a16="http://schemas.microsoft.com/office/drawing/2014/main" id="{610036A9-D86B-4E1D-89BA-79AE20114DA7}"/>
              </a:ext>
            </a:extLst>
          </p:cNvPr>
          <p:cNvPicPr>
            <a:picLocks noGrp="1" noChangeAspect="1"/>
          </p:cNvPicPr>
          <p:nvPr>
            <p:ph idx="1"/>
          </p:nvPr>
        </p:nvPicPr>
        <p:blipFill>
          <a:blip r:embed="rId3"/>
          <a:stretch>
            <a:fillRect/>
          </a:stretch>
        </p:blipFill>
        <p:spPr>
          <a:xfrm>
            <a:off x="2529225" y="1841779"/>
            <a:ext cx="6409095" cy="4099088"/>
          </a:xfrm>
          <a:prstGeom prst="rect">
            <a:avLst/>
          </a:prstGeom>
        </p:spPr>
      </p:pic>
      <p:sp>
        <p:nvSpPr>
          <p:cNvPr id="5" name="TextBox 4">
            <a:extLst>
              <a:ext uri="{FF2B5EF4-FFF2-40B4-BE49-F238E27FC236}">
                <a16:creationId xmlns:a16="http://schemas.microsoft.com/office/drawing/2014/main" id="{FF5144AC-8BF8-4EE4-AAD6-84BCF223721F}"/>
              </a:ext>
            </a:extLst>
          </p:cNvPr>
          <p:cNvSpPr txBox="1"/>
          <p:nvPr/>
        </p:nvSpPr>
        <p:spPr bwMode="auto">
          <a:xfrm>
            <a:off x="4072612" y="5791200"/>
            <a:ext cx="3322320" cy="615553"/>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r>
              <a:rPr lang="en-US" sz="4000" b="0" i="1" spc="133" dirty="0">
                <a:solidFill>
                  <a:schemeClr val="bg2"/>
                </a:solidFill>
              </a:rPr>
              <a:t>Observations</a:t>
            </a:r>
          </a:p>
        </p:txBody>
      </p:sp>
    </p:spTree>
    <p:extLst>
      <p:ext uri="{BB962C8B-B14F-4D97-AF65-F5344CB8AC3E}">
        <p14:creationId xmlns:p14="http://schemas.microsoft.com/office/powerpoint/2010/main" val="4206450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0723D-9F1B-4383-92E0-676ADD79DA60}"/>
              </a:ext>
            </a:extLst>
          </p:cNvPr>
          <p:cNvSpPr>
            <a:spLocks noGrp="1"/>
          </p:cNvSpPr>
          <p:nvPr>
            <p:ph type="title"/>
          </p:nvPr>
        </p:nvSpPr>
        <p:spPr/>
        <p:txBody>
          <a:bodyPr/>
          <a:lstStyle/>
          <a:p>
            <a:r>
              <a:rPr lang="en-US" dirty="0"/>
              <a:t>Qualitative Data</a:t>
            </a:r>
          </a:p>
        </p:txBody>
      </p:sp>
      <p:pic>
        <p:nvPicPr>
          <p:cNvPr id="4" name="Content Placeholder 3">
            <a:extLst>
              <a:ext uri="{FF2B5EF4-FFF2-40B4-BE49-F238E27FC236}">
                <a16:creationId xmlns:a16="http://schemas.microsoft.com/office/drawing/2014/main" id="{4A187475-FD8C-4A37-A4CA-53C1759AC061}"/>
              </a:ext>
            </a:extLst>
          </p:cNvPr>
          <p:cNvPicPr>
            <a:picLocks noGrp="1" noChangeAspect="1"/>
          </p:cNvPicPr>
          <p:nvPr>
            <p:ph idx="1"/>
          </p:nvPr>
        </p:nvPicPr>
        <p:blipFill>
          <a:blip r:embed="rId3"/>
          <a:stretch>
            <a:fillRect/>
          </a:stretch>
        </p:blipFill>
        <p:spPr>
          <a:xfrm>
            <a:off x="2955007" y="1872954"/>
            <a:ext cx="6281983" cy="4021977"/>
          </a:xfrm>
          <a:prstGeom prst="rect">
            <a:avLst/>
          </a:prstGeom>
        </p:spPr>
      </p:pic>
      <p:sp>
        <p:nvSpPr>
          <p:cNvPr id="5" name="TextBox 4">
            <a:extLst>
              <a:ext uri="{FF2B5EF4-FFF2-40B4-BE49-F238E27FC236}">
                <a16:creationId xmlns:a16="http://schemas.microsoft.com/office/drawing/2014/main" id="{D4F79F61-B35F-4CCF-851D-99ADD1808310}"/>
              </a:ext>
            </a:extLst>
          </p:cNvPr>
          <p:cNvSpPr txBox="1"/>
          <p:nvPr/>
        </p:nvSpPr>
        <p:spPr bwMode="auto">
          <a:xfrm>
            <a:off x="2828786" y="5699711"/>
            <a:ext cx="6534428" cy="615553"/>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r>
              <a:rPr lang="en-US" sz="4000" b="0" i="1" spc="133" dirty="0">
                <a:solidFill>
                  <a:schemeClr val="bg2"/>
                </a:solidFill>
              </a:rPr>
              <a:t>Key Informant Interviews</a:t>
            </a:r>
          </a:p>
        </p:txBody>
      </p:sp>
    </p:spTree>
    <p:extLst>
      <p:ext uri="{BB962C8B-B14F-4D97-AF65-F5344CB8AC3E}">
        <p14:creationId xmlns:p14="http://schemas.microsoft.com/office/powerpoint/2010/main" val="3902771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27416-DA49-4DA5-AE24-4F39ABA8F61E}"/>
              </a:ext>
            </a:extLst>
          </p:cNvPr>
          <p:cNvSpPr>
            <a:spLocks noGrp="1"/>
          </p:cNvSpPr>
          <p:nvPr>
            <p:ph type="title"/>
          </p:nvPr>
        </p:nvSpPr>
        <p:spPr/>
        <p:txBody>
          <a:bodyPr/>
          <a:lstStyle/>
          <a:p>
            <a:r>
              <a:rPr lang="en-US" dirty="0"/>
              <a:t>Qualitative Data	</a:t>
            </a:r>
          </a:p>
        </p:txBody>
      </p:sp>
      <p:pic>
        <p:nvPicPr>
          <p:cNvPr id="4" name="Content Placeholder 3">
            <a:extLst>
              <a:ext uri="{FF2B5EF4-FFF2-40B4-BE49-F238E27FC236}">
                <a16:creationId xmlns:a16="http://schemas.microsoft.com/office/drawing/2014/main" id="{64275218-6B5A-4E15-96EE-082596CF75D1}"/>
              </a:ext>
            </a:extLst>
          </p:cNvPr>
          <p:cNvPicPr>
            <a:picLocks noGrp="1" noChangeAspect="1"/>
          </p:cNvPicPr>
          <p:nvPr>
            <p:ph idx="1"/>
          </p:nvPr>
        </p:nvPicPr>
        <p:blipFill>
          <a:blip r:embed="rId3"/>
          <a:stretch>
            <a:fillRect/>
          </a:stretch>
        </p:blipFill>
        <p:spPr>
          <a:xfrm>
            <a:off x="2898385" y="1913007"/>
            <a:ext cx="6395227" cy="4094480"/>
          </a:xfrm>
          <a:prstGeom prst="rect">
            <a:avLst/>
          </a:prstGeom>
        </p:spPr>
      </p:pic>
      <p:sp>
        <p:nvSpPr>
          <p:cNvPr id="5" name="TextBox 4">
            <a:extLst>
              <a:ext uri="{FF2B5EF4-FFF2-40B4-BE49-F238E27FC236}">
                <a16:creationId xmlns:a16="http://schemas.microsoft.com/office/drawing/2014/main" id="{3DEE98F2-5D08-43DE-B7E7-AD3C3EB1334A}"/>
              </a:ext>
            </a:extLst>
          </p:cNvPr>
          <p:cNvSpPr txBox="1"/>
          <p:nvPr/>
        </p:nvSpPr>
        <p:spPr bwMode="auto">
          <a:xfrm>
            <a:off x="2828785" y="5831792"/>
            <a:ext cx="6534428" cy="615553"/>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r>
              <a:rPr lang="en-US" sz="4000" b="0" i="1" spc="133" dirty="0">
                <a:solidFill>
                  <a:schemeClr val="bg2"/>
                </a:solidFill>
              </a:rPr>
              <a:t>Focus Groups</a:t>
            </a:r>
          </a:p>
        </p:txBody>
      </p:sp>
    </p:spTree>
    <p:extLst>
      <p:ext uri="{BB962C8B-B14F-4D97-AF65-F5344CB8AC3E}">
        <p14:creationId xmlns:p14="http://schemas.microsoft.com/office/powerpoint/2010/main" val="3322855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F4FB5-53A8-430F-A472-083EC9AD1F21}"/>
              </a:ext>
            </a:extLst>
          </p:cNvPr>
          <p:cNvSpPr>
            <a:spLocks noGrp="1"/>
          </p:cNvSpPr>
          <p:nvPr>
            <p:ph type="title"/>
          </p:nvPr>
        </p:nvSpPr>
        <p:spPr/>
        <p:txBody>
          <a:bodyPr/>
          <a:lstStyle/>
          <a:p>
            <a:r>
              <a:rPr lang="en-US" dirty="0"/>
              <a:t>Qualitative Data</a:t>
            </a:r>
          </a:p>
        </p:txBody>
      </p:sp>
      <p:pic>
        <p:nvPicPr>
          <p:cNvPr id="4" name="Content Placeholder 3">
            <a:extLst>
              <a:ext uri="{FF2B5EF4-FFF2-40B4-BE49-F238E27FC236}">
                <a16:creationId xmlns:a16="http://schemas.microsoft.com/office/drawing/2014/main" id="{0C73693E-9309-4731-86B2-622B111F76CD}"/>
              </a:ext>
            </a:extLst>
          </p:cNvPr>
          <p:cNvPicPr>
            <a:picLocks noGrp="1" noChangeAspect="1"/>
          </p:cNvPicPr>
          <p:nvPr>
            <p:ph idx="1"/>
          </p:nvPr>
        </p:nvPicPr>
        <p:blipFill>
          <a:blip r:embed="rId3"/>
          <a:stretch>
            <a:fillRect/>
          </a:stretch>
        </p:blipFill>
        <p:spPr>
          <a:xfrm>
            <a:off x="2606462" y="1891827"/>
            <a:ext cx="6979077" cy="4468284"/>
          </a:xfrm>
          <a:prstGeom prst="rect">
            <a:avLst/>
          </a:prstGeom>
        </p:spPr>
      </p:pic>
      <p:sp>
        <p:nvSpPr>
          <p:cNvPr id="5" name="TextBox 4">
            <a:extLst>
              <a:ext uri="{FF2B5EF4-FFF2-40B4-BE49-F238E27FC236}">
                <a16:creationId xmlns:a16="http://schemas.microsoft.com/office/drawing/2014/main" id="{6D9F3D7D-27EE-4ED8-9A9A-9B34DB17D955}"/>
              </a:ext>
            </a:extLst>
          </p:cNvPr>
          <p:cNvSpPr txBox="1"/>
          <p:nvPr/>
        </p:nvSpPr>
        <p:spPr bwMode="auto">
          <a:xfrm>
            <a:off x="2976880" y="6052333"/>
            <a:ext cx="6238240" cy="615553"/>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r>
              <a:rPr lang="en-US" sz="4000" b="0" i="1" spc="133" dirty="0">
                <a:solidFill>
                  <a:schemeClr val="bg2"/>
                </a:solidFill>
              </a:rPr>
              <a:t>Community Meetings</a:t>
            </a:r>
          </a:p>
        </p:txBody>
      </p:sp>
    </p:spTree>
    <p:extLst>
      <p:ext uri="{BB962C8B-B14F-4D97-AF65-F5344CB8AC3E}">
        <p14:creationId xmlns:p14="http://schemas.microsoft.com/office/powerpoint/2010/main" val="627204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CB17B-9862-4F0B-8E2F-F70DAC0C35A4}"/>
              </a:ext>
            </a:extLst>
          </p:cNvPr>
          <p:cNvSpPr>
            <a:spLocks noGrp="1"/>
          </p:cNvSpPr>
          <p:nvPr>
            <p:ph type="title"/>
          </p:nvPr>
        </p:nvSpPr>
        <p:spPr/>
        <p:txBody>
          <a:bodyPr/>
          <a:lstStyle/>
          <a:p>
            <a:r>
              <a:rPr lang="en-US" dirty="0"/>
              <a:t>Qualitative data</a:t>
            </a:r>
          </a:p>
        </p:txBody>
      </p:sp>
      <p:pic>
        <p:nvPicPr>
          <p:cNvPr id="4" name="Content Placeholder 3">
            <a:extLst>
              <a:ext uri="{FF2B5EF4-FFF2-40B4-BE49-F238E27FC236}">
                <a16:creationId xmlns:a16="http://schemas.microsoft.com/office/drawing/2014/main" id="{6D80E0E6-3E73-444C-9B1B-B715ACA7C168}"/>
              </a:ext>
            </a:extLst>
          </p:cNvPr>
          <p:cNvPicPr>
            <a:picLocks noGrp="1" noChangeAspect="1"/>
          </p:cNvPicPr>
          <p:nvPr>
            <p:ph idx="1"/>
          </p:nvPr>
        </p:nvPicPr>
        <p:blipFill>
          <a:blip r:embed="rId3"/>
          <a:stretch>
            <a:fillRect/>
          </a:stretch>
        </p:blipFill>
        <p:spPr>
          <a:xfrm>
            <a:off x="2606462" y="1951567"/>
            <a:ext cx="6979077" cy="4468284"/>
          </a:xfrm>
          <a:prstGeom prst="rect">
            <a:avLst/>
          </a:prstGeom>
        </p:spPr>
      </p:pic>
      <p:sp>
        <p:nvSpPr>
          <p:cNvPr id="5" name="TextBox 4">
            <a:extLst>
              <a:ext uri="{FF2B5EF4-FFF2-40B4-BE49-F238E27FC236}">
                <a16:creationId xmlns:a16="http://schemas.microsoft.com/office/drawing/2014/main" id="{E9D3143F-FB8F-4E6E-AD75-83C53AADC3B2}"/>
              </a:ext>
            </a:extLst>
          </p:cNvPr>
          <p:cNvSpPr txBox="1"/>
          <p:nvPr/>
        </p:nvSpPr>
        <p:spPr bwMode="auto">
          <a:xfrm>
            <a:off x="3347299" y="6112072"/>
            <a:ext cx="6238240" cy="615553"/>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r>
              <a:rPr lang="en-US" sz="4000" b="0" i="1" spc="133" dirty="0">
                <a:solidFill>
                  <a:schemeClr val="bg2"/>
                </a:solidFill>
              </a:rPr>
              <a:t>Review of Documents</a:t>
            </a:r>
          </a:p>
        </p:txBody>
      </p:sp>
    </p:spTree>
    <p:extLst>
      <p:ext uri="{BB962C8B-B14F-4D97-AF65-F5344CB8AC3E}">
        <p14:creationId xmlns:p14="http://schemas.microsoft.com/office/powerpoint/2010/main" val="438277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C04A2-5235-4539-A09D-71186B72C9D9}"/>
              </a:ext>
            </a:extLst>
          </p:cNvPr>
          <p:cNvSpPr>
            <a:spLocks noGrp="1"/>
          </p:cNvSpPr>
          <p:nvPr>
            <p:ph type="title"/>
          </p:nvPr>
        </p:nvSpPr>
        <p:spPr/>
        <p:txBody>
          <a:bodyPr/>
          <a:lstStyle/>
          <a:p>
            <a:r>
              <a:rPr lang="en-US" dirty="0"/>
              <a:t>Starting Questions</a:t>
            </a:r>
          </a:p>
        </p:txBody>
      </p:sp>
      <p:sp>
        <p:nvSpPr>
          <p:cNvPr id="3" name="Content Placeholder 2">
            <a:extLst>
              <a:ext uri="{FF2B5EF4-FFF2-40B4-BE49-F238E27FC236}">
                <a16:creationId xmlns:a16="http://schemas.microsoft.com/office/drawing/2014/main" id="{35FB2FE0-545F-4DE6-A282-7CE93D47A95B}"/>
              </a:ext>
            </a:extLst>
          </p:cNvPr>
          <p:cNvSpPr>
            <a:spLocks noGrp="1"/>
          </p:cNvSpPr>
          <p:nvPr>
            <p:ph idx="1"/>
          </p:nvPr>
        </p:nvSpPr>
        <p:spPr/>
        <p:txBody>
          <a:bodyPr/>
          <a:lstStyle/>
          <a:p>
            <a:r>
              <a:rPr lang="en-US" dirty="0"/>
              <a:t>What do you think of when you hear the term “data”?</a:t>
            </a:r>
          </a:p>
          <a:p>
            <a:endParaRPr lang="en-US" dirty="0"/>
          </a:p>
          <a:p>
            <a:r>
              <a:rPr lang="en-US" dirty="0"/>
              <a:t>What kind of experiences do you have working with data?</a:t>
            </a:r>
          </a:p>
          <a:p>
            <a:endParaRPr lang="en-US" dirty="0"/>
          </a:p>
          <a:p>
            <a:r>
              <a:rPr lang="en-US" dirty="0"/>
              <a:t>What’s one time when you’ve enjoyed working with data?</a:t>
            </a:r>
          </a:p>
        </p:txBody>
      </p:sp>
    </p:spTree>
    <p:extLst>
      <p:ext uri="{BB962C8B-B14F-4D97-AF65-F5344CB8AC3E}">
        <p14:creationId xmlns:p14="http://schemas.microsoft.com/office/powerpoint/2010/main" val="4598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F4452-3685-48FF-88EB-0E772F96B673}"/>
              </a:ext>
            </a:extLst>
          </p:cNvPr>
          <p:cNvSpPr>
            <a:spLocks noGrp="1"/>
          </p:cNvSpPr>
          <p:nvPr>
            <p:ph type="title"/>
          </p:nvPr>
        </p:nvSpPr>
        <p:spPr/>
        <p:txBody>
          <a:bodyPr/>
          <a:lstStyle/>
          <a:p>
            <a:r>
              <a:rPr lang="en-US" dirty="0"/>
              <a:t>Activity: Which type of data is this?</a:t>
            </a:r>
          </a:p>
        </p:txBody>
      </p:sp>
      <p:sp>
        <p:nvSpPr>
          <p:cNvPr id="3" name="Content Placeholder 2">
            <a:extLst>
              <a:ext uri="{FF2B5EF4-FFF2-40B4-BE49-F238E27FC236}">
                <a16:creationId xmlns:a16="http://schemas.microsoft.com/office/drawing/2014/main" id="{D617D2E7-25F6-4D31-8959-7A2FBB63C055}"/>
              </a:ext>
            </a:extLst>
          </p:cNvPr>
          <p:cNvSpPr>
            <a:spLocks noGrp="1"/>
          </p:cNvSpPr>
          <p:nvPr>
            <p:ph idx="1"/>
          </p:nvPr>
        </p:nvSpPr>
        <p:spPr/>
        <p:txBody>
          <a:bodyPr/>
          <a:lstStyle/>
          <a:p>
            <a:r>
              <a:rPr lang="en-US" dirty="0"/>
              <a:t>6% of children in Scott County are born with low birthweight.</a:t>
            </a:r>
          </a:p>
          <a:p>
            <a:r>
              <a:rPr lang="en-US" dirty="0"/>
              <a:t>For every dentist in Reynolds County, there are 1250 people.</a:t>
            </a:r>
          </a:p>
          <a:p>
            <a:r>
              <a:rPr lang="en-US" dirty="0"/>
              <a:t>Survey responders indicated favoring smoke free campuses.</a:t>
            </a:r>
          </a:p>
          <a:p>
            <a:r>
              <a:rPr lang="en-US" dirty="0"/>
              <a:t>Roberta and Anita spoke at the City Council meeting about expanding safe bicycling options.</a:t>
            </a:r>
          </a:p>
          <a:p>
            <a:r>
              <a:rPr lang="en-US" dirty="0"/>
              <a:t>64 people in Alfalfa County were employed.</a:t>
            </a:r>
          </a:p>
          <a:p>
            <a:endParaRPr lang="en-US" dirty="0"/>
          </a:p>
          <a:p>
            <a:endParaRPr lang="en-US" dirty="0"/>
          </a:p>
          <a:p>
            <a:endParaRPr lang="en-US" dirty="0"/>
          </a:p>
        </p:txBody>
      </p:sp>
    </p:spTree>
    <p:extLst>
      <p:ext uri="{BB962C8B-B14F-4D97-AF65-F5344CB8AC3E}">
        <p14:creationId xmlns:p14="http://schemas.microsoft.com/office/powerpoint/2010/main" val="126415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6617A44-66A0-480D-9003-605BAEC40730}"/>
              </a:ext>
            </a:extLst>
          </p:cNvPr>
          <p:cNvSpPr>
            <a:spLocks noGrp="1"/>
          </p:cNvSpPr>
          <p:nvPr>
            <p:ph sz="half" idx="1"/>
          </p:nvPr>
        </p:nvSpPr>
        <p:spPr/>
        <p:txBody>
          <a:bodyPr/>
          <a:lstStyle/>
          <a:p>
            <a:r>
              <a:rPr lang="en-US" sz="2400" dirty="0"/>
              <a:t>Which words describe types of quantitative data?</a:t>
            </a:r>
          </a:p>
          <a:p>
            <a:endParaRPr lang="en-US" sz="2400" dirty="0"/>
          </a:p>
          <a:p>
            <a:r>
              <a:rPr lang="en-US" sz="2400" dirty="0"/>
              <a:t>Which words describe types of qualitative data?</a:t>
            </a:r>
          </a:p>
          <a:p>
            <a:endParaRPr lang="en-US" sz="1867" dirty="0"/>
          </a:p>
        </p:txBody>
      </p:sp>
      <p:sp>
        <p:nvSpPr>
          <p:cNvPr id="6" name="Text Placeholder 5">
            <a:extLst>
              <a:ext uri="{FF2B5EF4-FFF2-40B4-BE49-F238E27FC236}">
                <a16:creationId xmlns:a16="http://schemas.microsoft.com/office/drawing/2014/main" id="{A91F3D3D-532B-4892-A8BE-95B4507BBAA8}"/>
              </a:ext>
            </a:extLst>
          </p:cNvPr>
          <p:cNvSpPr>
            <a:spLocks noGrp="1"/>
          </p:cNvSpPr>
          <p:nvPr>
            <p:ph sz="half" idx="2"/>
          </p:nvPr>
        </p:nvSpPr>
        <p:spPr>
          <a:xfrm>
            <a:off x="6421119" y="2256217"/>
            <a:ext cx="4774047" cy="3784787"/>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p:spPr>
        <p:txBody>
          <a:bodyPr/>
          <a:lstStyle/>
          <a:p>
            <a:pPr marL="0" indent="0" algn="ctr">
              <a:buNone/>
            </a:pPr>
            <a:endParaRPr lang="en-US" sz="1867" dirty="0"/>
          </a:p>
          <a:p>
            <a:pPr marL="0" indent="0" algn="ctr">
              <a:buNone/>
            </a:pPr>
            <a:r>
              <a:rPr lang="en-US" sz="1867" dirty="0"/>
              <a:t>Explanations</a:t>
            </a:r>
          </a:p>
          <a:p>
            <a:pPr marL="0" indent="0" algn="ctr">
              <a:buNone/>
            </a:pPr>
            <a:r>
              <a:rPr lang="en-US" sz="1867" dirty="0"/>
              <a:t>Counts </a:t>
            </a:r>
          </a:p>
          <a:p>
            <a:pPr marL="0" indent="0" algn="ctr">
              <a:buNone/>
            </a:pPr>
            <a:r>
              <a:rPr lang="en-US" sz="1867" dirty="0"/>
              <a:t>Viewpoints</a:t>
            </a:r>
          </a:p>
          <a:p>
            <a:pPr marL="0" indent="0" algn="ctr">
              <a:buNone/>
            </a:pPr>
            <a:r>
              <a:rPr lang="en-US" sz="1867" dirty="0"/>
              <a:t>Percentages</a:t>
            </a:r>
          </a:p>
          <a:p>
            <a:pPr marL="0" indent="0" algn="ctr">
              <a:buNone/>
            </a:pPr>
            <a:r>
              <a:rPr lang="en-US" sz="1867" dirty="0"/>
              <a:t>Rates </a:t>
            </a:r>
          </a:p>
          <a:p>
            <a:pPr marL="0" indent="0" algn="ctr">
              <a:buNone/>
            </a:pPr>
            <a:r>
              <a:rPr lang="en-US" sz="1867" dirty="0"/>
              <a:t>Descriptions</a:t>
            </a:r>
          </a:p>
        </p:txBody>
      </p:sp>
      <p:sp>
        <p:nvSpPr>
          <p:cNvPr id="2" name="Title 1">
            <a:extLst>
              <a:ext uri="{FF2B5EF4-FFF2-40B4-BE49-F238E27FC236}">
                <a16:creationId xmlns:a16="http://schemas.microsoft.com/office/drawing/2014/main" id="{26E00CC7-13E2-422A-8D89-B6CB4DA2C9B8}"/>
              </a:ext>
            </a:extLst>
          </p:cNvPr>
          <p:cNvSpPr>
            <a:spLocks noGrp="1"/>
          </p:cNvSpPr>
          <p:nvPr>
            <p:ph type="title"/>
          </p:nvPr>
        </p:nvSpPr>
        <p:spPr/>
        <p:txBody>
          <a:bodyPr/>
          <a:lstStyle/>
          <a:p>
            <a:r>
              <a:rPr lang="en-US" dirty="0"/>
              <a:t>Knowledge Check</a:t>
            </a:r>
          </a:p>
        </p:txBody>
      </p:sp>
    </p:spTree>
    <p:extLst>
      <p:ext uri="{BB962C8B-B14F-4D97-AF65-F5344CB8AC3E}">
        <p14:creationId xmlns:p14="http://schemas.microsoft.com/office/powerpoint/2010/main" val="4184422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AEC64D-E530-4EA6-895B-E7E6A3872973}"/>
              </a:ext>
            </a:extLst>
          </p:cNvPr>
          <p:cNvSpPr>
            <a:spLocks noGrp="1"/>
          </p:cNvSpPr>
          <p:nvPr>
            <p:ph type="title"/>
          </p:nvPr>
        </p:nvSpPr>
        <p:spPr/>
        <p:txBody>
          <a:bodyPr/>
          <a:lstStyle/>
          <a:p>
            <a:r>
              <a:rPr lang="en-US" dirty="0"/>
              <a:t>Data in Action</a:t>
            </a:r>
          </a:p>
        </p:txBody>
      </p:sp>
      <p:pic>
        <p:nvPicPr>
          <p:cNvPr id="6" name="Online Media 5" title="RWJF 2017 Culture of Health Prize Winner - Garrett County, Maryland - Community Video - Wide">
            <a:hlinkClick r:id="" action="ppaction://media"/>
            <a:extLst>
              <a:ext uri="{FF2B5EF4-FFF2-40B4-BE49-F238E27FC236}">
                <a16:creationId xmlns:a16="http://schemas.microsoft.com/office/drawing/2014/main" id="{399E460E-225C-4F8C-8F1E-BB378D0113B8}"/>
              </a:ext>
            </a:extLst>
          </p:cNvPr>
          <p:cNvPicPr>
            <a:picLocks noGrp="1" noRot="1" noChangeAspect="1"/>
          </p:cNvPicPr>
          <p:nvPr>
            <p:ph idx="1"/>
            <a:videoFile r:link="rId1"/>
          </p:nvPr>
        </p:nvPicPr>
        <p:blipFill>
          <a:blip r:embed="rId4"/>
          <a:stretch>
            <a:fillRect/>
          </a:stretch>
        </p:blipFill>
        <p:spPr>
          <a:xfrm>
            <a:off x="3060701" y="2470151"/>
            <a:ext cx="6068484" cy="3429000"/>
          </a:xfrm>
          <a:prstGeom prst="rect">
            <a:avLst/>
          </a:prstGeom>
        </p:spPr>
      </p:pic>
    </p:spTree>
    <p:extLst>
      <p:ext uri="{BB962C8B-B14F-4D97-AF65-F5344CB8AC3E}">
        <p14:creationId xmlns:p14="http://schemas.microsoft.com/office/powerpoint/2010/main" val="382469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40D42-CAF8-488C-B6D9-EE566B3ABAE2}"/>
              </a:ext>
            </a:extLst>
          </p:cNvPr>
          <p:cNvSpPr>
            <a:spLocks noGrp="1"/>
          </p:cNvSpPr>
          <p:nvPr>
            <p:ph type="title"/>
          </p:nvPr>
        </p:nvSpPr>
        <p:spPr/>
        <p:txBody>
          <a:bodyPr/>
          <a:lstStyle/>
          <a:p>
            <a:r>
              <a:rPr lang="en-US" dirty="0"/>
              <a:t>Key Takeaways</a:t>
            </a:r>
          </a:p>
        </p:txBody>
      </p:sp>
      <p:sp>
        <p:nvSpPr>
          <p:cNvPr id="3" name="Content Placeholder 2">
            <a:extLst>
              <a:ext uri="{FF2B5EF4-FFF2-40B4-BE49-F238E27FC236}">
                <a16:creationId xmlns:a16="http://schemas.microsoft.com/office/drawing/2014/main" id="{BDD9D95B-5C11-4D2B-9F57-A0EC25A54605}"/>
              </a:ext>
            </a:extLst>
          </p:cNvPr>
          <p:cNvSpPr>
            <a:spLocks noGrp="1"/>
          </p:cNvSpPr>
          <p:nvPr>
            <p:ph idx="1"/>
          </p:nvPr>
        </p:nvSpPr>
        <p:spPr>
          <a:xfrm>
            <a:off x="559957" y="1952426"/>
            <a:ext cx="6852780" cy="4467557"/>
          </a:xfrm>
        </p:spPr>
        <p:txBody>
          <a:bodyPr/>
          <a:lstStyle/>
          <a:p>
            <a:r>
              <a:rPr lang="en-US" dirty="0"/>
              <a:t>Quantitative data are described used numbers and statistics.</a:t>
            </a:r>
          </a:p>
          <a:p>
            <a:r>
              <a:rPr lang="en-US" dirty="0"/>
              <a:t>Qualitative data includes descriptions, viewpoints and explanations.</a:t>
            </a:r>
          </a:p>
          <a:p>
            <a:r>
              <a:rPr lang="en-US" dirty="0"/>
              <a:t>Qualitative and quantitative data should be used together for a more holistic picture of your community.</a:t>
            </a:r>
          </a:p>
        </p:txBody>
      </p:sp>
      <p:sp>
        <p:nvSpPr>
          <p:cNvPr id="4" name="TextBox 3">
            <a:extLst>
              <a:ext uri="{FF2B5EF4-FFF2-40B4-BE49-F238E27FC236}">
                <a16:creationId xmlns:a16="http://schemas.microsoft.com/office/drawing/2014/main" id="{078BCDC7-7917-4E56-8C9E-5C781C71D3A4}"/>
              </a:ext>
            </a:extLst>
          </p:cNvPr>
          <p:cNvSpPr txBox="1"/>
          <p:nvPr/>
        </p:nvSpPr>
        <p:spPr bwMode="auto">
          <a:xfrm>
            <a:off x="9022080" y="5515045"/>
            <a:ext cx="2942336" cy="184666"/>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r>
              <a:rPr lang="en-US" sz="1200" b="0"/>
              <a:t>Photo by </a:t>
            </a:r>
            <a:r>
              <a:rPr lang="en-US" sz="1200" b="0">
                <a:hlinkClick r:id="rId3"/>
              </a:rPr>
              <a:t>Austin Distel</a:t>
            </a:r>
            <a:r>
              <a:rPr lang="en-US" sz="1200" b="0"/>
              <a:t> on </a:t>
            </a:r>
            <a:r>
              <a:rPr lang="en-US" sz="1200" b="0">
                <a:hlinkClick r:id="rId4"/>
              </a:rPr>
              <a:t>Unsplash</a:t>
            </a:r>
            <a:endParaRPr lang="en-US" sz="4000" b="0" i="1" spc="133" dirty="0">
              <a:solidFill>
                <a:schemeClr val="bg2"/>
              </a:solidFill>
            </a:endParaRPr>
          </a:p>
        </p:txBody>
      </p:sp>
      <p:pic>
        <p:nvPicPr>
          <p:cNvPr id="5" name="Picture 4">
            <a:extLst>
              <a:ext uri="{FF2B5EF4-FFF2-40B4-BE49-F238E27FC236}">
                <a16:creationId xmlns:a16="http://schemas.microsoft.com/office/drawing/2014/main" id="{E8FE726C-7510-412D-BCA0-A4E74A5E4C0D}"/>
              </a:ext>
            </a:extLst>
          </p:cNvPr>
          <p:cNvPicPr>
            <a:picLocks noChangeAspect="1"/>
          </p:cNvPicPr>
          <p:nvPr/>
        </p:nvPicPr>
        <p:blipFill>
          <a:blip r:embed="rId5"/>
          <a:stretch>
            <a:fillRect/>
          </a:stretch>
        </p:blipFill>
        <p:spPr>
          <a:xfrm>
            <a:off x="8000416" y="2373376"/>
            <a:ext cx="3964001" cy="2972816"/>
          </a:xfrm>
          <a:prstGeom prst="rect">
            <a:avLst/>
          </a:prstGeom>
        </p:spPr>
      </p:pic>
    </p:spTree>
    <p:extLst>
      <p:ext uri="{BB962C8B-B14F-4D97-AF65-F5344CB8AC3E}">
        <p14:creationId xmlns:p14="http://schemas.microsoft.com/office/powerpoint/2010/main" val="395017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B78D2-E940-40A9-888F-FE0B8221F3E7}"/>
              </a:ext>
            </a:extLst>
          </p:cNvPr>
          <p:cNvSpPr>
            <a:spLocks noGrp="1"/>
          </p:cNvSpPr>
          <p:nvPr>
            <p:ph type="title"/>
          </p:nvPr>
        </p:nvSpPr>
        <p:spPr/>
        <p:txBody>
          <a:bodyPr/>
          <a:lstStyle/>
          <a:p>
            <a:r>
              <a:rPr lang="en-US" dirty="0"/>
              <a:t>Primary and Secondary Data	</a:t>
            </a:r>
          </a:p>
        </p:txBody>
      </p:sp>
      <p:graphicFrame>
        <p:nvGraphicFramePr>
          <p:cNvPr id="4" name="Table 4">
            <a:extLst>
              <a:ext uri="{FF2B5EF4-FFF2-40B4-BE49-F238E27FC236}">
                <a16:creationId xmlns:a16="http://schemas.microsoft.com/office/drawing/2014/main" id="{9CC04B1E-D7D2-45F1-AE6A-19B5808D1946}"/>
              </a:ext>
            </a:extLst>
          </p:cNvPr>
          <p:cNvGraphicFramePr>
            <a:graphicFrameLocks noGrp="1"/>
          </p:cNvGraphicFramePr>
          <p:nvPr>
            <p:ph idx="1"/>
          </p:nvPr>
        </p:nvGraphicFramePr>
        <p:xfrm>
          <a:off x="558032" y="2065357"/>
          <a:ext cx="11308849" cy="4681403"/>
        </p:xfrm>
        <a:graphic>
          <a:graphicData uri="http://schemas.openxmlformats.org/drawingml/2006/table">
            <a:tbl>
              <a:tblPr bandRow="1">
                <a:tableStyleId>{5C22544A-7EE6-4342-B048-85BDC9FD1C3A}</a:tableStyleId>
              </a:tblPr>
              <a:tblGrid>
                <a:gridCol w="2563121">
                  <a:extLst>
                    <a:ext uri="{9D8B030D-6E8A-4147-A177-3AD203B41FA5}">
                      <a16:colId xmlns:a16="http://schemas.microsoft.com/office/drawing/2014/main" val="642935865"/>
                    </a:ext>
                  </a:extLst>
                </a:gridCol>
                <a:gridCol w="8745728">
                  <a:extLst>
                    <a:ext uri="{9D8B030D-6E8A-4147-A177-3AD203B41FA5}">
                      <a16:colId xmlns:a16="http://schemas.microsoft.com/office/drawing/2014/main" val="1782481547"/>
                    </a:ext>
                  </a:extLst>
                </a:gridCol>
              </a:tblGrid>
              <a:tr h="1584960">
                <a:tc>
                  <a:txBody>
                    <a:bodyPr/>
                    <a:lstStyle/>
                    <a:p>
                      <a:r>
                        <a:rPr lang="en-US" sz="2400" dirty="0"/>
                        <a:t>Existing data </a:t>
                      </a:r>
                      <a:r>
                        <a:rPr lang="en-US" sz="2400" strike="noStrike" baseline="0" dirty="0"/>
                        <a:t>(secondary </a:t>
                      </a:r>
                      <a:r>
                        <a:rPr lang="en-US" sz="2400" dirty="0"/>
                        <a:t>data)</a:t>
                      </a:r>
                    </a:p>
                  </a:txBody>
                  <a:tcPr marL="121920" marR="121920" marT="60960" marB="60960"/>
                </a:tc>
                <a:tc>
                  <a:txBody>
                    <a:bodyPr/>
                    <a:lstStyle/>
                    <a:p>
                      <a:pPr marL="285750" indent="-285750">
                        <a:buFont typeface="Arial" panose="020B0604020202020204" pitchFamily="34" charset="0"/>
                        <a:buChar char="•"/>
                      </a:pPr>
                      <a:r>
                        <a:rPr lang="en-US" sz="2400" dirty="0"/>
                        <a:t>Gathered by someone else.  </a:t>
                      </a:r>
                    </a:p>
                    <a:p>
                      <a:pPr marL="285750" indent="-285750">
                        <a:buFont typeface="Arial" panose="020B0604020202020204" pitchFamily="34" charset="0"/>
                        <a:buChar char="•"/>
                      </a:pPr>
                      <a:r>
                        <a:rPr lang="en-US" sz="2400" dirty="0"/>
                        <a:t>Commonly found through national, state, and local agencies and organizations.</a:t>
                      </a:r>
                    </a:p>
                    <a:p>
                      <a:pPr marL="285750" indent="-285750">
                        <a:buFont typeface="Arial" panose="020B0604020202020204" pitchFamily="34" charset="0"/>
                        <a:buChar char="•"/>
                      </a:pPr>
                      <a:r>
                        <a:rPr lang="en-US" sz="2400" dirty="0"/>
                        <a:t>Often publicly available through a range of sources.</a:t>
                      </a:r>
                    </a:p>
                  </a:txBody>
                  <a:tcPr marL="121920" marR="121920" marT="60960" marB="60960"/>
                </a:tc>
                <a:extLst>
                  <a:ext uri="{0D108BD9-81ED-4DB2-BD59-A6C34878D82A}">
                    <a16:rowId xmlns:a16="http://schemas.microsoft.com/office/drawing/2014/main" val="1885608495"/>
                  </a:ext>
                </a:extLst>
              </a:tr>
              <a:tr h="3096443">
                <a:tc>
                  <a:txBody>
                    <a:bodyPr/>
                    <a:lstStyle/>
                    <a:p>
                      <a:r>
                        <a:rPr lang="en-US" sz="2400" dirty="0"/>
                        <a:t>Your own data (primary data)</a:t>
                      </a:r>
                    </a:p>
                  </a:txBody>
                  <a:tcPr marL="121920" marR="121920" marT="60960" marB="60960"/>
                </a:tc>
                <a:tc>
                  <a:txBody>
                    <a:bodyPr/>
                    <a:lstStyle/>
                    <a:p>
                      <a:pPr marL="285750" indent="-285750">
                        <a:buFont typeface="Arial" panose="020B0604020202020204" pitchFamily="34" charset="0"/>
                        <a:buChar char="•"/>
                      </a:pPr>
                      <a:r>
                        <a:rPr lang="en-US" sz="2400" dirty="0"/>
                        <a:t>Gathered by you.</a:t>
                      </a:r>
                    </a:p>
                    <a:p>
                      <a:pPr marL="652059" lvl="1" indent="-285750">
                        <a:buFont typeface="Arial" panose="020B0604020202020204" pitchFamily="34" charset="0"/>
                        <a:buChar char="•"/>
                      </a:pPr>
                      <a:r>
                        <a:rPr lang="en-US" sz="2400" dirty="0"/>
                        <a:t>Allows control over which questions you ask.</a:t>
                      </a:r>
                    </a:p>
                    <a:p>
                      <a:pPr marL="652059" lvl="1" indent="-285750">
                        <a:buFont typeface="Arial" panose="020B0604020202020204" pitchFamily="34" charset="0"/>
                        <a:buChar char="•"/>
                      </a:pPr>
                      <a:r>
                        <a:rPr lang="en-US" sz="2400" dirty="0"/>
                        <a:t>Can help to tell a more complete story.</a:t>
                      </a:r>
                    </a:p>
                    <a:p>
                      <a:pPr marL="652059" lvl="1" indent="-285750">
                        <a:buFont typeface="Arial" panose="020B0604020202020204" pitchFamily="34" charset="0"/>
                        <a:buChar char="•"/>
                      </a:pPr>
                      <a:r>
                        <a:rPr lang="en-US" sz="2400" dirty="0"/>
                        <a:t>Provides an opportunity for community participation.</a:t>
                      </a:r>
                    </a:p>
                    <a:p>
                      <a:pPr marL="285750" indent="-285750">
                        <a:buFont typeface="Arial" panose="020B0604020202020204" pitchFamily="34" charset="0"/>
                        <a:buChar char="•"/>
                      </a:pPr>
                      <a:r>
                        <a:rPr lang="en-US" sz="2400" dirty="0"/>
                        <a:t>May be gathered through surveys, interviews, focus groups and observations.</a:t>
                      </a:r>
                    </a:p>
                  </a:txBody>
                  <a:tcPr marL="121920" marR="121920" marT="60960" marB="60960"/>
                </a:tc>
                <a:extLst>
                  <a:ext uri="{0D108BD9-81ED-4DB2-BD59-A6C34878D82A}">
                    <a16:rowId xmlns:a16="http://schemas.microsoft.com/office/drawing/2014/main" val="860594595"/>
                  </a:ext>
                </a:extLst>
              </a:tr>
            </a:tbl>
          </a:graphicData>
        </a:graphic>
      </p:graphicFrame>
    </p:spTree>
    <p:extLst>
      <p:ext uri="{BB962C8B-B14F-4D97-AF65-F5344CB8AC3E}">
        <p14:creationId xmlns:p14="http://schemas.microsoft.com/office/powerpoint/2010/main" val="1700861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5F12-EE1F-4382-A563-F6A8C002C566}"/>
              </a:ext>
            </a:extLst>
          </p:cNvPr>
          <p:cNvSpPr>
            <a:spLocks noGrp="1"/>
          </p:cNvSpPr>
          <p:nvPr>
            <p:ph type="title"/>
          </p:nvPr>
        </p:nvSpPr>
        <p:spPr/>
        <p:txBody>
          <a:bodyPr/>
          <a:lstStyle/>
          <a:p>
            <a:r>
              <a:rPr lang="en-US" dirty="0"/>
              <a:t>Collecting Primary Data</a:t>
            </a:r>
          </a:p>
        </p:txBody>
      </p:sp>
      <p:sp>
        <p:nvSpPr>
          <p:cNvPr id="3" name="Content Placeholder 2">
            <a:extLst>
              <a:ext uri="{FF2B5EF4-FFF2-40B4-BE49-F238E27FC236}">
                <a16:creationId xmlns:a16="http://schemas.microsoft.com/office/drawing/2014/main" id="{37AD0BDF-C65A-4679-9B7E-E64B83AB6A14}"/>
              </a:ext>
            </a:extLst>
          </p:cNvPr>
          <p:cNvSpPr>
            <a:spLocks noGrp="1"/>
          </p:cNvSpPr>
          <p:nvPr>
            <p:ph idx="1"/>
          </p:nvPr>
        </p:nvSpPr>
        <p:spPr>
          <a:xfrm>
            <a:off x="474981" y="1952425"/>
            <a:ext cx="7831836" cy="4905575"/>
          </a:xfrm>
        </p:spPr>
        <p:txBody>
          <a:bodyPr/>
          <a:lstStyle/>
          <a:p>
            <a:r>
              <a:rPr lang="en-US" sz="2400" dirty="0"/>
              <a:t>In groups, explore “</a:t>
            </a:r>
            <a:r>
              <a:rPr lang="en-US" sz="2400" dirty="0">
                <a:hlinkClick r:id="rId3"/>
              </a:rPr>
              <a:t>Listening to the Community: A Guide to Primary Data Collection tool</a:t>
            </a:r>
            <a:r>
              <a:rPr lang="en-US" sz="2400" dirty="0"/>
              <a:t>.” </a:t>
            </a:r>
          </a:p>
          <a:p>
            <a:r>
              <a:rPr lang="en-US" sz="2400" dirty="0"/>
              <a:t>Review “Selecting the Best Approach” on page 3 of the document.</a:t>
            </a:r>
          </a:p>
          <a:p>
            <a:r>
              <a:rPr lang="en-US" sz="2400" dirty="0"/>
              <a:t>Review the brief overview of  your selected method.</a:t>
            </a:r>
          </a:p>
          <a:p>
            <a:pPr lvl="1"/>
            <a:r>
              <a:rPr lang="en-US" sz="2400" dirty="0"/>
              <a:t>Which methods have you used to collect data in your community?</a:t>
            </a:r>
          </a:p>
          <a:p>
            <a:pPr lvl="1"/>
            <a:r>
              <a:rPr lang="en-US" sz="2400" dirty="0"/>
              <a:t>Which methods do you want to learn more about?</a:t>
            </a:r>
          </a:p>
          <a:p>
            <a:pPr lvl="1"/>
            <a:r>
              <a:rPr lang="en-US" sz="2400" dirty="0"/>
              <a:t>What key questions are addressed by your selected method?</a:t>
            </a:r>
          </a:p>
        </p:txBody>
      </p:sp>
      <p:pic>
        <p:nvPicPr>
          <p:cNvPr id="4" name="Picture 3">
            <a:extLst>
              <a:ext uri="{FF2B5EF4-FFF2-40B4-BE49-F238E27FC236}">
                <a16:creationId xmlns:a16="http://schemas.microsoft.com/office/drawing/2014/main" id="{3D46EDDE-C887-493E-9F92-7420C4AF160C}"/>
              </a:ext>
            </a:extLst>
          </p:cNvPr>
          <p:cNvPicPr>
            <a:picLocks noChangeAspect="1"/>
          </p:cNvPicPr>
          <p:nvPr/>
        </p:nvPicPr>
        <p:blipFill>
          <a:blip r:embed="rId4"/>
          <a:stretch>
            <a:fillRect/>
          </a:stretch>
        </p:blipFill>
        <p:spPr>
          <a:xfrm>
            <a:off x="8445964" y="2647123"/>
            <a:ext cx="3584875" cy="2389916"/>
          </a:xfrm>
          <a:prstGeom prst="rect">
            <a:avLst/>
          </a:prstGeom>
        </p:spPr>
      </p:pic>
      <p:sp>
        <p:nvSpPr>
          <p:cNvPr id="5" name="TextBox 4">
            <a:extLst>
              <a:ext uri="{FF2B5EF4-FFF2-40B4-BE49-F238E27FC236}">
                <a16:creationId xmlns:a16="http://schemas.microsoft.com/office/drawing/2014/main" id="{082C9117-F39F-4E17-843A-E6A82841B558}"/>
              </a:ext>
            </a:extLst>
          </p:cNvPr>
          <p:cNvSpPr txBox="1"/>
          <p:nvPr/>
        </p:nvSpPr>
        <p:spPr bwMode="auto">
          <a:xfrm>
            <a:off x="8486379" y="5153436"/>
            <a:ext cx="3504044" cy="16421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algn="r"/>
            <a:r>
              <a:rPr lang="en-US" sz="1067" b="0" i="1" spc="133" dirty="0">
                <a:solidFill>
                  <a:schemeClr val="bg2"/>
                </a:solidFill>
              </a:rPr>
              <a:t>Photo by Dylan Gillis on </a:t>
            </a:r>
            <a:r>
              <a:rPr lang="en-US" sz="1067" b="0" i="1" spc="133" dirty="0" err="1">
                <a:solidFill>
                  <a:schemeClr val="bg2"/>
                </a:solidFill>
              </a:rPr>
              <a:t>Unsplash</a:t>
            </a:r>
            <a:endParaRPr lang="en-US" sz="1067" b="0" i="1" spc="133" dirty="0">
              <a:solidFill>
                <a:schemeClr val="bg2"/>
              </a:solidFill>
            </a:endParaRPr>
          </a:p>
        </p:txBody>
      </p:sp>
    </p:spTree>
    <p:extLst>
      <p:ext uri="{BB962C8B-B14F-4D97-AF65-F5344CB8AC3E}">
        <p14:creationId xmlns:p14="http://schemas.microsoft.com/office/powerpoint/2010/main" val="3159245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3FD8246-863E-4912-8901-CA42AFF4908D}"/>
              </a:ext>
            </a:extLst>
          </p:cNvPr>
          <p:cNvSpPr>
            <a:spLocks noGrp="1"/>
          </p:cNvSpPr>
          <p:nvPr>
            <p:ph type="body" idx="1"/>
          </p:nvPr>
        </p:nvSpPr>
        <p:spPr/>
        <p:txBody>
          <a:bodyPr/>
          <a:lstStyle/>
          <a:p>
            <a:r>
              <a:rPr lang="en-US" dirty="0"/>
              <a:t>Documents, reports and websites</a:t>
            </a:r>
          </a:p>
        </p:txBody>
      </p:sp>
      <p:sp>
        <p:nvSpPr>
          <p:cNvPr id="5" name="Content Placeholder 4">
            <a:extLst>
              <a:ext uri="{FF2B5EF4-FFF2-40B4-BE49-F238E27FC236}">
                <a16:creationId xmlns:a16="http://schemas.microsoft.com/office/drawing/2014/main" id="{43CA3AAF-2B2B-4854-AF35-C138DF603A9B}"/>
              </a:ext>
            </a:extLst>
          </p:cNvPr>
          <p:cNvSpPr>
            <a:spLocks noGrp="1"/>
          </p:cNvSpPr>
          <p:nvPr>
            <p:ph sz="half" idx="2"/>
          </p:nvPr>
        </p:nvSpPr>
        <p:spPr/>
        <p:txBody>
          <a:bodyPr/>
          <a:lstStyle/>
          <a:p>
            <a:r>
              <a:rPr lang="en-US" sz="3200" dirty="0"/>
              <a:t>Local or state government agencies, such as planning or public health departments.</a:t>
            </a:r>
          </a:p>
          <a:p>
            <a:r>
              <a:rPr lang="en-US" sz="3200" dirty="0"/>
              <a:t>Healthcare organizations, such as nonprofit hospitals or Federally Qualified Health Centers.</a:t>
            </a:r>
          </a:p>
        </p:txBody>
      </p:sp>
      <p:sp>
        <p:nvSpPr>
          <p:cNvPr id="7" name="Content Placeholder 6">
            <a:extLst>
              <a:ext uri="{FF2B5EF4-FFF2-40B4-BE49-F238E27FC236}">
                <a16:creationId xmlns:a16="http://schemas.microsoft.com/office/drawing/2014/main" id="{57D327C9-388C-41A2-BB3C-7110DFACC708}"/>
              </a:ext>
            </a:extLst>
          </p:cNvPr>
          <p:cNvSpPr>
            <a:spLocks noGrp="1"/>
          </p:cNvSpPr>
          <p:nvPr>
            <p:ph sz="half" idx="12"/>
          </p:nvPr>
        </p:nvSpPr>
        <p:spPr/>
        <p:txBody>
          <a:bodyPr/>
          <a:lstStyle/>
          <a:p>
            <a:r>
              <a:rPr lang="en-US" sz="3200" dirty="0"/>
              <a:t>Partners </a:t>
            </a:r>
          </a:p>
          <a:p>
            <a:pPr marL="352733" lvl="2">
              <a:spcBef>
                <a:spcPts val="0"/>
              </a:spcBef>
            </a:pPr>
            <a:r>
              <a:rPr lang="en-US" sz="2667" dirty="0"/>
              <a:t>Community Development Corporations </a:t>
            </a:r>
          </a:p>
          <a:p>
            <a:pPr marL="352733" lvl="2">
              <a:spcBef>
                <a:spcPts val="0"/>
              </a:spcBef>
            </a:pPr>
            <a:r>
              <a:rPr lang="en-US" sz="2667" dirty="0"/>
              <a:t>Community Action Programs</a:t>
            </a:r>
          </a:p>
          <a:p>
            <a:pPr marL="352733" lvl="2">
              <a:spcBef>
                <a:spcPts val="0"/>
              </a:spcBef>
            </a:pPr>
            <a:r>
              <a:rPr lang="en-US" sz="2667" dirty="0"/>
              <a:t>University Extension programs</a:t>
            </a:r>
          </a:p>
          <a:p>
            <a:pPr marL="352733" lvl="2">
              <a:spcBef>
                <a:spcPts val="0"/>
              </a:spcBef>
            </a:pPr>
            <a:r>
              <a:rPr lang="en-US" sz="2667" dirty="0"/>
              <a:t>Chambers of Commerce</a:t>
            </a:r>
          </a:p>
          <a:p>
            <a:pPr marL="352733" lvl="2">
              <a:spcBef>
                <a:spcPts val="0"/>
              </a:spcBef>
            </a:pPr>
            <a:r>
              <a:rPr lang="en-US" sz="2667" dirty="0"/>
              <a:t>Local United Ways</a:t>
            </a:r>
          </a:p>
          <a:p>
            <a:pPr marL="352733" lvl="2">
              <a:spcBef>
                <a:spcPts val="0"/>
              </a:spcBef>
            </a:pPr>
            <a:r>
              <a:rPr lang="en-US" sz="2667" dirty="0"/>
              <a:t>Nonprofit organizations</a:t>
            </a:r>
          </a:p>
          <a:p>
            <a:endParaRPr lang="en-US" dirty="0"/>
          </a:p>
        </p:txBody>
      </p:sp>
      <p:sp>
        <p:nvSpPr>
          <p:cNvPr id="2" name="Title 1">
            <a:extLst>
              <a:ext uri="{FF2B5EF4-FFF2-40B4-BE49-F238E27FC236}">
                <a16:creationId xmlns:a16="http://schemas.microsoft.com/office/drawing/2014/main" id="{DE5AE87F-6203-4B3A-BE48-047DBCDF6570}"/>
              </a:ext>
            </a:extLst>
          </p:cNvPr>
          <p:cNvSpPr>
            <a:spLocks noGrp="1"/>
          </p:cNvSpPr>
          <p:nvPr>
            <p:ph type="title"/>
          </p:nvPr>
        </p:nvSpPr>
        <p:spPr/>
        <p:txBody>
          <a:bodyPr/>
          <a:lstStyle/>
          <a:p>
            <a:r>
              <a:rPr lang="en-US" dirty="0"/>
              <a:t>Common places to find existing data</a:t>
            </a:r>
          </a:p>
        </p:txBody>
      </p:sp>
    </p:spTree>
    <p:extLst>
      <p:ext uri="{BB962C8B-B14F-4D97-AF65-F5344CB8AC3E}">
        <p14:creationId xmlns:p14="http://schemas.microsoft.com/office/powerpoint/2010/main" val="866643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29C731-BB9B-4B07-B0F1-ABA8ED74A55C}"/>
              </a:ext>
            </a:extLst>
          </p:cNvPr>
          <p:cNvSpPr>
            <a:spLocks noGrp="1"/>
          </p:cNvSpPr>
          <p:nvPr>
            <p:ph type="body" idx="1"/>
          </p:nvPr>
        </p:nvSpPr>
        <p:spPr>
          <a:xfrm>
            <a:off x="598441" y="1790602"/>
            <a:ext cx="5385953" cy="268721"/>
          </a:xfrm>
        </p:spPr>
        <p:txBody>
          <a:bodyPr/>
          <a:lstStyle/>
          <a:p>
            <a:r>
              <a:rPr lang="en-US" dirty="0"/>
              <a:t>Datasets</a:t>
            </a:r>
          </a:p>
        </p:txBody>
      </p:sp>
      <p:sp>
        <p:nvSpPr>
          <p:cNvPr id="3" name="Content Placeholder 2">
            <a:extLst>
              <a:ext uri="{FF2B5EF4-FFF2-40B4-BE49-F238E27FC236}">
                <a16:creationId xmlns:a16="http://schemas.microsoft.com/office/drawing/2014/main" id="{1FF8AC81-3043-4718-B18F-A49C5FCB30C7}"/>
              </a:ext>
            </a:extLst>
          </p:cNvPr>
          <p:cNvSpPr>
            <a:spLocks noGrp="1"/>
          </p:cNvSpPr>
          <p:nvPr>
            <p:ph sz="half" idx="2"/>
          </p:nvPr>
        </p:nvSpPr>
        <p:spPr>
          <a:xfrm>
            <a:off x="598441" y="2179662"/>
            <a:ext cx="5385953" cy="3569636"/>
          </a:xfrm>
        </p:spPr>
        <p:txBody>
          <a:bodyPr/>
          <a:lstStyle/>
          <a:p>
            <a:pPr marL="0">
              <a:spcBef>
                <a:spcPts val="0"/>
              </a:spcBef>
            </a:pPr>
            <a:r>
              <a:rPr lang="en-US" sz="3200" dirty="0"/>
              <a:t>500 Cities</a:t>
            </a:r>
          </a:p>
          <a:p>
            <a:pPr marL="0">
              <a:spcBef>
                <a:spcPts val="0"/>
              </a:spcBef>
            </a:pPr>
            <a:r>
              <a:rPr lang="en-US" sz="3200" dirty="0"/>
              <a:t>Child Opportunity Index</a:t>
            </a:r>
          </a:p>
          <a:p>
            <a:pPr marL="0">
              <a:spcBef>
                <a:spcPts val="0"/>
              </a:spcBef>
            </a:pPr>
            <a:r>
              <a:rPr lang="en-US" sz="3200" dirty="0"/>
              <a:t>City Health Dashboard</a:t>
            </a:r>
          </a:p>
          <a:p>
            <a:pPr marL="0">
              <a:spcBef>
                <a:spcPts val="0"/>
              </a:spcBef>
            </a:pPr>
            <a:r>
              <a:rPr lang="en-US" sz="3200" dirty="0"/>
              <a:t>County Health Rankings &amp; Roadmaps</a:t>
            </a:r>
          </a:p>
          <a:p>
            <a:pPr marL="0">
              <a:spcBef>
                <a:spcPts val="0"/>
              </a:spcBef>
            </a:pPr>
            <a:r>
              <a:rPr lang="en-US" sz="3200" dirty="0"/>
              <a:t>Data Across Sectors for Health (DASH)</a:t>
            </a:r>
          </a:p>
          <a:p>
            <a:pPr marL="0">
              <a:spcBef>
                <a:spcPts val="0"/>
              </a:spcBef>
            </a:pPr>
            <a:r>
              <a:rPr lang="en-US" sz="3200" dirty="0"/>
              <a:t>The Health Opportunity and Equity (HOPE) Initiative</a:t>
            </a:r>
          </a:p>
          <a:p>
            <a:pPr marL="0">
              <a:spcBef>
                <a:spcPts val="0"/>
              </a:spcBef>
            </a:pPr>
            <a:endParaRPr lang="en-US" sz="3200" dirty="0"/>
          </a:p>
          <a:p>
            <a:endParaRPr lang="en-US" dirty="0"/>
          </a:p>
        </p:txBody>
      </p:sp>
      <p:sp>
        <p:nvSpPr>
          <p:cNvPr id="5" name="Content Placeholder 4">
            <a:extLst>
              <a:ext uri="{FF2B5EF4-FFF2-40B4-BE49-F238E27FC236}">
                <a16:creationId xmlns:a16="http://schemas.microsoft.com/office/drawing/2014/main" id="{1D38CD88-28F5-4BC5-9E58-FA30F473F9B2}"/>
              </a:ext>
            </a:extLst>
          </p:cNvPr>
          <p:cNvSpPr>
            <a:spLocks noGrp="1"/>
          </p:cNvSpPr>
          <p:nvPr>
            <p:ph sz="half" idx="12"/>
          </p:nvPr>
        </p:nvSpPr>
        <p:spPr>
          <a:xfrm>
            <a:off x="6207608" y="2179662"/>
            <a:ext cx="5385953" cy="3612655"/>
          </a:xfrm>
        </p:spPr>
        <p:txBody>
          <a:bodyPr/>
          <a:lstStyle/>
          <a:p>
            <a:pPr marL="0">
              <a:spcBef>
                <a:spcPts val="0"/>
              </a:spcBef>
            </a:pPr>
            <a:r>
              <a:rPr lang="en-US" sz="3200" dirty="0"/>
              <a:t>National Equity Atlas</a:t>
            </a:r>
          </a:p>
          <a:p>
            <a:pPr marL="0">
              <a:spcBef>
                <a:spcPts val="0"/>
              </a:spcBef>
            </a:pPr>
            <a:r>
              <a:rPr lang="en-US" sz="3200" dirty="0"/>
              <a:t>Opportunity Atlas</a:t>
            </a:r>
          </a:p>
          <a:p>
            <a:pPr marL="0">
              <a:spcBef>
                <a:spcPts val="0"/>
              </a:spcBef>
            </a:pPr>
            <a:r>
              <a:rPr lang="en-US" sz="3200" dirty="0"/>
              <a:t>United States Small-Area Life Expectancy Estimates Project (USALEEP)</a:t>
            </a:r>
          </a:p>
          <a:p>
            <a:pPr marL="0">
              <a:spcBef>
                <a:spcPts val="0"/>
              </a:spcBef>
            </a:pPr>
            <a:r>
              <a:rPr lang="en-US" sz="3200" dirty="0"/>
              <a:t>Well Being in the Nation (WIN) measures</a:t>
            </a:r>
          </a:p>
          <a:p>
            <a:endParaRPr lang="en-US" dirty="0"/>
          </a:p>
        </p:txBody>
      </p:sp>
      <p:sp>
        <p:nvSpPr>
          <p:cNvPr id="6" name="Title 5">
            <a:extLst>
              <a:ext uri="{FF2B5EF4-FFF2-40B4-BE49-F238E27FC236}">
                <a16:creationId xmlns:a16="http://schemas.microsoft.com/office/drawing/2014/main" id="{940B53AE-BC84-4E46-A35C-AE7A8A5B0A08}"/>
              </a:ext>
            </a:extLst>
          </p:cNvPr>
          <p:cNvSpPr>
            <a:spLocks noGrp="1"/>
          </p:cNvSpPr>
          <p:nvPr>
            <p:ph type="title"/>
          </p:nvPr>
        </p:nvSpPr>
        <p:spPr/>
        <p:txBody>
          <a:bodyPr/>
          <a:lstStyle/>
          <a:p>
            <a:r>
              <a:rPr lang="en-US" dirty="0"/>
              <a:t>Common places to find existing data</a:t>
            </a:r>
          </a:p>
        </p:txBody>
      </p:sp>
    </p:spTree>
    <p:extLst>
      <p:ext uri="{BB962C8B-B14F-4D97-AF65-F5344CB8AC3E}">
        <p14:creationId xmlns:p14="http://schemas.microsoft.com/office/powerpoint/2010/main" val="33898501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F66B36D-F432-4A82-B90E-FB9D94FF1BAC}"/>
              </a:ext>
            </a:extLst>
          </p:cNvPr>
          <p:cNvSpPr>
            <a:spLocks noGrp="1"/>
          </p:cNvSpPr>
          <p:nvPr>
            <p:ph type="title"/>
          </p:nvPr>
        </p:nvSpPr>
        <p:spPr/>
        <p:txBody>
          <a:bodyPr/>
          <a:lstStyle/>
          <a:p>
            <a:r>
              <a:rPr lang="en-US" dirty="0">
                <a:hlinkClick r:id="rId3"/>
              </a:rPr>
              <a:t>Find More Data</a:t>
            </a:r>
            <a:r>
              <a:rPr lang="en-US" dirty="0"/>
              <a:t>: Resource exploration</a:t>
            </a:r>
          </a:p>
        </p:txBody>
      </p:sp>
      <p:sp>
        <p:nvSpPr>
          <p:cNvPr id="9" name="Content Placeholder 8">
            <a:extLst>
              <a:ext uri="{FF2B5EF4-FFF2-40B4-BE49-F238E27FC236}">
                <a16:creationId xmlns:a16="http://schemas.microsoft.com/office/drawing/2014/main" id="{FCB0C1FB-A4CE-4225-ABDF-652F52782D94}"/>
              </a:ext>
            </a:extLst>
          </p:cNvPr>
          <p:cNvSpPr>
            <a:spLocks noGrp="1"/>
          </p:cNvSpPr>
          <p:nvPr>
            <p:ph idx="1"/>
          </p:nvPr>
        </p:nvSpPr>
        <p:spPr/>
        <p:txBody>
          <a:bodyPr/>
          <a:lstStyle/>
          <a:p>
            <a:pPr marL="0" indent="0">
              <a:buNone/>
            </a:pPr>
            <a:r>
              <a:rPr lang="en-US" dirty="0"/>
              <a:t>Discussion &amp; Reflection</a:t>
            </a:r>
          </a:p>
          <a:p>
            <a:r>
              <a:rPr lang="en-US" dirty="0"/>
              <a:t>How many National Data Sources are included? </a:t>
            </a:r>
          </a:p>
          <a:p>
            <a:r>
              <a:rPr lang="en-US" dirty="0"/>
              <a:t>What are some National Data Sources you’d like to explore later?</a:t>
            </a:r>
          </a:p>
          <a:p>
            <a:r>
              <a:rPr lang="en-US" dirty="0"/>
              <a:t>How many State-Specific Data Sources are included for your state?</a:t>
            </a:r>
          </a:p>
          <a:p>
            <a:r>
              <a:rPr lang="en-US" dirty="0"/>
              <a:t>Which data sources have you used in your community?</a:t>
            </a:r>
          </a:p>
        </p:txBody>
      </p:sp>
    </p:spTree>
    <p:extLst>
      <p:ext uri="{BB962C8B-B14F-4D97-AF65-F5344CB8AC3E}">
        <p14:creationId xmlns:p14="http://schemas.microsoft.com/office/powerpoint/2010/main" val="2365776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40D42-CAF8-488C-B6D9-EE566B3ABAE2}"/>
              </a:ext>
            </a:extLst>
          </p:cNvPr>
          <p:cNvSpPr>
            <a:spLocks noGrp="1"/>
          </p:cNvSpPr>
          <p:nvPr>
            <p:ph type="title"/>
          </p:nvPr>
        </p:nvSpPr>
        <p:spPr/>
        <p:txBody>
          <a:bodyPr/>
          <a:lstStyle/>
          <a:p>
            <a:r>
              <a:rPr lang="en-US" dirty="0"/>
              <a:t>Key Takeaways</a:t>
            </a:r>
          </a:p>
        </p:txBody>
      </p:sp>
      <p:sp>
        <p:nvSpPr>
          <p:cNvPr id="3" name="Content Placeholder 2">
            <a:extLst>
              <a:ext uri="{FF2B5EF4-FFF2-40B4-BE49-F238E27FC236}">
                <a16:creationId xmlns:a16="http://schemas.microsoft.com/office/drawing/2014/main" id="{BDD9D95B-5C11-4D2B-9F57-A0EC25A54605}"/>
              </a:ext>
            </a:extLst>
          </p:cNvPr>
          <p:cNvSpPr>
            <a:spLocks noGrp="1"/>
          </p:cNvSpPr>
          <p:nvPr>
            <p:ph idx="1"/>
          </p:nvPr>
        </p:nvSpPr>
        <p:spPr/>
        <p:txBody>
          <a:bodyPr/>
          <a:lstStyle/>
          <a:p>
            <a:r>
              <a:rPr lang="en-US" dirty="0"/>
              <a:t>Secondary data are data that already exist.</a:t>
            </a:r>
          </a:p>
          <a:p>
            <a:r>
              <a:rPr lang="en-US" dirty="0"/>
              <a:t>Primary data are data that you collect yourself.</a:t>
            </a:r>
          </a:p>
          <a:p>
            <a:r>
              <a:rPr lang="en-US" dirty="0"/>
              <a:t>All types of data are useful and together can tell a more complete story about the strengths and needs in your community.</a:t>
            </a:r>
          </a:p>
        </p:txBody>
      </p:sp>
    </p:spTree>
    <p:extLst>
      <p:ext uri="{BB962C8B-B14F-4D97-AF65-F5344CB8AC3E}">
        <p14:creationId xmlns:p14="http://schemas.microsoft.com/office/powerpoint/2010/main" val="335290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prstGeom prst="rect">
            <a:avLst/>
          </a:prstGeom>
          <a:noFill/>
          <a:ln>
            <a:noFill/>
          </a:ln>
        </p:spPr>
        <p:txBody>
          <a:bodyPr spcFirstLastPara="1" vert="horz" wrap="square" lIns="0" tIns="0" rIns="0" bIns="0" numCol="1" anchor="b" anchorCtr="0" compatLnSpc="1">
            <a:prstTxWarp prst="textNoShape">
              <a:avLst/>
            </a:prstTxWarp>
            <a:noAutofit/>
          </a:bodyPr>
          <a:lstStyle/>
          <a:p>
            <a:pPr lvl="0"/>
            <a:br>
              <a:rPr lang="en-US" sz="4800" dirty="0"/>
            </a:br>
            <a:r>
              <a:rPr lang="en-US" sz="4800" dirty="0"/>
              <a:t>What Are Data?</a:t>
            </a:r>
            <a:endParaRPr dirty="0"/>
          </a:p>
        </p:txBody>
      </p:sp>
      <p:sp>
        <p:nvSpPr>
          <p:cNvPr id="68" name="Google Shape;68;p14"/>
          <p:cNvSpPr txBox="1">
            <a:spLocks noGrp="1"/>
          </p:cNvSpPr>
          <p:nvPr>
            <p:ph type="body" idx="1"/>
          </p:nvPr>
        </p:nvSpPr>
        <p:spPr>
          <a:prstGeom prst="rect">
            <a:avLst/>
          </a:prstGeom>
          <a:noFill/>
          <a:ln>
            <a:noFill/>
          </a:ln>
        </p:spPr>
        <p:txBody>
          <a:bodyPr spcFirstLastPara="1" vert="horz" wrap="square" lIns="0" tIns="0" rIns="0" bIns="0" numCol="1" anchor="t" anchorCtr="0" compatLnSpc="1">
            <a:prstTxWarp prst="textNoShape">
              <a:avLst/>
            </a:prstTxWarp>
            <a:noAutofit/>
          </a:bodyPr>
          <a:lstStyle/>
          <a:p>
            <a:pPr marL="0" indent="0">
              <a:spcBef>
                <a:spcPts val="0"/>
              </a:spcBef>
              <a:buSzPts val="3200"/>
            </a:pPr>
            <a:r>
              <a:rPr lang="en-US" dirty="0"/>
              <a:t>Slides for Group Facilitation</a:t>
            </a:r>
            <a:endParaRPr dirty="0"/>
          </a:p>
        </p:txBody>
      </p:sp>
      <p:sp>
        <p:nvSpPr>
          <p:cNvPr id="69" name="Google Shape;69;p14"/>
          <p:cNvSpPr txBox="1">
            <a:spLocks noGrp="1"/>
          </p:cNvSpPr>
          <p:nvPr>
            <p:ph type="body" idx="2"/>
          </p:nvPr>
        </p:nvSpPr>
        <p:spPr>
          <a:prstGeom prst="rect">
            <a:avLst/>
          </a:prstGeom>
          <a:noFill/>
          <a:ln>
            <a:noFill/>
          </a:ln>
        </p:spPr>
        <p:txBody>
          <a:bodyPr spcFirstLastPara="1" vert="horz" wrap="square" lIns="0" tIns="0" rIns="0" bIns="0" numCol="1" anchor="t" anchorCtr="0" compatLnSpc="1">
            <a:prstTxWarp prst="textNoShape">
              <a:avLst/>
            </a:prstTxWarp>
            <a:noAutofit/>
          </a:bodyPr>
          <a:lstStyle/>
          <a:p>
            <a:pPr marL="0" indent="0">
              <a:spcBef>
                <a:spcPts val="0"/>
              </a:spcBef>
              <a:buClr>
                <a:schemeClr val="dk2"/>
              </a:buClr>
              <a:buSzPts val="2000"/>
            </a:pPr>
            <a:r>
              <a:rPr lang="en-US" sz="2667">
                <a:latin typeface="Calibri"/>
                <a:ea typeface="Calibri"/>
                <a:cs typeface="Calibri"/>
                <a:sym typeface="Calibri"/>
              </a:rPr>
              <a:t>countyhealthrankings.org</a:t>
            </a:r>
            <a:endParaRPr/>
          </a:p>
        </p:txBody>
      </p:sp>
      <p:sp>
        <p:nvSpPr>
          <p:cNvPr id="70" name="Google Shape;70;p14"/>
          <p:cNvSpPr txBox="1"/>
          <p:nvPr/>
        </p:nvSpPr>
        <p:spPr>
          <a:xfrm>
            <a:off x="9734521" y="1913861"/>
            <a:ext cx="2172619" cy="529865"/>
          </a:xfrm>
          <a:prstGeom prst="rect">
            <a:avLst/>
          </a:prstGeom>
          <a:noFill/>
          <a:ln>
            <a:noFill/>
          </a:ln>
        </p:spPr>
        <p:txBody>
          <a:bodyPr spcFirstLastPara="1" wrap="square" lIns="0" tIns="0" rIns="0" bIns="0" anchor="t" anchorCtr="0">
            <a:noAutofit/>
          </a:bodyPr>
          <a:lstStyle/>
          <a:p>
            <a:pPr algn="l">
              <a:spcBef>
                <a:spcPts val="0"/>
              </a:spcBef>
              <a:spcAft>
                <a:spcPts val="0"/>
              </a:spcAft>
              <a:buClr>
                <a:schemeClr val="dk2"/>
              </a:buClr>
              <a:buSzPts val="1600"/>
            </a:pPr>
            <a:r>
              <a:rPr lang="en-US" sz="2133" b="0" i="1" dirty="0">
                <a:solidFill>
                  <a:srgbClr val="003763"/>
                </a:solidFill>
                <a:latin typeface="Calibri"/>
                <a:ea typeface="Calibri"/>
                <a:cs typeface="Calibri"/>
                <a:sym typeface="Calibri"/>
              </a:rPr>
              <a:t>Last updated: </a:t>
            </a:r>
          </a:p>
          <a:p>
            <a:pPr algn="l">
              <a:spcBef>
                <a:spcPts val="0"/>
              </a:spcBef>
              <a:spcAft>
                <a:spcPts val="0"/>
              </a:spcAft>
              <a:buClr>
                <a:schemeClr val="dk2"/>
              </a:buClr>
              <a:buSzPts val="1600"/>
            </a:pPr>
            <a:r>
              <a:rPr lang="en-US" sz="2133" b="0" i="1" dirty="0">
                <a:solidFill>
                  <a:srgbClr val="003763"/>
                </a:solidFill>
                <a:latin typeface="Calibri"/>
                <a:ea typeface="Calibri"/>
                <a:cs typeface="Calibri"/>
                <a:sym typeface="Calibri"/>
              </a:rPr>
              <a:t>May 15, 2020</a:t>
            </a:r>
            <a:endParaRPr sz="1867" b="0" dirty="0">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0FAEB-D56D-4B72-9EAE-76C67E13D42F}"/>
              </a:ext>
            </a:extLst>
          </p:cNvPr>
          <p:cNvSpPr>
            <a:spLocks noGrp="1"/>
          </p:cNvSpPr>
          <p:nvPr>
            <p:ph type="title"/>
          </p:nvPr>
        </p:nvSpPr>
        <p:spPr/>
        <p:txBody>
          <a:bodyPr/>
          <a:lstStyle/>
          <a:p>
            <a:r>
              <a:rPr lang="en-US" dirty="0"/>
              <a:t>Get to know your data</a:t>
            </a:r>
          </a:p>
        </p:txBody>
      </p:sp>
      <p:sp>
        <p:nvSpPr>
          <p:cNvPr id="3" name="Content Placeholder 2">
            <a:extLst>
              <a:ext uri="{FF2B5EF4-FFF2-40B4-BE49-F238E27FC236}">
                <a16:creationId xmlns:a16="http://schemas.microsoft.com/office/drawing/2014/main" id="{DEE934A6-00E1-4C52-A3EB-2AD3C08752ED}"/>
              </a:ext>
            </a:extLst>
          </p:cNvPr>
          <p:cNvSpPr>
            <a:spLocks noGrp="1"/>
          </p:cNvSpPr>
          <p:nvPr>
            <p:ph idx="1"/>
          </p:nvPr>
        </p:nvSpPr>
        <p:spPr>
          <a:xfrm>
            <a:off x="559957" y="1952426"/>
            <a:ext cx="6673964" cy="4467557"/>
          </a:xfrm>
        </p:spPr>
        <p:txBody>
          <a:bodyPr/>
          <a:lstStyle/>
          <a:p>
            <a:pPr marL="380990" indent="-380990">
              <a:buFont typeface="Arial" panose="020B0604020202020204" pitchFamily="34" charset="0"/>
              <a:buChar char="•"/>
            </a:pPr>
            <a:r>
              <a:rPr lang="en-US" kern="1200" dirty="0"/>
              <a:t>When were the data collected?</a:t>
            </a:r>
          </a:p>
          <a:p>
            <a:pPr marL="380990" indent="-380990">
              <a:buFont typeface="Arial" panose="020B0604020202020204" pitchFamily="34" charset="0"/>
              <a:buChar char="•"/>
            </a:pPr>
            <a:r>
              <a:rPr lang="en-US" kern="1200" dirty="0"/>
              <a:t>Who collected it?</a:t>
            </a:r>
          </a:p>
          <a:p>
            <a:pPr marL="380990" indent="-380990">
              <a:buFont typeface="Arial" panose="020B0604020202020204" pitchFamily="34" charset="0"/>
              <a:buChar char="•"/>
            </a:pPr>
            <a:r>
              <a:rPr lang="en-US" kern="1200" dirty="0"/>
              <a:t>Can you break it down in the ways you need? </a:t>
            </a:r>
          </a:p>
          <a:p>
            <a:pPr marL="380990" indent="-380990">
              <a:buFont typeface="Arial" panose="020B0604020202020204" pitchFamily="34" charset="0"/>
              <a:buChar char="•"/>
            </a:pPr>
            <a:r>
              <a:rPr lang="en-US" kern="1200" dirty="0"/>
              <a:t>What is its geographic scale? </a:t>
            </a:r>
          </a:p>
          <a:p>
            <a:pPr marL="380990" indent="-380990">
              <a:buFont typeface="Arial" panose="020B0604020202020204" pitchFamily="34" charset="0"/>
              <a:buChar char="•"/>
            </a:pPr>
            <a:r>
              <a:rPr lang="en-US" kern="1200" dirty="0"/>
              <a:t>For what purpose were data collected?</a:t>
            </a:r>
          </a:p>
        </p:txBody>
      </p:sp>
      <p:pic>
        <p:nvPicPr>
          <p:cNvPr id="4" name="Picture 3">
            <a:extLst>
              <a:ext uri="{FF2B5EF4-FFF2-40B4-BE49-F238E27FC236}">
                <a16:creationId xmlns:a16="http://schemas.microsoft.com/office/drawing/2014/main" id="{18E164E0-EB31-43C2-A5EC-262A68ADC343}"/>
              </a:ext>
            </a:extLst>
          </p:cNvPr>
          <p:cNvPicPr>
            <a:picLocks noChangeAspect="1"/>
          </p:cNvPicPr>
          <p:nvPr/>
        </p:nvPicPr>
        <p:blipFill>
          <a:blip r:embed="rId3"/>
          <a:stretch>
            <a:fillRect/>
          </a:stretch>
        </p:blipFill>
        <p:spPr>
          <a:xfrm>
            <a:off x="7644468" y="2692400"/>
            <a:ext cx="3987577" cy="2661920"/>
          </a:xfrm>
          <a:prstGeom prst="rect">
            <a:avLst/>
          </a:prstGeom>
        </p:spPr>
      </p:pic>
      <p:sp>
        <p:nvSpPr>
          <p:cNvPr id="5" name="TextBox 4">
            <a:extLst>
              <a:ext uri="{FF2B5EF4-FFF2-40B4-BE49-F238E27FC236}">
                <a16:creationId xmlns:a16="http://schemas.microsoft.com/office/drawing/2014/main" id="{5F490889-01B8-4051-A79C-128F94F9285B}"/>
              </a:ext>
            </a:extLst>
          </p:cNvPr>
          <p:cNvSpPr txBox="1"/>
          <p:nvPr/>
        </p:nvSpPr>
        <p:spPr bwMode="auto">
          <a:xfrm>
            <a:off x="7446124" y="5435552"/>
            <a:ext cx="4185920" cy="16421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algn="r"/>
            <a:r>
              <a:rPr lang="en-US" sz="1067" b="0" i="1" spc="133" dirty="0">
                <a:solidFill>
                  <a:schemeClr val="bg2"/>
                </a:solidFill>
              </a:rPr>
              <a:t>Photo by Christina @ wocintechchat.com on </a:t>
            </a:r>
            <a:r>
              <a:rPr lang="en-US" sz="1067" b="0" i="1" spc="133" dirty="0" err="1">
                <a:solidFill>
                  <a:schemeClr val="bg2"/>
                </a:solidFill>
              </a:rPr>
              <a:t>Unsplash</a:t>
            </a:r>
            <a:endParaRPr lang="en-US" sz="1067" b="0" i="1" spc="133" dirty="0">
              <a:solidFill>
                <a:schemeClr val="bg2"/>
              </a:solidFill>
            </a:endParaRPr>
          </a:p>
        </p:txBody>
      </p:sp>
    </p:spTree>
    <p:extLst>
      <p:ext uri="{BB962C8B-B14F-4D97-AF65-F5344CB8AC3E}">
        <p14:creationId xmlns:p14="http://schemas.microsoft.com/office/powerpoint/2010/main" val="41099694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35766-22B4-40B5-BA2B-08E67CCF9973}"/>
              </a:ext>
            </a:extLst>
          </p:cNvPr>
          <p:cNvSpPr>
            <a:spLocks noGrp="1"/>
          </p:cNvSpPr>
          <p:nvPr>
            <p:ph type="title"/>
          </p:nvPr>
        </p:nvSpPr>
        <p:spPr/>
        <p:txBody>
          <a:bodyPr/>
          <a:lstStyle/>
          <a:p>
            <a:r>
              <a:rPr lang="en-US" sz="3200" dirty="0"/>
              <a:t>Get to know your county health rankings Snapshot</a:t>
            </a:r>
          </a:p>
        </p:txBody>
      </p:sp>
      <p:sp>
        <p:nvSpPr>
          <p:cNvPr id="3" name="Content Placeholder 2">
            <a:extLst>
              <a:ext uri="{FF2B5EF4-FFF2-40B4-BE49-F238E27FC236}">
                <a16:creationId xmlns:a16="http://schemas.microsoft.com/office/drawing/2014/main" id="{B4C3FE2A-459B-4F7B-91DA-7640C93632BA}"/>
              </a:ext>
            </a:extLst>
          </p:cNvPr>
          <p:cNvSpPr>
            <a:spLocks noGrp="1"/>
          </p:cNvSpPr>
          <p:nvPr>
            <p:ph idx="1"/>
          </p:nvPr>
        </p:nvSpPr>
        <p:spPr>
          <a:xfrm>
            <a:off x="559957" y="1952426"/>
            <a:ext cx="3816100" cy="3719985"/>
          </a:xfrm>
        </p:spPr>
        <p:txBody>
          <a:bodyPr/>
          <a:lstStyle/>
          <a:p>
            <a:pPr>
              <a:spcBef>
                <a:spcPts val="800"/>
              </a:spcBef>
            </a:pPr>
            <a:r>
              <a:rPr lang="en-US" dirty="0"/>
              <a:t>Measure name</a:t>
            </a:r>
          </a:p>
          <a:p>
            <a:pPr>
              <a:spcBef>
                <a:spcPts val="800"/>
              </a:spcBef>
            </a:pPr>
            <a:r>
              <a:rPr lang="en-US" dirty="0"/>
              <a:t>County Value</a:t>
            </a:r>
          </a:p>
          <a:p>
            <a:pPr>
              <a:spcBef>
                <a:spcPts val="800"/>
              </a:spcBef>
            </a:pPr>
            <a:r>
              <a:rPr lang="en-US" dirty="0"/>
              <a:t>Error margin</a:t>
            </a:r>
          </a:p>
          <a:p>
            <a:pPr>
              <a:spcBef>
                <a:spcPts val="800"/>
              </a:spcBef>
            </a:pPr>
            <a:r>
              <a:rPr lang="en-US" dirty="0"/>
              <a:t>Top U.S. Performers</a:t>
            </a:r>
          </a:p>
          <a:p>
            <a:pPr>
              <a:spcBef>
                <a:spcPts val="800"/>
              </a:spcBef>
            </a:pPr>
            <a:r>
              <a:rPr lang="en-US" dirty="0"/>
              <a:t>State Values</a:t>
            </a:r>
          </a:p>
          <a:p>
            <a:pPr>
              <a:spcBef>
                <a:spcPts val="800"/>
              </a:spcBef>
            </a:pPr>
            <a:r>
              <a:rPr lang="en-US" dirty="0"/>
              <a:t>Rank</a:t>
            </a:r>
          </a:p>
          <a:p>
            <a:pPr>
              <a:spcBef>
                <a:spcPts val="800"/>
              </a:spcBef>
            </a:pPr>
            <a:r>
              <a:rPr lang="en-US" dirty="0"/>
              <a:t>Additional Measures</a:t>
            </a:r>
          </a:p>
        </p:txBody>
      </p:sp>
      <p:pic>
        <p:nvPicPr>
          <p:cNvPr id="5" name="Picture 4">
            <a:extLst>
              <a:ext uri="{FF2B5EF4-FFF2-40B4-BE49-F238E27FC236}">
                <a16:creationId xmlns:a16="http://schemas.microsoft.com/office/drawing/2014/main" id="{8F48B98D-2272-42FD-9130-ED0E043B5CE0}"/>
              </a:ext>
            </a:extLst>
          </p:cNvPr>
          <p:cNvPicPr>
            <a:picLocks noChangeAspect="1"/>
          </p:cNvPicPr>
          <p:nvPr/>
        </p:nvPicPr>
        <p:blipFill>
          <a:blip r:embed="rId3"/>
          <a:stretch>
            <a:fillRect/>
          </a:stretch>
        </p:blipFill>
        <p:spPr>
          <a:xfrm>
            <a:off x="5281518" y="2625451"/>
            <a:ext cx="6863678" cy="3046960"/>
          </a:xfrm>
          <a:prstGeom prst="rect">
            <a:avLst/>
          </a:prstGeom>
        </p:spPr>
      </p:pic>
    </p:spTree>
    <p:extLst>
      <p:ext uri="{BB962C8B-B14F-4D97-AF65-F5344CB8AC3E}">
        <p14:creationId xmlns:p14="http://schemas.microsoft.com/office/powerpoint/2010/main" val="10429939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604D2-ED25-4955-AFF3-7D3A0E19D3A4}"/>
              </a:ext>
            </a:extLst>
          </p:cNvPr>
          <p:cNvSpPr>
            <a:spLocks noGrp="1"/>
          </p:cNvSpPr>
          <p:nvPr>
            <p:ph type="title"/>
          </p:nvPr>
        </p:nvSpPr>
        <p:spPr/>
        <p:txBody>
          <a:bodyPr/>
          <a:lstStyle/>
          <a:p>
            <a:r>
              <a:rPr lang="en-US" dirty="0"/>
              <a:t>Making sense of your snapshot</a:t>
            </a:r>
          </a:p>
        </p:txBody>
      </p:sp>
      <p:sp>
        <p:nvSpPr>
          <p:cNvPr id="3" name="Content Placeholder 2">
            <a:extLst>
              <a:ext uri="{FF2B5EF4-FFF2-40B4-BE49-F238E27FC236}">
                <a16:creationId xmlns:a16="http://schemas.microsoft.com/office/drawing/2014/main" id="{9BA0BC00-D7B1-451A-B71C-A299BEA24138}"/>
              </a:ext>
            </a:extLst>
          </p:cNvPr>
          <p:cNvSpPr>
            <a:spLocks noGrp="1"/>
          </p:cNvSpPr>
          <p:nvPr>
            <p:ph idx="1"/>
          </p:nvPr>
        </p:nvSpPr>
        <p:spPr>
          <a:xfrm>
            <a:off x="558031" y="2256851"/>
            <a:ext cx="3682008" cy="4860556"/>
          </a:xfrm>
        </p:spPr>
        <p:txBody>
          <a:bodyPr/>
          <a:lstStyle/>
          <a:p>
            <a:pPr marL="0" indent="0">
              <a:buNone/>
            </a:pPr>
            <a:r>
              <a:rPr lang="en-US" dirty="0"/>
              <a:t>Discussion &amp; Reflection</a:t>
            </a:r>
          </a:p>
          <a:p>
            <a:pPr marL="380990" indent="-380990">
              <a:buFont typeface="Arial" panose="020B0604020202020204" pitchFamily="34" charset="0"/>
              <a:buChar char="•"/>
            </a:pPr>
            <a:r>
              <a:rPr lang="en-US" dirty="0"/>
              <a:t>How healthy is your county?</a:t>
            </a:r>
          </a:p>
          <a:p>
            <a:pPr marL="380990" indent="-380990">
              <a:buFont typeface="Arial" panose="020B0604020202020204" pitchFamily="34" charset="0"/>
              <a:buChar char="•"/>
            </a:pPr>
            <a:r>
              <a:rPr lang="en-US" dirty="0"/>
              <a:t>Is this what you expected?</a:t>
            </a:r>
          </a:p>
          <a:p>
            <a:pPr marL="380990" indent="-380990">
              <a:buFont typeface="Arial" panose="020B0604020202020204" pitchFamily="34" charset="0"/>
              <a:buChar char="•"/>
            </a:pPr>
            <a:r>
              <a:rPr lang="en-US" dirty="0"/>
              <a:t>Why?</a:t>
            </a:r>
          </a:p>
          <a:p>
            <a:endParaRPr lang="en-US" dirty="0"/>
          </a:p>
        </p:txBody>
      </p:sp>
      <p:sp>
        <p:nvSpPr>
          <p:cNvPr id="5" name="Oval 4">
            <a:extLst>
              <a:ext uri="{FF2B5EF4-FFF2-40B4-BE49-F238E27FC236}">
                <a16:creationId xmlns:a16="http://schemas.microsoft.com/office/drawing/2014/main" id="{393B71E0-EC75-4F68-B96B-B06133672493}"/>
              </a:ext>
            </a:extLst>
          </p:cNvPr>
          <p:cNvSpPr/>
          <p:nvPr/>
        </p:nvSpPr>
        <p:spPr bwMode="auto">
          <a:xfrm>
            <a:off x="10088880" y="2580640"/>
            <a:ext cx="254000" cy="284480"/>
          </a:xfrm>
          <a:prstGeom prst="ellipse">
            <a:avLst/>
          </a:prstGeom>
          <a:noFill/>
          <a:ln w="952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defTabSz="1217054"/>
            <a:endParaRPr lang="en-US" sz="1467"/>
          </a:p>
        </p:txBody>
      </p:sp>
      <p:pic>
        <p:nvPicPr>
          <p:cNvPr id="6" name="Picture 5" descr="Timeline&#10;&#10;Description automatically generated">
            <a:extLst>
              <a:ext uri="{FF2B5EF4-FFF2-40B4-BE49-F238E27FC236}">
                <a16:creationId xmlns:a16="http://schemas.microsoft.com/office/drawing/2014/main" id="{7D30EC39-CFE1-4C50-83EB-16D29619F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6504" y="2256851"/>
            <a:ext cx="7755496" cy="3442860"/>
          </a:xfrm>
          <a:prstGeom prst="rect">
            <a:avLst/>
          </a:prstGeom>
        </p:spPr>
      </p:pic>
    </p:spTree>
    <p:extLst>
      <p:ext uri="{BB962C8B-B14F-4D97-AF65-F5344CB8AC3E}">
        <p14:creationId xmlns:p14="http://schemas.microsoft.com/office/powerpoint/2010/main" val="33696426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5AC92-428E-4043-830E-38216CB172A4}"/>
              </a:ext>
            </a:extLst>
          </p:cNvPr>
          <p:cNvSpPr>
            <a:spLocks noGrp="1"/>
          </p:cNvSpPr>
          <p:nvPr>
            <p:ph type="title"/>
          </p:nvPr>
        </p:nvSpPr>
        <p:spPr/>
        <p:txBody>
          <a:bodyPr/>
          <a:lstStyle/>
          <a:p>
            <a:r>
              <a:rPr lang="en-US" dirty="0"/>
              <a:t>Examine your data to understand your ranks</a:t>
            </a:r>
          </a:p>
        </p:txBody>
      </p:sp>
      <p:sp>
        <p:nvSpPr>
          <p:cNvPr id="3" name="Content Placeholder 2">
            <a:extLst>
              <a:ext uri="{FF2B5EF4-FFF2-40B4-BE49-F238E27FC236}">
                <a16:creationId xmlns:a16="http://schemas.microsoft.com/office/drawing/2014/main" id="{F351E32B-5A2C-41DC-A40F-4DE45D067B72}"/>
              </a:ext>
            </a:extLst>
          </p:cNvPr>
          <p:cNvSpPr>
            <a:spLocks noGrp="1"/>
          </p:cNvSpPr>
          <p:nvPr>
            <p:ph idx="1"/>
          </p:nvPr>
        </p:nvSpPr>
        <p:spPr>
          <a:xfrm>
            <a:off x="706261" y="2456362"/>
            <a:ext cx="5820524" cy="3119447"/>
          </a:xfrm>
        </p:spPr>
        <p:txBody>
          <a:bodyPr/>
          <a:lstStyle/>
          <a:p>
            <a:pPr marL="0" indent="0">
              <a:buNone/>
            </a:pPr>
            <a:r>
              <a:rPr lang="en-US" dirty="0"/>
              <a:t>Discussion &amp; Reflection</a:t>
            </a:r>
          </a:p>
          <a:p>
            <a:r>
              <a:rPr lang="en-US" dirty="0"/>
              <a:t>Where is your county performing well?</a:t>
            </a:r>
          </a:p>
          <a:p>
            <a:r>
              <a:rPr lang="en-US" dirty="0"/>
              <a:t>For which measures does your county have room to improve?</a:t>
            </a:r>
          </a:p>
        </p:txBody>
      </p:sp>
      <p:sp>
        <p:nvSpPr>
          <p:cNvPr id="5" name="TextBox 4">
            <a:extLst>
              <a:ext uri="{FF2B5EF4-FFF2-40B4-BE49-F238E27FC236}">
                <a16:creationId xmlns:a16="http://schemas.microsoft.com/office/drawing/2014/main" id="{EC4760B0-34B5-4174-8B74-D34C7881C7B3}"/>
              </a:ext>
            </a:extLst>
          </p:cNvPr>
          <p:cNvSpPr txBox="1"/>
          <p:nvPr/>
        </p:nvSpPr>
        <p:spPr bwMode="auto">
          <a:xfrm>
            <a:off x="8516472" y="5796094"/>
            <a:ext cx="3460376" cy="184666"/>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r>
              <a:rPr lang="en-US" sz="1200" b="0" dirty="0"/>
              <a:t>Photo by </a:t>
            </a:r>
            <a:r>
              <a:rPr lang="en-US" sz="1200" b="0" dirty="0">
                <a:hlinkClick r:id="rId3"/>
              </a:rPr>
              <a:t>Hush Naidoo</a:t>
            </a:r>
            <a:r>
              <a:rPr lang="en-US" sz="1200" b="0" dirty="0"/>
              <a:t> on </a:t>
            </a:r>
            <a:r>
              <a:rPr lang="en-US" sz="1200" b="0" dirty="0" err="1">
                <a:hlinkClick r:id="rId4"/>
              </a:rPr>
              <a:t>Unsplash</a:t>
            </a:r>
            <a:endParaRPr lang="en-US" sz="4000" b="0" i="1" spc="133" dirty="0">
              <a:solidFill>
                <a:schemeClr val="bg2"/>
              </a:solidFill>
            </a:endParaRPr>
          </a:p>
        </p:txBody>
      </p:sp>
      <p:pic>
        <p:nvPicPr>
          <p:cNvPr id="7" name="Picture 6" descr="A person standing in front of a computer&#10;&#10;Description automatically generated">
            <a:extLst>
              <a:ext uri="{FF2B5EF4-FFF2-40B4-BE49-F238E27FC236}">
                <a16:creationId xmlns:a16="http://schemas.microsoft.com/office/drawing/2014/main" id="{6C5CCFD9-AF34-4E53-A3BD-1F5F55DA93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4917" y="2608491"/>
            <a:ext cx="4450976" cy="2967317"/>
          </a:xfrm>
          <a:prstGeom prst="rect">
            <a:avLst/>
          </a:prstGeom>
        </p:spPr>
      </p:pic>
    </p:spTree>
    <p:extLst>
      <p:ext uri="{BB962C8B-B14F-4D97-AF65-F5344CB8AC3E}">
        <p14:creationId xmlns:p14="http://schemas.microsoft.com/office/powerpoint/2010/main" val="24797459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CE6BFA6-891F-4890-832D-C348C3E5C5B8}"/>
              </a:ext>
            </a:extLst>
          </p:cNvPr>
          <p:cNvPicPr>
            <a:picLocks noGrp="1" noChangeAspect="1"/>
          </p:cNvPicPr>
          <p:nvPr>
            <p:ph sz="half" idx="1"/>
          </p:nvPr>
        </p:nvPicPr>
        <p:blipFill>
          <a:blip r:embed="rId3"/>
          <a:stretch>
            <a:fillRect/>
          </a:stretch>
        </p:blipFill>
        <p:spPr>
          <a:xfrm>
            <a:off x="405763" y="3159761"/>
            <a:ext cx="5409807" cy="1775092"/>
          </a:xfrm>
          <a:prstGeom prst="rect">
            <a:avLst/>
          </a:prstGeom>
        </p:spPr>
      </p:pic>
      <p:sp>
        <p:nvSpPr>
          <p:cNvPr id="2" name="Title 1">
            <a:extLst>
              <a:ext uri="{FF2B5EF4-FFF2-40B4-BE49-F238E27FC236}">
                <a16:creationId xmlns:a16="http://schemas.microsoft.com/office/drawing/2014/main" id="{CAE2304A-4573-4C3A-AAA2-125FE80E410E}"/>
              </a:ext>
            </a:extLst>
          </p:cNvPr>
          <p:cNvSpPr>
            <a:spLocks noGrp="1"/>
          </p:cNvSpPr>
          <p:nvPr>
            <p:ph type="title"/>
          </p:nvPr>
        </p:nvSpPr>
        <p:spPr/>
        <p:txBody>
          <a:bodyPr/>
          <a:lstStyle/>
          <a:p>
            <a:r>
              <a:rPr lang="en-US" dirty="0"/>
              <a:t>Dig Deeper into the data</a:t>
            </a:r>
          </a:p>
        </p:txBody>
      </p:sp>
      <p:sp>
        <p:nvSpPr>
          <p:cNvPr id="7" name="TextBox 6">
            <a:extLst>
              <a:ext uri="{FF2B5EF4-FFF2-40B4-BE49-F238E27FC236}">
                <a16:creationId xmlns:a16="http://schemas.microsoft.com/office/drawing/2014/main" id="{14C5ECD7-FD67-4159-8C6E-41945B246794}"/>
              </a:ext>
            </a:extLst>
          </p:cNvPr>
          <p:cNvSpPr txBox="1"/>
          <p:nvPr/>
        </p:nvSpPr>
        <p:spPr bwMode="auto">
          <a:xfrm>
            <a:off x="696399" y="6041004"/>
            <a:ext cx="4589270" cy="369332"/>
          </a:xfrm>
          <a:prstGeom prst="rect">
            <a:avLst/>
          </a:prstGeom>
          <a:noFill/>
          <a:ln w="9525">
            <a:noFill/>
            <a:miter lim="800000"/>
            <a:headEnd/>
            <a:tailEnd/>
          </a:ln>
          <a:effectLst/>
        </p:spPr>
        <p:txBody>
          <a:bodyPr vert="horz" wrap="none" lIns="0" tIns="0" rIns="0" bIns="0" numCol="1" rtlCol="0" anchor="t" anchorCtr="0" compatLnSpc="1">
            <a:prstTxWarp prst="textNoShape">
              <a:avLst/>
            </a:prstTxWarp>
            <a:spAutoFit/>
          </a:bodyPr>
          <a:lstStyle/>
          <a:p>
            <a:r>
              <a:rPr lang="en-US" sz="2400" b="0" i="1" spc="133" dirty="0">
                <a:solidFill>
                  <a:schemeClr val="bg2"/>
                </a:solidFill>
              </a:rPr>
              <a:t>Exploring Disaggregated Data</a:t>
            </a:r>
          </a:p>
        </p:txBody>
      </p:sp>
      <p:sp>
        <p:nvSpPr>
          <p:cNvPr id="8" name="Oval 7">
            <a:extLst>
              <a:ext uri="{FF2B5EF4-FFF2-40B4-BE49-F238E27FC236}">
                <a16:creationId xmlns:a16="http://schemas.microsoft.com/office/drawing/2014/main" id="{05BFAE57-6EA2-4DEF-B5FC-4FC4F90D2BAF}"/>
              </a:ext>
            </a:extLst>
          </p:cNvPr>
          <p:cNvSpPr/>
          <p:nvPr/>
        </p:nvSpPr>
        <p:spPr bwMode="auto">
          <a:xfrm>
            <a:off x="2324456" y="3068320"/>
            <a:ext cx="319043" cy="360680"/>
          </a:xfrm>
          <a:prstGeom prst="ellipse">
            <a:avLst/>
          </a:prstGeom>
          <a:noFill/>
          <a:ln w="9525" cap="flat" cmpd="sng" algn="ctr">
            <a:solidFill>
              <a:schemeClr val="accent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defTabSz="1217054"/>
            <a:endParaRPr lang="en-US" sz="1467"/>
          </a:p>
        </p:txBody>
      </p:sp>
      <p:sp>
        <p:nvSpPr>
          <p:cNvPr id="11" name="TextBox 10">
            <a:extLst>
              <a:ext uri="{FF2B5EF4-FFF2-40B4-BE49-F238E27FC236}">
                <a16:creationId xmlns:a16="http://schemas.microsoft.com/office/drawing/2014/main" id="{D721A655-5D94-4CFA-B060-B6BC33A5AF35}"/>
              </a:ext>
            </a:extLst>
          </p:cNvPr>
          <p:cNvSpPr txBox="1"/>
          <p:nvPr/>
        </p:nvSpPr>
        <p:spPr bwMode="auto">
          <a:xfrm>
            <a:off x="7233576" y="6168552"/>
            <a:ext cx="4023537" cy="369332"/>
          </a:xfrm>
          <a:prstGeom prst="rect">
            <a:avLst/>
          </a:prstGeom>
          <a:noFill/>
          <a:ln w="9525">
            <a:noFill/>
            <a:miter lim="800000"/>
            <a:headEnd/>
            <a:tailEnd/>
          </a:ln>
          <a:effectLst/>
        </p:spPr>
        <p:txBody>
          <a:bodyPr vert="horz" wrap="none" lIns="0" tIns="0" rIns="0" bIns="0" numCol="1" rtlCol="0" anchor="t" anchorCtr="0" compatLnSpc="1">
            <a:prstTxWarp prst="textNoShape">
              <a:avLst/>
            </a:prstTxWarp>
            <a:spAutoFit/>
          </a:bodyPr>
          <a:lstStyle/>
          <a:p>
            <a:r>
              <a:rPr lang="en-US" sz="2400" b="0" i="1" spc="133" dirty="0">
                <a:solidFill>
                  <a:schemeClr val="bg2"/>
                </a:solidFill>
              </a:rPr>
              <a:t>Exploring Measure Details</a:t>
            </a:r>
          </a:p>
        </p:txBody>
      </p:sp>
      <p:grpSp>
        <p:nvGrpSpPr>
          <p:cNvPr id="13" name="Group 12">
            <a:extLst>
              <a:ext uri="{FF2B5EF4-FFF2-40B4-BE49-F238E27FC236}">
                <a16:creationId xmlns:a16="http://schemas.microsoft.com/office/drawing/2014/main" id="{B7B430B9-1CF6-4059-8488-44360C3BE57D}"/>
              </a:ext>
            </a:extLst>
          </p:cNvPr>
          <p:cNvGrpSpPr/>
          <p:nvPr/>
        </p:nvGrpSpPr>
        <p:grpSpPr>
          <a:xfrm>
            <a:off x="6921262" y="1158289"/>
            <a:ext cx="4041377" cy="5060011"/>
            <a:chOff x="5190946" y="868717"/>
            <a:chExt cx="3031033" cy="3795008"/>
          </a:xfrm>
        </p:grpSpPr>
        <p:pic>
          <p:nvPicPr>
            <p:cNvPr id="9" name="Picture 8">
              <a:extLst>
                <a:ext uri="{FF2B5EF4-FFF2-40B4-BE49-F238E27FC236}">
                  <a16:creationId xmlns:a16="http://schemas.microsoft.com/office/drawing/2014/main" id="{F4FC693E-0CE4-4255-A86C-41D15866EA70}"/>
                </a:ext>
              </a:extLst>
            </p:cNvPr>
            <p:cNvPicPr>
              <a:picLocks noChangeAspect="1"/>
            </p:cNvPicPr>
            <p:nvPr/>
          </p:nvPicPr>
          <p:blipFill>
            <a:blip r:embed="rId4"/>
            <a:stretch>
              <a:fillRect/>
            </a:stretch>
          </p:blipFill>
          <p:spPr>
            <a:xfrm>
              <a:off x="5409799" y="868717"/>
              <a:ext cx="2812180" cy="3795008"/>
            </a:xfrm>
            <a:prstGeom prst="rect">
              <a:avLst/>
            </a:prstGeom>
          </p:spPr>
        </p:pic>
        <p:sp>
          <p:nvSpPr>
            <p:cNvPr id="12" name="Oval 11">
              <a:extLst>
                <a:ext uri="{FF2B5EF4-FFF2-40B4-BE49-F238E27FC236}">
                  <a16:creationId xmlns:a16="http://schemas.microsoft.com/office/drawing/2014/main" id="{B08A3768-2D36-4F4C-97FC-10B28DD00F38}"/>
                </a:ext>
              </a:extLst>
            </p:cNvPr>
            <p:cNvSpPr/>
            <p:nvPr/>
          </p:nvSpPr>
          <p:spPr bwMode="auto">
            <a:xfrm>
              <a:off x="5190946" y="1378836"/>
              <a:ext cx="2459533" cy="272931"/>
            </a:xfrm>
            <a:prstGeom prst="ellipse">
              <a:avLst/>
            </a:prstGeom>
            <a:noFill/>
            <a:ln w="9525" cap="flat" cmpd="sng" algn="ctr">
              <a:solidFill>
                <a:schemeClr val="accent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defTabSz="1217054"/>
              <a:endParaRPr lang="en-US" sz="1467"/>
            </a:p>
          </p:txBody>
        </p:sp>
      </p:grpSp>
    </p:spTree>
    <p:extLst>
      <p:ext uri="{BB962C8B-B14F-4D97-AF65-F5344CB8AC3E}">
        <p14:creationId xmlns:p14="http://schemas.microsoft.com/office/powerpoint/2010/main" val="39505652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6F7A6C-2B01-4606-9EC6-5D748F26221B}"/>
              </a:ext>
            </a:extLst>
          </p:cNvPr>
          <p:cNvSpPr>
            <a:spLocks noGrp="1"/>
          </p:cNvSpPr>
          <p:nvPr>
            <p:ph type="title"/>
          </p:nvPr>
        </p:nvSpPr>
        <p:spPr/>
        <p:txBody>
          <a:bodyPr/>
          <a:lstStyle/>
          <a:p>
            <a:r>
              <a:rPr lang="en-US" dirty="0"/>
              <a:t>Discussion &amp; Reflection</a:t>
            </a:r>
          </a:p>
        </p:txBody>
      </p:sp>
      <p:sp>
        <p:nvSpPr>
          <p:cNvPr id="5" name="Content Placeholder 4">
            <a:extLst>
              <a:ext uri="{FF2B5EF4-FFF2-40B4-BE49-F238E27FC236}">
                <a16:creationId xmlns:a16="http://schemas.microsoft.com/office/drawing/2014/main" id="{145BAF3C-4D03-4A30-AA5A-E6ABA21B5DDB}"/>
              </a:ext>
            </a:extLst>
          </p:cNvPr>
          <p:cNvSpPr>
            <a:spLocks noGrp="1"/>
          </p:cNvSpPr>
          <p:nvPr>
            <p:ph idx="1"/>
          </p:nvPr>
        </p:nvSpPr>
        <p:spPr/>
        <p:txBody>
          <a:bodyPr/>
          <a:lstStyle/>
          <a:p>
            <a:r>
              <a:rPr lang="en-US" dirty="0"/>
              <a:t>What about your County Health Rankings snapshot surprised you?</a:t>
            </a:r>
          </a:p>
          <a:p>
            <a:r>
              <a:rPr lang="en-US" dirty="0"/>
              <a:t>What questions does your snapshot raise for you about what's impacting health in your community?</a:t>
            </a:r>
          </a:p>
        </p:txBody>
      </p:sp>
    </p:spTree>
    <p:extLst>
      <p:ext uri="{BB962C8B-B14F-4D97-AF65-F5344CB8AC3E}">
        <p14:creationId xmlns:p14="http://schemas.microsoft.com/office/powerpoint/2010/main" val="154502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40D42-CAF8-488C-B6D9-EE566B3ABAE2}"/>
              </a:ext>
            </a:extLst>
          </p:cNvPr>
          <p:cNvSpPr>
            <a:spLocks noGrp="1"/>
          </p:cNvSpPr>
          <p:nvPr>
            <p:ph type="title"/>
          </p:nvPr>
        </p:nvSpPr>
        <p:spPr/>
        <p:txBody>
          <a:bodyPr/>
          <a:lstStyle/>
          <a:p>
            <a:r>
              <a:rPr lang="en-US" dirty="0"/>
              <a:t>Key Takeaways</a:t>
            </a:r>
          </a:p>
        </p:txBody>
      </p:sp>
      <p:sp>
        <p:nvSpPr>
          <p:cNvPr id="3" name="Content Placeholder 2">
            <a:extLst>
              <a:ext uri="{FF2B5EF4-FFF2-40B4-BE49-F238E27FC236}">
                <a16:creationId xmlns:a16="http://schemas.microsoft.com/office/drawing/2014/main" id="{BDD9D95B-5C11-4D2B-9F57-A0EC25A54605}"/>
              </a:ext>
            </a:extLst>
          </p:cNvPr>
          <p:cNvSpPr>
            <a:spLocks noGrp="1"/>
          </p:cNvSpPr>
          <p:nvPr>
            <p:ph idx="1"/>
          </p:nvPr>
        </p:nvSpPr>
        <p:spPr/>
        <p:txBody>
          <a:bodyPr/>
          <a:lstStyle/>
          <a:p>
            <a:r>
              <a:rPr lang="en-US" dirty="0"/>
              <a:t>Understanding how data are collected and displayed is important for deciding if data can serve your purposes.</a:t>
            </a:r>
          </a:p>
          <a:p>
            <a:r>
              <a:rPr lang="en-US" dirty="0"/>
              <a:t>The County Health Rankings snapshot provides more than 30 measures of county-level data.</a:t>
            </a:r>
          </a:p>
        </p:txBody>
      </p:sp>
    </p:spTree>
    <p:extLst>
      <p:ext uri="{BB962C8B-B14F-4D97-AF65-F5344CB8AC3E}">
        <p14:creationId xmlns:p14="http://schemas.microsoft.com/office/powerpoint/2010/main" val="338416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643F5-72F6-4AAF-87DF-DAFB872518B7}"/>
              </a:ext>
            </a:extLst>
          </p:cNvPr>
          <p:cNvSpPr>
            <a:spLocks noGrp="1"/>
          </p:cNvSpPr>
          <p:nvPr>
            <p:ph type="title"/>
          </p:nvPr>
        </p:nvSpPr>
        <p:spPr/>
        <p:txBody>
          <a:bodyPr/>
          <a:lstStyle/>
          <a:p>
            <a:r>
              <a:rPr lang="en-US" dirty="0"/>
              <a:t>Congratulations!</a:t>
            </a:r>
          </a:p>
        </p:txBody>
      </p:sp>
      <p:sp>
        <p:nvSpPr>
          <p:cNvPr id="3" name="Content Placeholder 2">
            <a:extLst>
              <a:ext uri="{FF2B5EF4-FFF2-40B4-BE49-F238E27FC236}">
                <a16:creationId xmlns:a16="http://schemas.microsoft.com/office/drawing/2014/main" id="{F2EDE829-3BF7-4A2A-BB6B-A86FE5474C03}"/>
              </a:ext>
            </a:extLst>
          </p:cNvPr>
          <p:cNvSpPr>
            <a:spLocks noGrp="1"/>
          </p:cNvSpPr>
          <p:nvPr>
            <p:ph idx="1"/>
          </p:nvPr>
        </p:nvSpPr>
        <p:spPr/>
        <p:txBody>
          <a:bodyPr/>
          <a:lstStyle/>
          <a:p>
            <a:pPr marL="0" indent="0">
              <a:buNone/>
            </a:pPr>
            <a:r>
              <a:rPr lang="en-US" dirty="0"/>
              <a:t>Now that you have explored this content, you should be able to:</a:t>
            </a:r>
          </a:p>
          <a:p>
            <a:pPr lvl="1"/>
            <a:r>
              <a:rPr lang="en-US" sz="2667" dirty="0"/>
              <a:t>Define data.</a:t>
            </a:r>
          </a:p>
          <a:p>
            <a:pPr lvl="1"/>
            <a:r>
              <a:rPr lang="en-US" sz="2667" dirty="0"/>
              <a:t>Understand the difference between qualitative and quantitative data.</a:t>
            </a:r>
          </a:p>
          <a:p>
            <a:pPr lvl="1"/>
            <a:r>
              <a:rPr lang="en-US" sz="2667" dirty="0"/>
              <a:t>​​​​​​​​​​​​​​Differentiate between quantitative and qualitative methods of measuring the health of populations.</a:t>
            </a:r>
          </a:p>
          <a:p>
            <a:pPr lvl="1"/>
            <a:r>
              <a:rPr lang="en-US" sz="2667" dirty="0"/>
              <a:t>Describe different methods for measuring the health of a population.</a:t>
            </a:r>
          </a:p>
          <a:p>
            <a:pPr lvl="1"/>
            <a:r>
              <a:rPr lang="en-US" sz="2667" dirty="0"/>
              <a:t>Interpret county snapshots from County Health Rankings &amp; Roadmaps.</a:t>
            </a:r>
          </a:p>
          <a:p>
            <a:pPr lvl="1"/>
            <a:r>
              <a:rPr lang="en-US" sz="2667" dirty="0"/>
              <a:t>Examine common sources of community health data.</a:t>
            </a:r>
          </a:p>
        </p:txBody>
      </p:sp>
    </p:spTree>
    <p:extLst>
      <p:ext uri="{BB962C8B-B14F-4D97-AF65-F5344CB8AC3E}">
        <p14:creationId xmlns:p14="http://schemas.microsoft.com/office/powerpoint/2010/main" val="3795552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94646D-FD19-4DAC-8697-3C4B5D99C5E4}"/>
              </a:ext>
            </a:extLst>
          </p:cNvPr>
          <p:cNvSpPr>
            <a:spLocks noGrp="1"/>
          </p:cNvSpPr>
          <p:nvPr>
            <p:ph sz="half" idx="1"/>
          </p:nvPr>
        </p:nvSpPr>
        <p:spPr>
          <a:xfrm>
            <a:off x="559957" y="2256217"/>
            <a:ext cx="6216764" cy="3784787"/>
          </a:xfrm>
        </p:spPr>
        <p:txBody>
          <a:bodyPr wrap="square" anchor="t">
            <a:normAutofit/>
          </a:bodyPr>
          <a:lstStyle/>
          <a:p>
            <a:pPr marL="0" indent="0" algn="ctr">
              <a:buNone/>
            </a:pPr>
            <a:r>
              <a:rPr lang="en-US" sz="3200" dirty="0"/>
              <a:t>We would love to hear your thoughts on this presentation or to discuss any questions you have!</a:t>
            </a:r>
          </a:p>
          <a:p>
            <a:pPr marL="0" indent="0" algn="ctr">
              <a:buNone/>
            </a:pPr>
            <a:endParaRPr lang="en-US" sz="3200" dirty="0"/>
          </a:p>
          <a:p>
            <a:pPr marL="0" indent="0" algn="ctr">
              <a:buNone/>
            </a:pPr>
            <a:r>
              <a:rPr lang="en-US" sz="3200" b="1" dirty="0">
                <a:hlinkClick r:id="rId3"/>
              </a:rPr>
              <a:t>Contact us</a:t>
            </a:r>
            <a:endParaRPr lang="en-US" sz="3200" b="1" dirty="0"/>
          </a:p>
        </p:txBody>
      </p:sp>
      <p:sp>
        <p:nvSpPr>
          <p:cNvPr id="2" name="Title 1">
            <a:extLst>
              <a:ext uri="{FF2B5EF4-FFF2-40B4-BE49-F238E27FC236}">
                <a16:creationId xmlns:a16="http://schemas.microsoft.com/office/drawing/2014/main" id="{F271C799-4534-427F-B2F4-F1E6A0C821C3}"/>
              </a:ext>
            </a:extLst>
          </p:cNvPr>
          <p:cNvSpPr>
            <a:spLocks noGrp="1"/>
          </p:cNvSpPr>
          <p:nvPr>
            <p:ph type="title"/>
          </p:nvPr>
        </p:nvSpPr>
        <p:spPr/>
        <p:txBody>
          <a:bodyPr wrap="square" anchor="b">
            <a:normAutofit/>
          </a:bodyPr>
          <a:lstStyle/>
          <a:p>
            <a:pPr>
              <a:lnSpc>
                <a:spcPct val="90000"/>
              </a:lnSpc>
            </a:pPr>
            <a:r>
              <a:rPr lang="en-US"/>
              <a:t>Contact Us</a:t>
            </a:r>
          </a:p>
        </p:txBody>
      </p:sp>
      <p:pic>
        <p:nvPicPr>
          <p:cNvPr id="4" name="Picture 3" descr="A group of people on a sidewalk&#10;&#10;Description automatically generated">
            <a:extLst>
              <a:ext uri="{FF2B5EF4-FFF2-40B4-BE49-F238E27FC236}">
                <a16:creationId xmlns:a16="http://schemas.microsoft.com/office/drawing/2014/main" id="{73B5E6F5-F032-4E4E-8657-2919D41BF663}"/>
              </a:ext>
            </a:extLst>
          </p:cNvPr>
          <p:cNvPicPr>
            <a:picLocks noChangeAspect="1"/>
          </p:cNvPicPr>
          <p:nvPr/>
        </p:nvPicPr>
        <p:blipFill>
          <a:blip r:embed="rId4"/>
          <a:stretch>
            <a:fillRect/>
          </a:stretch>
        </p:blipFill>
        <p:spPr>
          <a:xfrm>
            <a:off x="7542869" y="2256217"/>
            <a:ext cx="2734672" cy="3784787"/>
          </a:xfrm>
          <a:prstGeom prst="rect">
            <a:avLst/>
          </a:prstGeom>
          <a:noFill/>
        </p:spPr>
      </p:pic>
    </p:spTree>
    <p:extLst>
      <p:ext uri="{BB962C8B-B14F-4D97-AF65-F5344CB8AC3E}">
        <p14:creationId xmlns:p14="http://schemas.microsoft.com/office/powerpoint/2010/main" val="789226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4A7B5803-F779-4D93-9507-E37112AF5D19}"/>
              </a:ext>
            </a:extLst>
          </p:cNvPr>
          <p:cNvSpPr>
            <a:spLocks noGrp="1"/>
          </p:cNvSpPr>
          <p:nvPr>
            <p:ph sz="half" idx="1"/>
          </p:nvPr>
        </p:nvSpPr>
        <p:spPr>
          <a:xfrm>
            <a:off x="559957" y="1960325"/>
            <a:ext cx="5178412" cy="4460796"/>
          </a:xfrm>
        </p:spPr>
        <p:txBody>
          <a:bodyPr/>
          <a:lstStyle/>
          <a:p>
            <a:r>
              <a:rPr lang="en-US" sz="3733" dirty="0"/>
              <a:t>numbers</a:t>
            </a:r>
          </a:p>
          <a:p>
            <a:r>
              <a:rPr lang="en-US" sz="3733" dirty="0"/>
              <a:t>documents</a:t>
            </a:r>
          </a:p>
          <a:p>
            <a:r>
              <a:rPr lang="en-US" sz="3733" dirty="0"/>
              <a:t>stories</a:t>
            </a:r>
          </a:p>
          <a:p>
            <a:r>
              <a:rPr lang="en-US" sz="3733" dirty="0"/>
              <a:t>first-person narratives</a:t>
            </a:r>
          </a:p>
          <a:p>
            <a:r>
              <a:rPr lang="en-US" sz="3733" dirty="0"/>
              <a:t>photographs</a:t>
            </a:r>
          </a:p>
          <a:p>
            <a:r>
              <a:rPr lang="en-US" sz="3733" dirty="0"/>
              <a:t>maps</a:t>
            </a:r>
          </a:p>
        </p:txBody>
      </p:sp>
      <p:sp>
        <p:nvSpPr>
          <p:cNvPr id="9" name="Content Placeholder 8">
            <a:extLst>
              <a:ext uri="{FF2B5EF4-FFF2-40B4-BE49-F238E27FC236}">
                <a16:creationId xmlns:a16="http://schemas.microsoft.com/office/drawing/2014/main" id="{BEB1BFC3-C826-4A77-84EE-F8727606CB6A}"/>
              </a:ext>
            </a:extLst>
          </p:cNvPr>
          <p:cNvSpPr>
            <a:spLocks noGrp="1"/>
          </p:cNvSpPr>
          <p:nvPr>
            <p:ph sz="half" idx="2"/>
          </p:nvPr>
        </p:nvSpPr>
        <p:spPr/>
        <p:txBody>
          <a:bodyPr/>
          <a:lstStyle/>
          <a:p>
            <a:r>
              <a:rPr lang="en-US" sz="3733" dirty="0"/>
              <a:t>graphics</a:t>
            </a:r>
          </a:p>
          <a:p>
            <a:r>
              <a:rPr lang="en-US" sz="3733" dirty="0"/>
              <a:t>words</a:t>
            </a:r>
          </a:p>
          <a:p>
            <a:r>
              <a:rPr lang="en-US" sz="3733" dirty="0"/>
              <a:t>measurements</a:t>
            </a:r>
          </a:p>
          <a:p>
            <a:r>
              <a:rPr lang="en-US" sz="3733" dirty="0"/>
              <a:t>observations</a:t>
            </a:r>
          </a:p>
          <a:p>
            <a:r>
              <a:rPr lang="en-US" sz="3733" dirty="0"/>
              <a:t>descriptions</a:t>
            </a:r>
          </a:p>
        </p:txBody>
      </p:sp>
      <p:sp>
        <p:nvSpPr>
          <p:cNvPr id="2" name="Title 1">
            <a:extLst>
              <a:ext uri="{FF2B5EF4-FFF2-40B4-BE49-F238E27FC236}">
                <a16:creationId xmlns:a16="http://schemas.microsoft.com/office/drawing/2014/main" id="{6803E0B7-9503-43A1-A460-98D54416F190}"/>
              </a:ext>
            </a:extLst>
          </p:cNvPr>
          <p:cNvSpPr>
            <a:spLocks noGrp="1"/>
          </p:cNvSpPr>
          <p:nvPr>
            <p:ph type="title"/>
          </p:nvPr>
        </p:nvSpPr>
        <p:spPr/>
        <p:txBody>
          <a:bodyPr/>
          <a:lstStyle/>
          <a:p>
            <a:r>
              <a:rPr lang="en-US" dirty="0"/>
              <a:t>How are data represented?</a:t>
            </a:r>
          </a:p>
        </p:txBody>
      </p:sp>
    </p:spTree>
    <p:extLst>
      <p:ext uri="{BB962C8B-B14F-4D97-AF65-F5344CB8AC3E}">
        <p14:creationId xmlns:p14="http://schemas.microsoft.com/office/powerpoint/2010/main" val="2033080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6AC3EC-CF26-434D-AD65-4D033376F83D}"/>
              </a:ext>
            </a:extLst>
          </p:cNvPr>
          <p:cNvSpPr>
            <a:spLocks noGrp="1"/>
          </p:cNvSpPr>
          <p:nvPr>
            <p:ph type="title"/>
          </p:nvPr>
        </p:nvSpPr>
        <p:spPr/>
        <p:txBody>
          <a:bodyPr/>
          <a:lstStyle/>
          <a:p>
            <a:r>
              <a:rPr lang="en-US" dirty="0"/>
              <a:t>What is Health?</a:t>
            </a:r>
          </a:p>
        </p:txBody>
      </p:sp>
      <p:graphicFrame>
        <p:nvGraphicFramePr>
          <p:cNvPr id="5" name="Table 5">
            <a:extLst>
              <a:ext uri="{FF2B5EF4-FFF2-40B4-BE49-F238E27FC236}">
                <a16:creationId xmlns:a16="http://schemas.microsoft.com/office/drawing/2014/main" id="{E3E03D66-85BA-4C78-A315-1057E4F8F89C}"/>
              </a:ext>
            </a:extLst>
          </p:cNvPr>
          <p:cNvGraphicFramePr>
            <a:graphicFrameLocks noGrp="1"/>
          </p:cNvGraphicFramePr>
          <p:nvPr/>
        </p:nvGraphicFramePr>
        <p:xfrm>
          <a:off x="243840" y="1836928"/>
          <a:ext cx="11720576" cy="4860544"/>
        </p:xfrm>
        <a:graphic>
          <a:graphicData uri="http://schemas.openxmlformats.org/drawingml/2006/table">
            <a:tbl>
              <a:tblPr bandRow="1">
                <a:tableStyleId>{5C22544A-7EE6-4342-B048-85BDC9FD1C3A}</a:tableStyleId>
              </a:tblPr>
              <a:tblGrid>
                <a:gridCol w="2188927">
                  <a:extLst>
                    <a:ext uri="{9D8B030D-6E8A-4147-A177-3AD203B41FA5}">
                      <a16:colId xmlns:a16="http://schemas.microsoft.com/office/drawing/2014/main" val="1013349000"/>
                    </a:ext>
                  </a:extLst>
                </a:gridCol>
                <a:gridCol w="9531649">
                  <a:extLst>
                    <a:ext uri="{9D8B030D-6E8A-4147-A177-3AD203B41FA5}">
                      <a16:colId xmlns:a16="http://schemas.microsoft.com/office/drawing/2014/main" val="3099736120"/>
                    </a:ext>
                  </a:extLst>
                </a:gridCol>
              </a:tblGrid>
              <a:tr h="1807836">
                <a:tc>
                  <a:txBody>
                    <a:bodyPr/>
                    <a:lstStyle/>
                    <a:p>
                      <a:r>
                        <a:rPr lang="en-US" sz="2100" dirty="0"/>
                        <a:t>Population Health</a:t>
                      </a:r>
                    </a:p>
                  </a:txBody>
                  <a:tcPr marL="121920" marR="121920" marT="60960" marB="60960"/>
                </a:tc>
                <a:tc>
                  <a:txBody>
                    <a:bodyPr/>
                    <a:lstStyle/>
                    <a:p>
                      <a:r>
                        <a:rPr lang="en-US" sz="2100" dirty="0"/>
                        <a:t>The health outcomes of a group of individuals, including the distribution of outcomes within the group. These groups are often geographic populations such as nations or communities but can also be other groups as identified by race or ethnicity, persons with disabilities, people who are incarcerated, or any other defined group (</a:t>
                      </a:r>
                      <a:r>
                        <a:rPr lang="en-US" sz="2100" dirty="0" err="1"/>
                        <a:t>Kindig</a:t>
                      </a:r>
                      <a:r>
                        <a:rPr lang="en-US" sz="2100" dirty="0"/>
                        <a:t> &amp; Stoddart, 2003; </a:t>
                      </a:r>
                      <a:r>
                        <a:rPr lang="en-US" sz="2100" dirty="0" err="1"/>
                        <a:t>Kindig</a:t>
                      </a:r>
                      <a:r>
                        <a:rPr lang="en-US" sz="2100" dirty="0"/>
                        <a:t> 2007).</a:t>
                      </a:r>
                    </a:p>
                  </a:txBody>
                  <a:tcPr marL="121920" marR="121920" marT="60960" marB="60960"/>
                </a:tc>
                <a:extLst>
                  <a:ext uri="{0D108BD9-81ED-4DB2-BD59-A6C34878D82A}">
                    <a16:rowId xmlns:a16="http://schemas.microsoft.com/office/drawing/2014/main" val="2753063902"/>
                  </a:ext>
                </a:extLst>
              </a:tr>
              <a:tr h="578825">
                <a:tc>
                  <a:txBody>
                    <a:bodyPr/>
                    <a:lstStyle/>
                    <a:p>
                      <a:r>
                        <a:rPr lang="en-US" sz="2100" dirty="0"/>
                        <a:t>Population</a:t>
                      </a:r>
                    </a:p>
                  </a:txBody>
                  <a:tcPr marL="121920" marR="121920" marT="60960" marB="60960"/>
                </a:tc>
                <a:tc>
                  <a:txBody>
                    <a:bodyPr/>
                    <a:lstStyle/>
                    <a:p>
                      <a:r>
                        <a:rPr lang="en-US" sz="2100" kern="1200" dirty="0">
                          <a:effectLst/>
                        </a:rPr>
                        <a:t>The whole group that is being studied or measured.</a:t>
                      </a:r>
                      <a:endParaRPr lang="en-US" sz="2100" dirty="0"/>
                    </a:p>
                  </a:txBody>
                  <a:tcPr marL="121920" marR="121920" marT="60960" marB="60960"/>
                </a:tc>
                <a:extLst>
                  <a:ext uri="{0D108BD9-81ED-4DB2-BD59-A6C34878D82A}">
                    <a16:rowId xmlns:a16="http://schemas.microsoft.com/office/drawing/2014/main" val="2934700651"/>
                  </a:ext>
                </a:extLst>
              </a:tr>
              <a:tr h="2473883">
                <a:tc>
                  <a:txBody>
                    <a:bodyPr/>
                    <a:lstStyle/>
                    <a:p>
                      <a:r>
                        <a:rPr lang="en-US" sz="2100" dirty="0"/>
                        <a:t>Community</a:t>
                      </a:r>
                    </a:p>
                  </a:txBody>
                  <a:tcPr marL="121920" marR="121920" marT="60960" marB="60960"/>
                </a:tc>
                <a:tc>
                  <a:txBody>
                    <a:bodyPr/>
                    <a:lstStyle/>
                    <a:p>
                      <a:r>
                        <a:rPr lang="en-US" sz="2100" dirty="0"/>
                        <a:t>Your defined population of interest. In the world of health improvement, community is often defined as a group of people affiliated by:</a:t>
                      </a:r>
                    </a:p>
                    <a:p>
                      <a:endParaRPr lang="en-US" sz="2100" dirty="0"/>
                    </a:p>
                    <a:p>
                      <a:r>
                        <a:rPr lang="en-US" sz="2100" dirty="0"/>
                        <a:t>Place, such as neighborhood, city, county, parish, or borough.</a:t>
                      </a:r>
                    </a:p>
                    <a:p>
                      <a:r>
                        <a:rPr lang="en-US" sz="2100" dirty="0"/>
                        <a:t>Shared interests, such as the environment, schools, or spirituality.</a:t>
                      </a:r>
                    </a:p>
                    <a:p>
                      <a:r>
                        <a:rPr lang="en-US" sz="2100" dirty="0"/>
                        <a:t>Similar situations, such as immigrant communities or people experiencing poverty.</a:t>
                      </a:r>
                    </a:p>
                    <a:p>
                      <a:r>
                        <a:rPr lang="en-US" sz="2100" dirty="0"/>
                        <a:t>Identity, such as race, ethnicity, gender, or sexual orientation.</a:t>
                      </a:r>
                    </a:p>
                  </a:txBody>
                  <a:tcPr marL="121920" marR="121920" marT="60960" marB="60960"/>
                </a:tc>
                <a:extLst>
                  <a:ext uri="{0D108BD9-81ED-4DB2-BD59-A6C34878D82A}">
                    <a16:rowId xmlns:a16="http://schemas.microsoft.com/office/drawing/2014/main" val="158715339"/>
                  </a:ext>
                </a:extLst>
              </a:tr>
            </a:tbl>
          </a:graphicData>
        </a:graphic>
      </p:graphicFrame>
    </p:spTree>
    <p:extLst>
      <p:ext uri="{BB962C8B-B14F-4D97-AF65-F5344CB8AC3E}">
        <p14:creationId xmlns:p14="http://schemas.microsoft.com/office/powerpoint/2010/main" val="1959222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DA0A40-87D9-4591-B896-D88B2F60ACDC}"/>
              </a:ext>
            </a:extLst>
          </p:cNvPr>
          <p:cNvSpPr>
            <a:spLocks noGrp="1"/>
          </p:cNvSpPr>
          <p:nvPr>
            <p:ph type="title"/>
          </p:nvPr>
        </p:nvSpPr>
        <p:spPr/>
        <p:txBody>
          <a:bodyPr/>
          <a:lstStyle/>
          <a:p>
            <a:r>
              <a:rPr lang="en-US" dirty="0"/>
              <a:t>Learning objectives</a:t>
            </a:r>
          </a:p>
        </p:txBody>
      </p:sp>
      <p:sp>
        <p:nvSpPr>
          <p:cNvPr id="6" name="Content Placeholder 5">
            <a:extLst>
              <a:ext uri="{FF2B5EF4-FFF2-40B4-BE49-F238E27FC236}">
                <a16:creationId xmlns:a16="http://schemas.microsoft.com/office/drawing/2014/main" id="{87FFC57C-BA85-4000-9407-DDBCC1AE1E3F}"/>
              </a:ext>
            </a:extLst>
          </p:cNvPr>
          <p:cNvSpPr>
            <a:spLocks noGrp="1"/>
          </p:cNvSpPr>
          <p:nvPr>
            <p:ph idx="1"/>
          </p:nvPr>
        </p:nvSpPr>
        <p:spPr>
          <a:xfrm>
            <a:off x="305956" y="1703530"/>
            <a:ext cx="8050365" cy="3556327"/>
          </a:xfrm>
        </p:spPr>
        <p:txBody>
          <a:bodyPr/>
          <a:lstStyle/>
          <a:p>
            <a:r>
              <a:rPr lang="en-US" sz="2533" dirty="0"/>
              <a:t>Define data.</a:t>
            </a:r>
          </a:p>
          <a:p>
            <a:r>
              <a:rPr lang="en-US" sz="2533" dirty="0"/>
              <a:t>Understand the difference between qualitative and quantitative data.</a:t>
            </a:r>
          </a:p>
          <a:p>
            <a:r>
              <a:rPr lang="en-US" sz="2533" dirty="0"/>
              <a:t>​​​​​​​​​​​​​​Differentiate between quantitative and qualitative methods of measuring the health of populations.</a:t>
            </a:r>
          </a:p>
          <a:p>
            <a:r>
              <a:rPr lang="en-US" sz="2533" dirty="0"/>
              <a:t>Describe different methods for measuring the health of a population.</a:t>
            </a:r>
          </a:p>
          <a:p>
            <a:r>
              <a:rPr lang="en-US" sz="2533" dirty="0"/>
              <a:t>Examine common sources of community health data.</a:t>
            </a:r>
          </a:p>
          <a:p>
            <a:r>
              <a:rPr lang="en-US" sz="2533" dirty="0"/>
              <a:t>Interpret county snapshots from County Health Rankings &amp; Roadmaps.</a:t>
            </a:r>
          </a:p>
        </p:txBody>
      </p:sp>
      <p:pic>
        <p:nvPicPr>
          <p:cNvPr id="3" name="Picture 2" descr="Team working together in the office">
            <a:extLst>
              <a:ext uri="{FF2B5EF4-FFF2-40B4-BE49-F238E27FC236}">
                <a16:creationId xmlns:a16="http://schemas.microsoft.com/office/drawing/2014/main" id="{E0AE6B8B-6FC9-45F7-B732-F8CA33441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0321" y="2842720"/>
            <a:ext cx="3275723" cy="2186481"/>
          </a:xfrm>
          <a:prstGeom prst="rect">
            <a:avLst/>
          </a:prstGeom>
        </p:spPr>
      </p:pic>
    </p:spTree>
    <p:extLst>
      <p:ext uri="{BB962C8B-B14F-4D97-AF65-F5344CB8AC3E}">
        <p14:creationId xmlns:p14="http://schemas.microsoft.com/office/powerpoint/2010/main" val="1509238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174D0-AAC1-4DCB-9B4C-0026E6C23A52}"/>
              </a:ext>
            </a:extLst>
          </p:cNvPr>
          <p:cNvSpPr>
            <a:spLocks noGrp="1"/>
          </p:cNvSpPr>
          <p:nvPr>
            <p:ph type="title"/>
          </p:nvPr>
        </p:nvSpPr>
        <p:spPr/>
        <p:txBody>
          <a:bodyPr/>
          <a:lstStyle/>
          <a:p>
            <a:r>
              <a:rPr lang="en-US" dirty="0"/>
              <a:t>What you can expect</a:t>
            </a:r>
          </a:p>
        </p:txBody>
      </p:sp>
      <p:sp>
        <p:nvSpPr>
          <p:cNvPr id="3" name="Content Placeholder 2">
            <a:extLst>
              <a:ext uri="{FF2B5EF4-FFF2-40B4-BE49-F238E27FC236}">
                <a16:creationId xmlns:a16="http://schemas.microsoft.com/office/drawing/2014/main" id="{F88FA85A-1F0B-4A9D-9D6E-AE36798ACF7F}"/>
              </a:ext>
            </a:extLst>
          </p:cNvPr>
          <p:cNvSpPr>
            <a:spLocks noGrp="1"/>
          </p:cNvSpPr>
          <p:nvPr>
            <p:ph idx="1"/>
          </p:nvPr>
        </p:nvSpPr>
        <p:spPr/>
        <p:txBody>
          <a:bodyPr/>
          <a:lstStyle/>
          <a:p>
            <a:r>
              <a:rPr lang="en-US" dirty="0"/>
              <a:t>Learn from the content.</a:t>
            </a:r>
          </a:p>
          <a:p>
            <a:r>
              <a:rPr lang="en-US" dirty="0"/>
              <a:t>Learn from discussion and reflection.</a:t>
            </a:r>
          </a:p>
          <a:p>
            <a:r>
              <a:rPr lang="en-US" dirty="0"/>
              <a:t>Learn from taking action.</a:t>
            </a:r>
          </a:p>
        </p:txBody>
      </p:sp>
      <p:pic>
        <p:nvPicPr>
          <p:cNvPr id="4" name="Picture 3">
            <a:extLst>
              <a:ext uri="{FF2B5EF4-FFF2-40B4-BE49-F238E27FC236}">
                <a16:creationId xmlns:a16="http://schemas.microsoft.com/office/drawing/2014/main" id="{08C6D5B6-B21C-4971-B08A-C33ADF81C4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966532">
            <a:off x="7431515" y="1040540"/>
            <a:ext cx="3902515" cy="4989781"/>
          </a:xfrm>
          <a:prstGeom prst="rect">
            <a:avLst/>
          </a:prstGeom>
        </p:spPr>
      </p:pic>
    </p:spTree>
    <p:extLst>
      <p:ext uri="{BB962C8B-B14F-4D97-AF65-F5344CB8AC3E}">
        <p14:creationId xmlns:p14="http://schemas.microsoft.com/office/powerpoint/2010/main" val="1406683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2A9DF4-08DB-4604-B24E-75B59AF0371F}"/>
              </a:ext>
            </a:extLst>
          </p:cNvPr>
          <p:cNvSpPr>
            <a:spLocks noGrp="1"/>
          </p:cNvSpPr>
          <p:nvPr>
            <p:ph sz="half" idx="1"/>
          </p:nvPr>
        </p:nvSpPr>
        <p:spPr/>
        <p:txBody>
          <a:bodyPr/>
          <a:lstStyle/>
          <a:p>
            <a:pPr>
              <a:buFont typeface="Arial" panose="020B0604020202020204" pitchFamily="34" charset="0"/>
              <a:buChar char="•"/>
            </a:pPr>
            <a:r>
              <a:rPr lang="en-US" sz="2667" dirty="0">
                <a:solidFill>
                  <a:srgbClr val="555555"/>
                </a:solidFill>
                <a:latin typeface="Lato" panose="020F0502020204030203" pitchFamily="34" charset="0"/>
              </a:rPr>
              <a:t>Define a problem and its magnitude.</a:t>
            </a:r>
          </a:p>
          <a:p>
            <a:pPr>
              <a:buFont typeface="Arial" panose="020B0604020202020204" pitchFamily="34" charset="0"/>
              <a:buChar char="•"/>
            </a:pPr>
            <a:r>
              <a:rPr lang="en-US" sz="2667" dirty="0">
                <a:solidFill>
                  <a:srgbClr val="555555"/>
                </a:solidFill>
                <a:latin typeface="Lato" panose="020F0502020204030203" pitchFamily="34" charset="0"/>
              </a:rPr>
              <a:t>Understand community conditions.</a:t>
            </a:r>
          </a:p>
          <a:p>
            <a:pPr>
              <a:buFont typeface="Arial" panose="020B0604020202020204" pitchFamily="34" charset="0"/>
              <a:buChar char="•"/>
            </a:pPr>
            <a:r>
              <a:rPr lang="en-US" sz="2667" dirty="0">
                <a:solidFill>
                  <a:srgbClr val="555555"/>
                </a:solidFill>
                <a:latin typeface="Lato" panose="020F0502020204030203" pitchFamily="34" charset="0"/>
              </a:rPr>
              <a:t>Prioritize what actions to take.</a:t>
            </a:r>
          </a:p>
          <a:p>
            <a:pPr>
              <a:buFont typeface="Arial" panose="020B0604020202020204" pitchFamily="34" charset="0"/>
              <a:buChar char="•"/>
            </a:pPr>
            <a:r>
              <a:rPr lang="en-US" sz="2667" dirty="0">
                <a:solidFill>
                  <a:srgbClr val="555555"/>
                </a:solidFill>
                <a:latin typeface="Lato" panose="020F0502020204030203" pitchFamily="34" charset="0"/>
              </a:rPr>
              <a:t>Start conversations.</a:t>
            </a:r>
          </a:p>
          <a:p>
            <a:pPr>
              <a:buFont typeface="Arial" panose="020B0604020202020204" pitchFamily="34" charset="0"/>
              <a:buChar char="•"/>
            </a:pPr>
            <a:r>
              <a:rPr lang="en-US" sz="2667" dirty="0">
                <a:solidFill>
                  <a:srgbClr val="555555"/>
                </a:solidFill>
                <a:latin typeface="Lato" panose="020F0502020204030203" pitchFamily="34" charset="0"/>
              </a:rPr>
              <a:t>Advocate for policy change.</a:t>
            </a:r>
          </a:p>
          <a:p>
            <a:pPr marL="0" indent="0">
              <a:buNone/>
            </a:pPr>
            <a:endParaRPr lang="en-US" dirty="0"/>
          </a:p>
        </p:txBody>
      </p:sp>
      <p:sp>
        <p:nvSpPr>
          <p:cNvPr id="4" name="Content Placeholder 3">
            <a:extLst>
              <a:ext uri="{FF2B5EF4-FFF2-40B4-BE49-F238E27FC236}">
                <a16:creationId xmlns:a16="http://schemas.microsoft.com/office/drawing/2014/main" id="{533FADBC-DE04-4FCF-8FE1-5722F45BE81B}"/>
              </a:ext>
            </a:extLst>
          </p:cNvPr>
          <p:cNvSpPr>
            <a:spLocks noGrp="1"/>
          </p:cNvSpPr>
          <p:nvPr>
            <p:ph sz="half" idx="2"/>
          </p:nvPr>
        </p:nvSpPr>
        <p:spPr/>
        <p:txBody>
          <a:bodyPr/>
          <a:lstStyle/>
          <a:p>
            <a:r>
              <a:rPr lang="en-US" sz="2667" dirty="0"/>
              <a:t>Complete specific tasks, such as:</a:t>
            </a:r>
          </a:p>
          <a:p>
            <a:pPr lvl="1"/>
            <a:r>
              <a:rPr lang="en-US" sz="2400" dirty="0"/>
              <a:t>Conduct a community needs assessment.</a:t>
            </a:r>
          </a:p>
          <a:p>
            <a:pPr lvl="1"/>
            <a:r>
              <a:rPr lang="en-US" sz="2400" dirty="0"/>
              <a:t>Apply for grants.</a:t>
            </a:r>
          </a:p>
          <a:p>
            <a:pPr lvl="1"/>
            <a:r>
              <a:rPr lang="en-US" sz="2400" dirty="0"/>
              <a:t>Evaluating interventions or programs.</a:t>
            </a:r>
          </a:p>
          <a:p>
            <a:pPr lvl="1"/>
            <a:r>
              <a:rPr lang="en-US" sz="2400" dirty="0"/>
              <a:t>Creating or refining maps or graphics.</a:t>
            </a:r>
          </a:p>
        </p:txBody>
      </p:sp>
      <p:sp>
        <p:nvSpPr>
          <p:cNvPr id="2" name="Title 1">
            <a:extLst>
              <a:ext uri="{FF2B5EF4-FFF2-40B4-BE49-F238E27FC236}">
                <a16:creationId xmlns:a16="http://schemas.microsoft.com/office/drawing/2014/main" id="{BDA9FAC4-FD34-4177-98CC-6A1442ED14E2}"/>
              </a:ext>
            </a:extLst>
          </p:cNvPr>
          <p:cNvSpPr>
            <a:spLocks noGrp="1"/>
          </p:cNvSpPr>
          <p:nvPr>
            <p:ph type="title"/>
          </p:nvPr>
        </p:nvSpPr>
        <p:spPr/>
        <p:txBody>
          <a:bodyPr/>
          <a:lstStyle/>
          <a:p>
            <a:r>
              <a:rPr lang="en-US" dirty="0"/>
              <a:t>Using Data</a:t>
            </a:r>
          </a:p>
        </p:txBody>
      </p:sp>
    </p:spTree>
    <p:extLst>
      <p:ext uri="{BB962C8B-B14F-4D97-AF65-F5344CB8AC3E}">
        <p14:creationId xmlns:p14="http://schemas.microsoft.com/office/powerpoint/2010/main" val="1985861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6F7A6C-2B01-4606-9EC6-5D748F26221B}"/>
              </a:ext>
            </a:extLst>
          </p:cNvPr>
          <p:cNvSpPr>
            <a:spLocks noGrp="1"/>
          </p:cNvSpPr>
          <p:nvPr>
            <p:ph type="title"/>
          </p:nvPr>
        </p:nvSpPr>
        <p:spPr/>
        <p:txBody>
          <a:bodyPr/>
          <a:lstStyle/>
          <a:p>
            <a:r>
              <a:rPr lang="en-US" dirty="0"/>
              <a:t>Discussion &amp; Reflection</a:t>
            </a:r>
          </a:p>
        </p:txBody>
      </p:sp>
      <p:sp>
        <p:nvSpPr>
          <p:cNvPr id="5" name="Content Placeholder 4">
            <a:extLst>
              <a:ext uri="{FF2B5EF4-FFF2-40B4-BE49-F238E27FC236}">
                <a16:creationId xmlns:a16="http://schemas.microsoft.com/office/drawing/2014/main" id="{145BAF3C-4D03-4A30-AA5A-E6ABA21B5DDB}"/>
              </a:ext>
            </a:extLst>
          </p:cNvPr>
          <p:cNvSpPr>
            <a:spLocks noGrp="1"/>
          </p:cNvSpPr>
          <p:nvPr>
            <p:ph idx="1"/>
          </p:nvPr>
        </p:nvSpPr>
        <p:spPr/>
        <p:txBody>
          <a:bodyPr/>
          <a:lstStyle/>
          <a:p>
            <a:r>
              <a:rPr lang="en-US" dirty="0"/>
              <a:t>What questions do you have about the health of your community?</a:t>
            </a:r>
          </a:p>
          <a:p>
            <a:r>
              <a:rPr lang="en-US" dirty="0"/>
              <a:t>How could you use data to answer those questions?</a:t>
            </a:r>
          </a:p>
        </p:txBody>
      </p:sp>
    </p:spTree>
    <p:extLst>
      <p:ext uri="{BB962C8B-B14F-4D97-AF65-F5344CB8AC3E}">
        <p14:creationId xmlns:p14="http://schemas.microsoft.com/office/powerpoint/2010/main" val="204224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rr_2013">
  <a:themeElements>
    <a:clrScheme name="chrr">
      <a:dk1>
        <a:sysClr val="windowText" lastClr="000000"/>
      </a:dk1>
      <a:lt1>
        <a:sysClr val="window" lastClr="FFFFFF"/>
      </a:lt1>
      <a:dk2>
        <a:srgbClr val="D54215"/>
      </a:dk2>
      <a:lt2>
        <a:srgbClr val="F8931F"/>
      </a:lt2>
      <a:accent1>
        <a:srgbClr val="F15A25"/>
      </a:accent1>
      <a:accent2>
        <a:srgbClr val="709455"/>
      </a:accent2>
      <a:accent3>
        <a:srgbClr val="95BA79"/>
      </a:accent3>
      <a:accent4>
        <a:srgbClr val="003763"/>
      </a:accent4>
      <a:accent5>
        <a:srgbClr val="C5D7EB"/>
      </a:accent5>
      <a:accent6>
        <a:srgbClr val="EDE9E6"/>
      </a:accent6>
      <a:hlink>
        <a:srgbClr val="D54215"/>
      </a:hlink>
      <a:folHlink>
        <a:srgbClr val="F15A2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0" marR="0" indent="0" algn="ctr" defTabSz="912813" rtl="0" eaLnBrk="0" fontAlgn="base" latinLnBrk="0" hangingPunct="0">
          <a:lnSpc>
            <a:spcPct val="100000"/>
          </a:lnSpc>
          <a:spcBef>
            <a:spcPct val="50000"/>
          </a:spcBef>
          <a:spcAft>
            <a:spcPct val="0"/>
          </a:spcAft>
          <a:buClrTx/>
          <a:buSzTx/>
          <a:buFontTx/>
          <a:buNone/>
          <a:tabLst/>
          <a:defRPr kumimoji="0" lang="en-US" sz="11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0" marR="0" indent="0" algn="ctr" defTabSz="912813" rtl="0" eaLnBrk="0" fontAlgn="base" latinLnBrk="0" hangingPunct="0">
          <a:lnSpc>
            <a:spcPct val="100000"/>
          </a:lnSpc>
          <a:spcBef>
            <a:spcPct val="50000"/>
          </a:spcBef>
          <a:spcAft>
            <a:spcPct val="0"/>
          </a:spcAft>
          <a:buClrTx/>
          <a:buSzTx/>
          <a:buFontTx/>
          <a:buNone/>
          <a:tabLst/>
          <a:defRPr kumimoji="0" lang="en-US" sz="1100" b="1" i="0" u="none" strike="noStrike" cap="none" normalizeH="0" baseline="0" smtClean="0">
            <a:ln>
              <a:noFill/>
            </a:ln>
            <a:solidFill>
              <a:schemeClr val="tx1"/>
            </a:solidFill>
            <a:effectLst/>
            <a:latin typeface="Arial" charset="0"/>
          </a:defRPr>
        </a:defPPr>
      </a:lstStyle>
    </a:lnDef>
    <a:txDef>
      <a:spPr bwMode="auto">
        <a:noFill/>
        <a:ln w="9525">
          <a:noFill/>
          <a:miter lim="800000"/>
          <a:headEnd/>
          <a:tailEnd/>
        </a:ln>
        <a:effectLst/>
      </a:spPr>
      <a:bodyPr vert="horz" wrap="square" lIns="0" tIns="0" rIns="0" bIns="0" numCol="1" anchor="t" anchorCtr="0" compatLnSpc="1">
        <a:prstTxWarp prst="textNoShape">
          <a:avLst/>
        </a:prstTxWarp>
      </a:bodyPr>
      <a:lstStyle>
        <a:defPPr>
          <a:defRPr sz="3000" b="0" i="1" cap="none" spc="100" dirty="0" smtClean="0">
            <a:solidFill>
              <a:schemeClr val="bg2"/>
            </a:solidFill>
          </a:defRPr>
        </a:defPPr>
      </a:lstStyle>
    </a:txDef>
  </a:objectDefaults>
  <a:extraClrSchemeLst>
    <a:extraClrScheme>
      <a:clrScheme name="JPMAM Print Template 0109 1">
        <a:dk1>
          <a:srgbClr val="000000"/>
        </a:dk1>
        <a:lt1>
          <a:srgbClr val="FFFFFF"/>
        </a:lt1>
        <a:dk2>
          <a:srgbClr val="AB6100"/>
        </a:dk2>
        <a:lt2>
          <a:srgbClr val="D3D028"/>
        </a:lt2>
        <a:accent1>
          <a:srgbClr val="6D6E71"/>
        </a:accent1>
        <a:accent2>
          <a:srgbClr val="88ABD5"/>
        </a:accent2>
        <a:accent3>
          <a:srgbClr val="FFFFFF"/>
        </a:accent3>
        <a:accent4>
          <a:srgbClr val="000000"/>
        </a:accent4>
        <a:accent5>
          <a:srgbClr val="BABABB"/>
        </a:accent5>
        <a:accent6>
          <a:srgbClr val="7B9BC1"/>
        </a:accent6>
        <a:hlink>
          <a:srgbClr val="E8810D"/>
        </a:hlink>
        <a:folHlink>
          <a:srgbClr val="54301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HRR Presentation Template_2018.pptx" id="{5B6A29A9-2538-4728-9DE4-11C9F9405E27}" vid="{9F450FB1-A61C-44BE-AB30-77627E797B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2021 CHRR Presentation Template</Template>
  <TotalTime>8</TotalTime>
  <Words>6543</Words>
  <Application>Microsoft Office PowerPoint</Application>
  <PresentationFormat>Widescreen</PresentationFormat>
  <Paragraphs>640</Paragraphs>
  <Slides>38</Slides>
  <Notes>38</Notes>
  <HiddenSlides>1</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Lato</vt:lpstr>
      <vt:lpstr>Lucida Grande</vt:lpstr>
      <vt:lpstr>Wingdings</vt:lpstr>
      <vt:lpstr>chrr_2013</vt:lpstr>
      <vt:lpstr>Notes for facilitator</vt:lpstr>
      <vt:lpstr>Starting Questions</vt:lpstr>
      <vt:lpstr> What Are Data?</vt:lpstr>
      <vt:lpstr>How are data represented?</vt:lpstr>
      <vt:lpstr>What is Health?</vt:lpstr>
      <vt:lpstr>Learning objectives</vt:lpstr>
      <vt:lpstr>What you can expect</vt:lpstr>
      <vt:lpstr>Using Data</vt:lpstr>
      <vt:lpstr>Discussion &amp; Reflection</vt:lpstr>
      <vt:lpstr>Quantitative Data</vt:lpstr>
      <vt:lpstr>Quantitative Data</vt:lpstr>
      <vt:lpstr>Quantitative Data</vt:lpstr>
      <vt:lpstr>Quantitative Data</vt:lpstr>
      <vt:lpstr>Quantitative data</vt:lpstr>
      <vt:lpstr>Qualitative Data </vt:lpstr>
      <vt:lpstr>Qualitative Data</vt:lpstr>
      <vt:lpstr>Qualitative Data </vt:lpstr>
      <vt:lpstr>Qualitative Data</vt:lpstr>
      <vt:lpstr>Qualitative data</vt:lpstr>
      <vt:lpstr>Activity: Which type of data is this?</vt:lpstr>
      <vt:lpstr>Knowledge Check</vt:lpstr>
      <vt:lpstr>Data in Action</vt:lpstr>
      <vt:lpstr>Key Takeaways</vt:lpstr>
      <vt:lpstr>Primary and Secondary Data </vt:lpstr>
      <vt:lpstr>Collecting Primary Data</vt:lpstr>
      <vt:lpstr>Common places to find existing data</vt:lpstr>
      <vt:lpstr>Common places to find existing data</vt:lpstr>
      <vt:lpstr>Find More Data: Resource exploration</vt:lpstr>
      <vt:lpstr>Key Takeaways</vt:lpstr>
      <vt:lpstr>Get to know your data</vt:lpstr>
      <vt:lpstr>Get to know your county health rankings Snapshot</vt:lpstr>
      <vt:lpstr>Making sense of your snapshot</vt:lpstr>
      <vt:lpstr>Examine your data to understand your ranks</vt:lpstr>
      <vt:lpstr>Dig Deeper into the data</vt:lpstr>
      <vt:lpstr>Discussion &amp; Reflection</vt:lpstr>
      <vt:lpstr>Key Takeaways</vt:lpstr>
      <vt:lpstr>Congratulations!</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Notes for facilitator</dc:title>
  <dc:creator>Joe Hinton</dc:creator>
  <cp:lastModifiedBy>Joe</cp:lastModifiedBy>
  <cp:revision>2</cp:revision>
  <dcterms:created xsi:type="dcterms:W3CDTF">2021-03-22T15:42:01Z</dcterms:created>
  <dcterms:modified xsi:type="dcterms:W3CDTF">2021-03-23T16:31:31Z</dcterms:modified>
</cp:coreProperties>
</file>