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985" r:id="rId2"/>
    <p:sldId id="987" r:id="rId3"/>
    <p:sldId id="949" r:id="rId4"/>
    <p:sldId id="952" r:id="rId5"/>
    <p:sldId id="1007" r:id="rId6"/>
    <p:sldId id="1005" r:id="rId7"/>
    <p:sldId id="950" r:id="rId8"/>
    <p:sldId id="951" r:id="rId9"/>
    <p:sldId id="954" r:id="rId10"/>
    <p:sldId id="1008" r:id="rId11"/>
    <p:sldId id="1009" r:id="rId12"/>
    <p:sldId id="989" r:id="rId13"/>
    <p:sldId id="955" r:id="rId14"/>
    <p:sldId id="990" r:id="rId15"/>
    <p:sldId id="1012" r:id="rId16"/>
    <p:sldId id="1010" r:id="rId17"/>
    <p:sldId id="995" r:id="rId18"/>
    <p:sldId id="1011" r:id="rId19"/>
    <p:sldId id="1013" r:id="rId20"/>
    <p:sldId id="1014" r:id="rId21"/>
    <p:sldId id="1015" r:id="rId22"/>
    <p:sldId id="1016" r:id="rId23"/>
    <p:sldId id="1017" r:id="rId24"/>
    <p:sldId id="1018" r:id="rId25"/>
    <p:sldId id="983" r:id="rId26"/>
    <p:sldId id="984" r:id="rId27"/>
  </p:sldIdLst>
  <p:sldSz cx="12192000" cy="6858000"/>
  <p:notesSz cx="6858000" cy="9144000"/>
  <p:defaultTextStyle>
    <a:defPPr>
      <a:defRPr lang="en-US"/>
    </a:defPPr>
    <a:lvl1pPr algn="ctr" rtl="0" eaLnBrk="0" fontAlgn="base" hangingPunct="0">
      <a:spcBef>
        <a:spcPct val="50000"/>
      </a:spcBef>
      <a:spcAft>
        <a:spcPct val="0"/>
      </a:spcAft>
      <a:defRPr sz="900" b="1" kern="1200">
        <a:solidFill>
          <a:schemeClr val="tx1"/>
        </a:solidFill>
        <a:latin typeface="Arial" charset="0"/>
        <a:ea typeface="+mn-ea"/>
        <a:cs typeface="+mn-cs"/>
      </a:defRPr>
    </a:lvl1pPr>
    <a:lvl2pPr marL="366309" algn="ctr" rtl="0" eaLnBrk="0" fontAlgn="base" hangingPunct="0">
      <a:spcBef>
        <a:spcPct val="50000"/>
      </a:spcBef>
      <a:spcAft>
        <a:spcPct val="0"/>
      </a:spcAft>
      <a:defRPr sz="900" b="1" kern="1200">
        <a:solidFill>
          <a:schemeClr val="tx1"/>
        </a:solidFill>
        <a:latin typeface="Arial" charset="0"/>
        <a:ea typeface="+mn-ea"/>
        <a:cs typeface="+mn-cs"/>
      </a:defRPr>
    </a:lvl2pPr>
    <a:lvl3pPr marL="732617" algn="ctr" rtl="0" eaLnBrk="0" fontAlgn="base" hangingPunct="0">
      <a:spcBef>
        <a:spcPct val="50000"/>
      </a:spcBef>
      <a:spcAft>
        <a:spcPct val="0"/>
      </a:spcAft>
      <a:defRPr sz="900" b="1" kern="1200">
        <a:solidFill>
          <a:schemeClr val="tx1"/>
        </a:solidFill>
        <a:latin typeface="Arial" charset="0"/>
        <a:ea typeface="+mn-ea"/>
        <a:cs typeface="+mn-cs"/>
      </a:defRPr>
    </a:lvl3pPr>
    <a:lvl4pPr marL="1098926" algn="ctr" rtl="0" eaLnBrk="0" fontAlgn="base" hangingPunct="0">
      <a:spcBef>
        <a:spcPct val="50000"/>
      </a:spcBef>
      <a:spcAft>
        <a:spcPct val="0"/>
      </a:spcAft>
      <a:defRPr sz="900" b="1" kern="1200">
        <a:solidFill>
          <a:schemeClr val="tx1"/>
        </a:solidFill>
        <a:latin typeface="Arial" charset="0"/>
        <a:ea typeface="+mn-ea"/>
        <a:cs typeface="+mn-cs"/>
      </a:defRPr>
    </a:lvl4pPr>
    <a:lvl5pPr marL="1465235" algn="ctr" rtl="0" eaLnBrk="0" fontAlgn="base" hangingPunct="0">
      <a:spcBef>
        <a:spcPct val="50000"/>
      </a:spcBef>
      <a:spcAft>
        <a:spcPct val="0"/>
      </a:spcAft>
      <a:defRPr sz="900" b="1" kern="1200">
        <a:solidFill>
          <a:schemeClr val="tx1"/>
        </a:solidFill>
        <a:latin typeface="Arial" charset="0"/>
        <a:ea typeface="+mn-ea"/>
        <a:cs typeface="+mn-cs"/>
      </a:defRPr>
    </a:lvl5pPr>
    <a:lvl6pPr marL="1831543" algn="l" defTabSz="732617" rtl="0" eaLnBrk="1" latinLnBrk="0" hangingPunct="1">
      <a:defRPr sz="900" b="1" kern="1200">
        <a:solidFill>
          <a:schemeClr val="tx1"/>
        </a:solidFill>
        <a:latin typeface="Arial" charset="0"/>
        <a:ea typeface="+mn-ea"/>
        <a:cs typeface="+mn-cs"/>
      </a:defRPr>
    </a:lvl6pPr>
    <a:lvl7pPr marL="2197852" algn="l" defTabSz="732617" rtl="0" eaLnBrk="1" latinLnBrk="0" hangingPunct="1">
      <a:defRPr sz="900" b="1" kern="1200">
        <a:solidFill>
          <a:schemeClr val="tx1"/>
        </a:solidFill>
        <a:latin typeface="Arial" charset="0"/>
        <a:ea typeface="+mn-ea"/>
        <a:cs typeface="+mn-cs"/>
      </a:defRPr>
    </a:lvl7pPr>
    <a:lvl8pPr marL="2564160" algn="l" defTabSz="732617" rtl="0" eaLnBrk="1" latinLnBrk="0" hangingPunct="1">
      <a:defRPr sz="900" b="1" kern="1200">
        <a:solidFill>
          <a:schemeClr val="tx1"/>
        </a:solidFill>
        <a:latin typeface="Arial" charset="0"/>
        <a:ea typeface="+mn-ea"/>
        <a:cs typeface="+mn-cs"/>
      </a:defRPr>
    </a:lvl8pPr>
    <a:lvl9pPr marL="2930469" algn="l" defTabSz="732617" rtl="0" eaLnBrk="1" latinLnBrk="0" hangingPunct="1">
      <a:defRPr sz="9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7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EBFBF-998F-49F8-A5BB-D46EB19DE10C}"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2057A-2EA6-4B7D-94CC-841F7F092D2D}" type="slidenum">
              <a:rPr lang="en-US" smtClean="0"/>
              <a:t>‹#›</a:t>
            </a:fld>
            <a:endParaRPr lang="en-US"/>
          </a:p>
        </p:txBody>
      </p:sp>
    </p:spTree>
    <p:extLst>
      <p:ext uri="{BB962C8B-B14F-4D97-AF65-F5344CB8AC3E}">
        <p14:creationId xmlns:p14="http://schemas.microsoft.com/office/powerpoint/2010/main" val="290223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ountyhealthrankings.org/about-us/contact-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YHSzzkNbmr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ountyhealthrankings.org/about-us/contact-u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books/NBK42584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spcBef>
                <a:spcPts val="290"/>
              </a:spcBef>
              <a:spcAft>
                <a:spcPts val="0"/>
              </a:spcAft>
              <a:buSzPts val="1400"/>
              <a:defRPr/>
            </a:pPr>
            <a:r>
              <a:rPr lang="en-US" i="1" dirty="0">
                <a:solidFill>
                  <a:srgbClr val="000000"/>
                </a:solidFill>
              </a:rPr>
              <a:t>Notes for facilitator: This slide is hidden and will not present in “Slide Show” mode.</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This facilitation guide and associated slides are intended to support group facilitation of the Understand and Identify Root Causes of Inequities Action Learning Guide content from the County Health Rankings &amp; Roadmaps program. </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The slides are grouped into content sections with headers that begin with numbers. These sections may be helpful if you intend to facilitate the content over multiple sessions. If you decide to facilitate the content in sections, we recommend returning to and reviewing Section 1.0 “Ground Setting” before each session.</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You may use the notes sections on each slide as a script which may be read aloud or adapted to your preferred way of speaking. Please feel encouraged to include examples, stories, context, or local data that help your audience/participants meet their objectives and needs.</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Before beginning, we recommend each learner receive the companion worksheet to the Action Learning Guide. You may encourage everyone to utilize the worksheet digitally (https://www.countyhealthrankings.org/sites/default/files/UnderstandandIdentifyRootCauses_Worksheet.pdf) or by providing printed copies. </a:t>
            </a:r>
          </a:p>
          <a:p>
            <a:pPr marL="285750" indent="-285750" defTabSz="916137">
              <a:spcBef>
                <a:spcPts val="290"/>
              </a:spcBef>
              <a:spcAft>
                <a:spcPts val="0"/>
              </a:spcAft>
              <a:buSzPts val="1400"/>
              <a:buFont typeface="Arial" panose="020B0604020202020204" pitchFamily="34" charset="0"/>
              <a:buChar char="•"/>
              <a:defRPr/>
            </a:pPr>
            <a:r>
              <a:rPr lang="en-US" i="1" dirty="0">
                <a:solidFill>
                  <a:srgbClr val="000000"/>
                </a:solidFill>
              </a:rPr>
              <a:t>Finally, please feel encouraged to reach out to County Health Rankings &amp; Roadmaps if you have any questions about content or facilitation: </a:t>
            </a:r>
            <a:r>
              <a:rPr lang="en-US" dirty="0">
                <a:hlinkClick r:id="rId3"/>
              </a:rPr>
              <a:t>https://www.countyhealthrankings.org/about-us/contact-us</a:t>
            </a:r>
            <a:endParaRPr lang="en-US" i="1" dirty="0">
              <a:solidFill>
                <a:srgbClr val="000000"/>
              </a:solidFill>
            </a:endParaRPr>
          </a:p>
          <a:p>
            <a:pPr defTabSz="916137">
              <a:spcBef>
                <a:spcPts val="290"/>
              </a:spcBef>
              <a:spcAft>
                <a:spcPts val="0"/>
              </a:spcAft>
              <a:buSzPts val="1400"/>
              <a:defRPr/>
            </a:pPr>
            <a:endParaRPr lang="en-US" i="1" dirty="0">
              <a:solidFill>
                <a:srgbClr val="000000"/>
              </a:solidFill>
            </a:endParaRPr>
          </a:p>
        </p:txBody>
      </p:sp>
      <p:sp>
        <p:nvSpPr>
          <p:cNvPr id="4" name="Slide Number Placeholder 3"/>
          <p:cNvSpPr>
            <a:spLocks noGrp="1"/>
          </p:cNvSpPr>
          <p:nvPr>
            <p:ph type="sldNum" sz="quarter" idx="5"/>
          </p:nvPr>
        </p:nvSpPr>
        <p:spPr/>
        <p:txBody>
          <a:bodyPr/>
          <a:lstStyle/>
          <a:p>
            <a:fld id="{73CCD79A-C112-46F1-87CE-BB7105F42290}" type="slidenum">
              <a:rPr lang="en-US" smtClean="0"/>
              <a:pPr/>
              <a:t>1</a:t>
            </a:fld>
            <a:endParaRPr lang="en-US" dirty="0"/>
          </a:p>
        </p:txBody>
      </p:sp>
    </p:spTree>
    <p:extLst>
      <p:ext uri="{BB962C8B-B14F-4D97-AF65-F5344CB8AC3E}">
        <p14:creationId xmlns:p14="http://schemas.microsoft.com/office/powerpoint/2010/main" val="168665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image. The leaves and branches—things we easily see—represent health outcomes. The roots of the tree determine how the tree grows and how much it thrives. They are the conditions in a community that determine whether people have access to the opportunities and resources they need to thrive. </a:t>
            </a:r>
          </a:p>
          <a:p>
            <a:r>
              <a:rPr lang="en-US" dirty="0"/>
              <a:t> </a:t>
            </a:r>
          </a:p>
          <a:p>
            <a:r>
              <a:rPr lang="en-US" dirty="0"/>
              <a:t>In the tree on the right, we see unhealthy roots like poor quality schools, poverty, and environmental toxins. This has resulted in the poor health that is visible in its branches. The tree on the right cannot grow well if its roots are not cared for. </a:t>
            </a:r>
          </a:p>
          <a:p>
            <a:r>
              <a:rPr lang="en-US" dirty="0"/>
              <a:t> </a:t>
            </a:r>
          </a:p>
          <a:p>
            <a:r>
              <a:rPr lang="en-US" dirty="0"/>
              <a:t>The tree on the left looks much healthier, with things like adequate income, quality housing, and a clean environment supporting better health outcomes. </a:t>
            </a:r>
          </a:p>
          <a:p>
            <a:r>
              <a:rPr lang="en-US" dirty="0"/>
              <a:t> </a:t>
            </a:r>
          </a:p>
          <a:p>
            <a:r>
              <a:rPr lang="en-US" dirty="0"/>
              <a:t>But how do these differences in community conditions and health outcomes happen? Differences in opportunity are the result of unfair and discriminatory practices and policies at many levels throughout society that have created deep-rooted barriers to health. </a:t>
            </a:r>
          </a:p>
          <a:p>
            <a:endParaRPr lang="en-US" dirty="0"/>
          </a:p>
          <a:p>
            <a:pPr defTabSz="916137"/>
            <a:r>
              <a:rPr lang="en-US" dirty="0"/>
              <a:t>Citation: Ramirez Brennan, L. K., Baker, E. A., &amp; Metzler, M. (2008). </a:t>
            </a:r>
            <a:r>
              <a:rPr lang="en-US" i="1" dirty="0"/>
              <a:t>Promoting Health Equity - A Resource to Help Communities Address Social Determinants of Health</a:t>
            </a:r>
            <a:r>
              <a:rPr lang="en-US" dirty="0"/>
              <a:t>. Retrieved from https://www.cdc.gov/nccdphp/dch/programs/healthycommunitiesprogram/tools/pdf/SDOH-workbook.pdf</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10</a:t>
            </a:fld>
            <a:endParaRPr lang="en-US" dirty="0"/>
          </a:p>
        </p:txBody>
      </p:sp>
    </p:spTree>
    <p:extLst>
      <p:ext uri="{BB962C8B-B14F-4D97-AF65-F5344CB8AC3E}">
        <p14:creationId xmlns:p14="http://schemas.microsoft.com/office/powerpoint/2010/main" val="2596889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chemeClr val="tx1"/>
                </a:solidFill>
                <a:effectLst/>
                <a:latin typeface="Lato" panose="020F0502020204030203" pitchFamily="34" charset="0"/>
              </a:rPr>
              <a:t>Let’s apply the tree example to a community.</a:t>
            </a:r>
          </a:p>
          <a:p>
            <a:r>
              <a:rPr lang="en-US" dirty="0">
                <a:solidFill>
                  <a:schemeClr val="tx1"/>
                </a:solidFill>
              </a:rPr>
              <a:t>Imagine living in a community where you don’t feel safe to go about daily activities like going to work, school, or the grocery store. The residents of Cicero, Illinois, a community </a:t>
            </a:r>
            <a:r>
              <a:rPr lang="en-US" dirty="0"/>
              <a:t>just outside of Chicago, once felt this way. </a:t>
            </a:r>
          </a:p>
          <a:p>
            <a:r>
              <a:rPr lang="en-US" dirty="0"/>
              <a:t> </a:t>
            </a:r>
          </a:p>
          <a:p>
            <a:r>
              <a:rPr lang="en-US" dirty="0"/>
              <a:t>In 2007, they held a community summit to begin to understand the root causes of the violence they were seeing in their neighborhoods. Residents and city government, police, and school representatives all participated, giving them an opportunity to understand their roles and the deeply rooted issues that contributed to the challenges Cicero faced. </a:t>
            </a:r>
          </a:p>
          <a:p>
            <a:r>
              <a:rPr lang="en-US" dirty="0"/>
              <a:t> </a:t>
            </a:r>
          </a:p>
          <a:p>
            <a:r>
              <a:rPr lang="en-US" dirty="0"/>
              <a:t>For Cicero residents, identifying and understanding what was causing the pressing issues in their community was a first step in addressing them. These root causes included things like poverty, a lack of well-paying jobs, and young people feeling disconnected from family, community, or school.</a:t>
            </a:r>
          </a:p>
          <a:p>
            <a:r>
              <a:rPr lang="en-US" dirty="0"/>
              <a:t> </a:t>
            </a:r>
          </a:p>
          <a:p>
            <a:r>
              <a:rPr lang="en-US" dirty="0"/>
              <a:t>Later in this guide, we will revisit the</a:t>
            </a:r>
            <a:r>
              <a:rPr lang="en-US" baseline="0" dirty="0"/>
              <a:t> Cicero, Illinois</a:t>
            </a:r>
            <a:r>
              <a:rPr lang="en-US" dirty="0"/>
              <a:t> example and learn more about how people came together to address community safety with collective action that resulted in health improvements.</a:t>
            </a:r>
          </a:p>
          <a:p>
            <a:pPr algn="l"/>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11</a:t>
            </a:fld>
            <a:endParaRPr lang="en-US" dirty="0"/>
          </a:p>
        </p:txBody>
      </p:sp>
    </p:spTree>
    <p:extLst>
      <p:ext uri="{BB962C8B-B14F-4D97-AF65-F5344CB8AC3E}">
        <p14:creationId xmlns:p14="http://schemas.microsoft.com/office/powerpoint/2010/main" val="9743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Cicero, community residents and leaders identified things like poverty, a lack of well-paying jobs, and young people feeling disconnected as root causes of violence in their community. </a:t>
            </a:r>
          </a:p>
          <a:p>
            <a:endParaRPr lang="en-US" b="1" dirty="0"/>
          </a:p>
          <a:p>
            <a:r>
              <a:rPr lang="en-US" b="1" dirty="0"/>
              <a:t>Participant prompt: </a:t>
            </a:r>
            <a:r>
              <a:rPr lang="en-US" dirty="0"/>
              <a:t>What could be some deeper root causes of things like poverty, lack of jobs, and youth disconnectedness?</a:t>
            </a:r>
          </a:p>
          <a:p>
            <a:r>
              <a:rPr lang="en-US" dirty="0"/>
              <a:t>This type of discrimination may be related to things like class, race, ethnicity, immigration status, gender, or sexual orientation. </a:t>
            </a:r>
          </a:p>
          <a:p>
            <a:r>
              <a:rPr lang="en-US" dirty="0"/>
              <a:t>Discrimination is not always conscious, intentional, or personal, and yet it can become part of institutional practices and policies over time. </a:t>
            </a:r>
          </a:p>
          <a:p>
            <a:r>
              <a:rPr lang="en-US" dirty="0"/>
              <a:t> </a:t>
            </a:r>
          </a:p>
          <a:p>
            <a:r>
              <a:rPr lang="en-US" dirty="0"/>
              <a:t>Institutions and organizations like businesses, government agencies, and schools influence access to healthy opportunities through their practices and policies. They are important to consider when thinking about root causes. </a:t>
            </a:r>
          </a:p>
          <a:p>
            <a:r>
              <a:rPr lang="en-US" dirty="0"/>
              <a:t>For example, city or county zoning laws often determine where supermarkets and other places that sell healthy foods can operate in a community. If these zoning laws prevent stores from opening, residents can be cut off from access to healthy food options. Business practices, such as hiring local residents, can also help to address root causes like unemployment and poverty, helping to improve health.</a:t>
            </a:r>
          </a:p>
        </p:txBody>
      </p:sp>
      <p:sp>
        <p:nvSpPr>
          <p:cNvPr id="4" name="Slide Number Placeholder 3"/>
          <p:cNvSpPr>
            <a:spLocks noGrp="1"/>
          </p:cNvSpPr>
          <p:nvPr>
            <p:ph type="sldNum" sz="quarter" idx="5"/>
          </p:nvPr>
        </p:nvSpPr>
        <p:spPr/>
        <p:txBody>
          <a:bodyPr/>
          <a:lstStyle/>
          <a:p>
            <a:fld id="{73CCD79A-C112-46F1-87CE-BB7105F42290}" type="slidenum">
              <a:rPr lang="en-US" smtClean="0"/>
              <a:pPr/>
              <a:t>12</a:t>
            </a:fld>
            <a:endParaRPr lang="en-US" dirty="0"/>
          </a:p>
        </p:txBody>
      </p:sp>
    </p:spTree>
    <p:extLst>
      <p:ext uri="{BB962C8B-B14F-4D97-AF65-F5344CB8AC3E}">
        <p14:creationId xmlns:p14="http://schemas.microsoft.com/office/powerpoint/2010/main" val="252318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for facilitator: </a:t>
            </a:r>
          </a:p>
          <a:p>
            <a:pPr marL="285750" indent="-285750" defTabSz="916137">
              <a:buFont typeface="Arial" panose="020B0604020202020204" pitchFamily="34" charset="0"/>
              <a:buChar char="•"/>
              <a:defRPr/>
            </a:pPr>
            <a:r>
              <a:rPr lang="en-US" i="1" dirty="0"/>
              <a:t>This slide is meant to be a learning check on the “Define root causes of inequities that influence health” learning objective.</a:t>
            </a:r>
            <a:r>
              <a:rPr lang="en-US" i="1" baseline="0" dirty="0"/>
              <a:t> </a:t>
            </a:r>
          </a:p>
          <a:p>
            <a:pPr marL="285750" indent="-285750" defTabSz="916137">
              <a:buFont typeface="Arial" panose="020B0604020202020204" pitchFamily="34" charset="0"/>
              <a:buChar char="•"/>
              <a:defRPr/>
            </a:pPr>
            <a:r>
              <a:rPr lang="en-US" i="1" dirty="0">
                <a:solidFill>
                  <a:srgbClr val="000000"/>
                </a:solidFill>
              </a:rPr>
              <a:t>The slide is animated and questions will appear one at a time.  These discussion prompts are great for group discussion and can also be completed by individuals</a:t>
            </a:r>
            <a:r>
              <a:rPr lang="en-US" i="1" baseline="0" dirty="0">
                <a:solidFill>
                  <a:srgbClr val="000000"/>
                </a:solidFill>
              </a:rPr>
              <a:t> </a:t>
            </a:r>
            <a:r>
              <a:rPr lang="en-US" i="1" dirty="0">
                <a:solidFill>
                  <a:srgbClr val="000000"/>
                </a:solidFill>
              </a:rPr>
              <a:t>on the worksheet. </a:t>
            </a:r>
          </a:p>
          <a:p>
            <a:pPr marL="285750" indent="-285750" defTabSz="916137">
              <a:buFont typeface="Arial" panose="020B0604020202020204" pitchFamily="34" charset="0"/>
              <a:buChar char="•"/>
              <a:defRPr/>
            </a:pPr>
            <a:r>
              <a:rPr lang="en-US" i="1"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 </a:t>
            </a: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13</a:t>
            </a:fld>
            <a:endParaRPr lang="en-US" dirty="0"/>
          </a:p>
        </p:txBody>
      </p:sp>
    </p:spTree>
    <p:extLst>
      <p:ext uri="{BB962C8B-B14F-4D97-AF65-F5344CB8AC3E}">
        <p14:creationId xmlns:p14="http://schemas.microsoft.com/office/powerpoint/2010/main" val="173930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how root causes become deeply imbedded in practices and policies.</a:t>
            </a:r>
          </a:p>
          <a:p>
            <a:r>
              <a:rPr lang="en-US" dirty="0"/>
              <a:t>Imagine a family living in a neighborhood where there aren’t any grocery stores and healthy food options are limited. Streets may not be safe for walking or biking, and the only safe space for kids to play is across a busy highway. There’s a bus depot in the neighborhood that contributes to air pollution. This pollution contributes to a higher rate of asthma among the neighborhood’s school children. The buses that serve this neighborhood don’t run in the evenings or on weekends when most people who live here need to get to work. This makes getting to well-paying jobs difficult without owning a car —and many of the residents do not own one. </a:t>
            </a:r>
          </a:p>
          <a:p>
            <a:r>
              <a:rPr lang="en-US" dirty="0"/>
              <a:t> </a:t>
            </a:r>
          </a:p>
          <a:p>
            <a:r>
              <a:rPr lang="en-US" dirty="0"/>
              <a:t>The conditions in this neighborhood didn’t happen by chance. </a:t>
            </a:r>
          </a:p>
          <a:p>
            <a:r>
              <a:rPr lang="en-US" dirty="0"/>
              <a:t> </a:t>
            </a:r>
          </a:p>
          <a:p>
            <a:r>
              <a:rPr lang="en-US" dirty="0"/>
              <a:t>Over time, people in power made decisions and policies about food, land use, and transportation that cut off this neighborhood from resources. Those decisions and policies were followed within organizations and systems so that unfair practices became embedded with long-term impacts. They became root causes of the community conditions that I</a:t>
            </a:r>
            <a:r>
              <a:rPr lang="en-US" baseline="0" dirty="0"/>
              <a:t> described.</a:t>
            </a:r>
            <a:r>
              <a:rPr lang="en-US" dirty="0"/>
              <a:t> </a:t>
            </a:r>
          </a:p>
          <a:p>
            <a:r>
              <a:rPr lang="en-US" dirty="0"/>
              <a:t> </a:t>
            </a:r>
          </a:p>
          <a:p>
            <a:r>
              <a:rPr lang="en-US" dirty="0"/>
              <a:t>This type of unfair decision-making impacts communities around the country, particularly communities of color and low-income communities. An</a:t>
            </a:r>
            <a:r>
              <a:rPr lang="en-US" baseline="0" dirty="0"/>
              <a:t> example is r</a:t>
            </a:r>
            <a:r>
              <a:rPr lang="en-US" dirty="0"/>
              <a:t>edlining, which led to unfair banking and loan practices. It is a commonly referenced example of unfair and unjust policies with far-reaching, long-term impacts. </a:t>
            </a:r>
          </a:p>
          <a:p>
            <a:r>
              <a:rPr lang="en-US" dirty="0"/>
              <a:t> </a:t>
            </a:r>
          </a:p>
          <a:p>
            <a:pPr marL="0" indent="0">
              <a:buFont typeface="Arial" panose="020B0604020202020204" pitchFamily="34" charset="0"/>
              <a:buNone/>
            </a:pPr>
            <a:r>
              <a:rPr lang="en-US" i="1" dirty="0"/>
              <a:t>Note for facilitator: If the participants are interested in a fuller definition of redlining: Redlining is a policy rooted in structural racism. The term originates from past practices when mortgage lenders would draw red lines around portions of a map to show neighborhoods where they would deny loans for housing and businesses. While the most known examples of redlining have involved denial of financial services such as banking or insurance, other services such as health care or supermarkets have been denied to residents in some communities.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Citation: Federal Fair Lending Regulations and Statutes Fair Housing Act. (n.d.). Retrieved from  https://www.federalreserve.gov/boarddocs/supmanual/cch/fair_lend_fhact.pdf</a:t>
            </a:r>
          </a:p>
          <a:p>
            <a:endParaRPr lang="en-US" i="1" dirty="0"/>
          </a:p>
          <a:p>
            <a:endParaRPr lang="en-US" i="1" dirty="0"/>
          </a:p>
          <a:p>
            <a:r>
              <a:rPr lang="en-US" dirty="0"/>
              <a:t> </a:t>
            </a:r>
          </a:p>
          <a:p>
            <a:endParaRPr lang="en-US" b="0" i="0" dirty="0">
              <a:solidFill>
                <a:srgbClr val="555555"/>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73CCD79A-C112-46F1-87CE-BB7105F42290}" type="slidenum">
              <a:rPr lang="en-US" smtClean="0"/>
              <a:pPr/>
              <a:t>14</a:t>
            </a:fld>
            <a:endParaRPr lang="en-US" dirty="0"/>
          </a:p>
        </p:txBody>
      </p:sp>
    </p:spTree>
    <p:extLst>
      <p:ext uri="{BB962C8B-B14F-4D97-AF65-F5344CB8AC3E}">
        <p14:creationId xmlns:p14="http://schemas.microsoft.com/office/powerpoint/2010/main" val="2647218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for facilitator: </a:t>
            </a:r>
          </a:p>
          <a:p>
            <a:pPr marL="285750" indent="-285750" defTabSz="916137">
              <a:buFont typeface="Arial" panose="020B0604020202020204" pitchFamily="34" charset="0"/>
              <a:buChar char="•"/>
              <a:defRPr/>
            </a:pPr>
            <a:r>
              <a:rPr lang="en-US" i="1" dirty="0"/>
              <a:t>This slide is meant to be a learning check on the “Define root causes of inequities that influence health” learning objective. </a:t>
            </a:r>
            <a:r>
              <a:rPr lang="en-US" i="1" dirty="0">
                <a:solidFill>
                  <a:srgbClr val="000000"/>
                </a:solidFill>
              </a:rPr>
              <a:t>The slide is animated and questions will appear one at a time.  These discussion prompts are great for group discussion and can also be completed on the individual worksheet. </a:t>
            </a:r>
          </a:p>
          <a:p>
            <a:pPr marL="285750" indent="-285750" defTabSz="916137">
              <a:buFont typeface="Arial" panose="020B0604020202020204" pitchFamily="34" charset="0"/>
              <a:buChar char="•"/>
              <a:defRPr/>
            </a:pPr>
            <a:r>
              <a:rPr lang="en-US" i="1"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 </a:t>
            </a:r>
          </a:p>
          <a:p>
            <a:pPr marL="285750" marR="0" lvl="0" indent="-285750" algn="l" defTabSz="9161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i="1" dirty="0"/>
              <a:t>Discuss as many ideas as time allows. Consider writing down some of the common responses to the questions which may be helpful to refer back to as you move through the guide.</a:t>
            </a:r>
            <a:endParaRPr lang="en-US" i="1" dirty="0">
              <a:solidFill>
                <a:srgbClr val="000000"/>
              </a:solidFill>
            </a:endParaRPr>
          </a:p>
          <a:p>
            <a:pPr defTabSz="916137">
              <a:defRPr/>
            </a:pPr>
            <a:endParaRPr lang="en-US" i="1" dirty="0">
              <a:solidFill>
                <a:srgbClr val="000000"/>
              </a:solidFill>
            </a:endParaRPr>
          </a:p>
          <a:p>
            <a:r>
              <a:rPr lang="en-US" b="1" dirty="0"/>
              <a:t>Participant prompt: </a:t>
            </a:r>
            <a:r>
              <a:rPr lang="en-US" dirty="0"/>
              <a:t>Think about your own community. Are there neighborhoods or areas of your community that are like this one where some have more access to opportunities than others?</a:t>
            </a:r>
          </a:p>
          <a:p>
            <a:pPr marL="286293" indent="-286293">
              <a:buFont typeface="Arial" panose="020B0604020202020204" pitchFamily="34" charset="0"/>
              <a:buChar char="•"/>
            </a:pPr>
            <a:r>
              <a:rPr lang="en-US" dirty="0"/>
              <a:t>What conditions make a neighborhood in your community desirable to live in? </a:t>
            </a:r>
          </a:p>
          <a:p>
            <a:pPr marL="286293" indent="-286293">
              <a:buFont typeface="Arial" panose="020B0604020202020204" pitchFamily="34" charset="0"/>
              <a:buChar char="•"/>
            </a:pPr>
            <a:r>
              <a:rPr lang="en-US" dirty="0"/>
              <a:t>What makes a neighborhood undesirable?</a:t>
            </a:r>
          </a:p>
          <a:p>
            <a:pPr marL="286293" indent="-286293">
              <a:buFont typeface="Arial" panose="020B0604020202020204" pitchFamily="34" charset="0"/>
              <a:buChar char="•"/>
            </a:pPr>
            <a:r>
              <a:rPr lang="en-US" dirty="0"/>
              <a:t>What decisions led to the difference in those neighborhood conditions?</a:t>
            </a:r>
          </a:p>
          <a:p>
            <a:pPr defTabSz="916137">
              <a:defRPr/>
            </a:pP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15</a:t>
            </a:fld>
            <a:endParaRPr lang="en-US" dirty="0"/>
          </a:p>
        </p:txBody>
      </p:sp>
    </p:spTree>
    <p:extLst>
      <p:ext uri="{BB962C8B-B14F-4D97-AF65-F5344CB8AC3E}">
        <p14:creationId xmlns:p14="http://schemas.microsoft.com/office/powerpoint/2010/main" val="142519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a:t>
            </a:r>
          </a:p>
          <a:p>
            <a:pPr marL="285750" indent="-285750">
              <a:buFont typeface="Arial" panose="020B0604020202020204" pitchFamily="34" charset="0"/>
              <a:buChar char="•"/>
            </a:pPr>
            <a:r>
              <a:rPr lang="en-US" i="1" dirty="0"/>
              <a:t>The slide is animated and key takeaways will appear one at a time.  This is a great moment to clarify content as needed and for group reflection before moving on to the next content section.</a:t>
            </a:r>
          </a:p>
          <a:p>
            <a:pPr marL="285750" indent="-285750">
              <a:buFont typeface="Arial" panose="020B0604020202020204" pitchFamily="34" charset="0"/>
              <a:buChar char="•"/>
            </a:pPr>
            <a:r>
              <a:rPr lang="en-US" i="1" dirty="0"/>
              <a:t>This slide is meant to be a</a:t>
            </a:r>
            <a:r>
              <a:rPr lang="en-US" i="1" baseline="0" dirty="0"/>
              <a:t> second</a:t>
            </a:r>
            <a:r>
              <a:rPr lang="en-US" i="1" dirty="0"/>
              <a:t> learning check on the “Define root causes of inequities that influence health” learning objective.</a:t>
            </a:r>
          </a:p>
          <a:p>
            <a:pPr marL="285750" indent="-285750">
              <a:buFont typeface="Arial" panose="020B0604020202020204" pitchFamily="34" charset="0"/>
              <a:buChar char="•"/>
            </a:pPr>
            <a:r>
              <a:rPr lang="en-US" i="1" dirty="0"/>
              <a:t>Overarching concepts to reinforce include:</a:t>
            </a:r>
          </a:p>
          <a:p>
            <a:pPr marL="652602" lvl="1" indent="-286293">
              <a:buFont typeface="Arial" panose="020B0604020202020204" pitchFamily="34" charset="0"/>
              <a:buChar char="•"/>
            </a:pPr>
            <a:r>
              <a:rPr lang="en-US" i="0" dirty="0"/>
              <a:t>The root causes of inequities that influence health can be deep and long-standing based on the history of a community. But it is never too late to identify and address them.</a:t>
            </a:r>
          </a:p>
          <a:p>
            <a:pPr marL="652602" lvl="1" indent="-286293">
              <a:buFont typeface="Arial" panose="020B0604020202020204" pitchFamily="34" charset="0"/>
              <a:buChar char="•"/>
            </a:pPr>
            <a:r>
              <a:rPr lang="en-US" i="0" dirty="0"/>
              <a:t>If we fail to address the underlying causes of what influences health, we can’t build a healthy community. Despite our best intentions, inequities within the community will continue uninterrupted.</a:t>
            </a:r>
          </a:p>
          <a:p>
            <a:pPr defTabSz="916137">
              <a:defRPr/>
            </a:pPr>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16</a:t>
            </a:fld>
            <a:endParaRPr lang="en-US" dirty="0"/>
          </a:p>
        </p:txBody>
      </p:sp>
    </p:spTree>
    <p:extLst>
      <p:ext uri="{BB962C8B-B14F-4D97-AF65-F5344CB8AC3E}">
        <p14:creationId xmlns:p14="http://schemas.microsoft.com/office/powerpoint/2010/main" val="3017648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root causes of health inequities, why is it important to identify them?</a:t>
            </a:r>
          </a:p>
          <a:p>
            <a:endParaRPr lang="en-US" dirty="0"/>
          </a:p>
          <a:p>
            <a:pPr algn="l"/>
            <a:r>
              <a:rPr lang="en-US" dirty="0"/>
              <a:t>This video about The Cliff of Good Health can help us understand why it is important to address root causes to achieve a healthy community. In this video, Dr. Camara Phyllis Jones explains that the drivers of good health go beyond our genes and our health behaviors. She uses the term social determinants of health – things we talked about like housing, education, and income – to describe the root causes of inequities. This video shows how differences in opportunity can lead to inequities.</a:t>
            </a:r>
          </a:p>
          <a:p>
            <a:pPr algn="l"/>
            <a:endParaRPr lang="en-US" u="sng" dirty="0"/>
          </a:p>
          <a:p>
            <a:pPr algn="l"/>
            <a:r>
              <a:rPr lang="en-US" i="1" u="none" dirty="0"/>
              <a:t>Note for facilitator: Pause now and play the Cliff</a:t>
            </a:r>
            <a:r>
              <a:rPr lang="en-US" i="1" u="none" baseline="0" dirty="0"/>
              <a:t> of Good Health video.</a:t>
            </a:r>
          </a:p>
          <a:p>
            <a:pPr algn="l"/>
            <a:endParaRPr lang="en-US" i="1" u="none" baseline="0" dirty="0"/>
          </a:p>
          <a:p>
            <a:r>
              <a:rPr lang="en-US" dirty="0"/>
              <a:t>The video showed that sending an ambulance after someone who has already fallen off the cliff or placing a safety net halfway down the cliff are not as effective as preventing that person from getting too close to the cliff in the first place. In other words, people will keep getting injured or sick unless the root causes of what’s injuring or making them sick are addressed. In this analogy:  </a:t>
            </a:r>
          </a:p>
          <a:p>
            <a:r>
              <a:rPr lang="en-US" dirty="0"/>
              <a:t>The ambulance represents services that support immediate needs in the community. Think about things like food pantries and emergency shelters.</a:t>
            </a:r>
          </a:p>
          <a:p>
            <a:endParaRPr lang="en-US" dirty="0"/>
          </a:p>
          <a:p>
            <a:r>
              <a:rPr lang="en-US" dirty="0"/>
              <a:t>The net and fence represent efforts to prevent major problems from arising in the future. Think about things like food assistance programs and housing vouchers. </a:t>
            </a:r>
          </a:p>
          <a:p>
            <a:endParaRPr lang="en-US" dirty="0"/>
          </a:p>
          <a:p>
            <a:r>
              <a:rPr lang="en-US" dirty="0"/>
              <a:t>Preventing people from getting pushed too closely to the edge of the cliff is the idea behind addressing root causes in communities where people live, work, and play. This would include addressing inequities like discrimination and unfair policies that are preventing some groups from things like accessing well-paying jobs and fair housing policies. </a:t>
            </a:r>
          </a:p>
          <a:p>
            <a:endParaRPr lang="en-US" dirty="0"/>
          </a:p>
          <a:p>
            <a:r>
              <a:rPr lang="en-US" dirty="0"/>
              <a:t>Citation: Jones, C. P,, Jones, C.Y., Perry, G.S., &amp; Barclay, G. (2009) Addressing the Social Determinants of Children’s Health: A Cliff Analogy.</a:t>
            </a:r>
            <a:r>
              <a:rPr lang="en-US" i="1" dirty="0"/>
              <a:t> Journal of Health Care for the Poor and Underserved</a:t>
            </a:r>
            <a:r>
              <a:rPr lang="en-US" dirty="0"/>
              <a:t> 20(4): 1-12.</a:t>
            </a:r>
          </a:p>
          <a:p>
            <a:pPr algn="l"/>
            <a:endParaRPr lang="en-US" i="1" u="none"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17</a:t>
            </a:fld>
            <a:endParaRPr lang="en-US" dirty="0"/>
          </a:p>
        </p:txBody>
      </p:sp>
    </p:spTree>
    <p:extLst>
      <p:ext uri="{BB962C8B-B14F-4D97-AF65-F5344CB8AC3E}">
        <p14:creationId xmlns:p14="http://schemas.microsoft.com/office/powerpoint/2010/main" val="16558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Notes to facilitator: </a:t>
            </a:r>
          </a:p>
          <a:p>
            <a:pPr marL="285750" indent="-285750">
              <a:buFont typeface="Arial" panose="020B0604020202020204" pitchFamily="34" charset="0"/>
              <a:buChar char="•"/>
            </a:pPr>
            <a:r>
              <a:rPr lang="en-US" i="1" dirty="0"/>
              <a:t>The slide is animated and key takeaways will appear one at a time.  This is a great moment to clarify content as needed and for group reflection before moving on to the next content section.</a:t>
            </a:r>
          </a:p>
          <a:p>
            <a:pPr marL="285750" indent="-285750">
              <a:buFont typeface="Arial" panose="020B0604020202020204" pitchFamily="34" charset="0"/>
              <a:buChar char="•"/>
            </a:pPr>
            <a:r>
              <a:rPr lang="en-US" i="1" dirty="0"/>
              <a:t>This slide is meant to be a</a:t>
            </a:r>
            <a:r>
              <a:rPr lang="en-US" i="1" baseline="0" dirty="0"/>
              <a:t> second</a:t>
            </a:r>
            <a:r>
              <a:rPr lang="en-US" i="1" dirty="0"/>
              <a:t> learning check on the “</a:t>
            </a:r>
            <a:r>
              <a:rPr lang="en-US" dirty="0"/>
              <a:t>Explain why root causes matter in community health improvement efforts</a:t>
            </a:r>
            <a:r>
              <a:rPr lang="en-US" i="1" dirty="0"/>
              <a:t>” learning objective.</a:t>
            </a:r>
          </a:p>
          <a:p>
            <a:pPr marL="285750" indent="-285750">
              <a:buFont typeface="Arial" panose="020B0604020202020204" pitchFamily="34" charset="0"/>
              <a:buChar char="•"/>
            </a:pPr>
            <a:r>
              <a:rPr lang="en-US" i="1" dirty="0"/>
              <a:t>Overarching concepts to reinforce include:</a:t>
            </a:r>
          </a:p>
          <a:p>
            <a:pPr marL="652602" lvl="1" indent="-286293">
              <a:buFont typeface="Arial" panose="020B0604020202020204" pitchFamily="34" charset="0"/>
              <a:buChar char="•"/>
            </a:pPr>
            <a:r>
              <a:rPr lang="en-US" i="0" dirty="0"/>
              <a:t>Inequities and poor health are likely to persist unless communities identify and address the root causes.</a:t>
            </a:r>
          </a:p>
          <a:p>
            <a:pPr marL="652602" lvl="1" indent="-286293">
              <a:buFont typeface="Arial" panose="020B0604020202020204" pitchFamily="34" charset="0"/>
              <a:buChar char="•"/>
            </a:pPr>
            <a:r>
              <a:rPr lang="en-US" i="0" dirty="0"/>
              <a:t>Identifying and addressing root causes helps to ensure that conditions and policies in a community are fair and just, so everyone in the community has the opportunity to live their healthiest life.</a:t>
            </a:r>
          </a:p>
          <a:p>
            <a:pPr marL="286293" indent="-286293" defTabSz="916137">
              <a:buFont typeface="Arial" panose="020B0604020202020204" pitchFamily="34" charset="0"/>
              <a:buChar char="•"/>
              <a:defRPr/>
            </a:pPr>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18</a:t>
            </a:fld>
            <a:endParaRPr lang="en-US" dirty="0"/>
          </a:p>
        </p:txBody>
      </p:sp>
    </p:spTree>
    <p:extLst>
      <p:ext uri="{BB962C8B-B14F-4D97-AF65-F5344CB8AC3E}">
        <p14:creationId xmlns:p14="http://schemas.microsoft.com/office/powerpoint/2010/main" val="2411908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to facilitator: </a:t>
            </a:r>
          </a:p>
          <a:p>
            <a:pPr marL="285750" indent="-285750" defTabSz="916137">
              <a:buFont typeface="Arial" panose="020B0604020202020204" pitchFamily="34" charset="0"/>
              <a:buChar char="•"/>
              <a:defRPr/>
            </a:pPr>
            <a:r>
              <a:rPr lang="en-US" i="1" dirty="0"/>
              <a:t>This slide is meant to be a learning check on the “Explain why root causes matter in community health improvement efforts” learning objective.</a:t>
            </a:r>
          </a:p>
          <a:p>
            <a:pPr marL="285750" indent="-285750" defTabSz="916137">
              <a:buFont typeface="Arial" panose="020B0604020202020204" pitchFamily="34" charset="0"/>
              <a:buChar char="•"/>
              <a:defRPr/>
            </a:pPr>
            <a:r>
              <a:rPr lang="en-US" i="1" dirty="0">
                <a:solidFill>
                  <a:srgbClr val="000000"/>
                </a:solidFill>
              </a:rPr>
              <a:t>The slide is animated and questions will appear one at a time.  These discussion prompts are great for group discussion and can also be completed on the individual worksheet. </a:t>
            </a:r>
          </a:p>
          <a:p>
            <a:pPr marL="285750" indent="-285750" defTabSz="916137">
              <a:buFont typeface="Arial" panose="020B0604020202020204" pitchFamily="34" charset="0"/>
              <a:buChar char="•"/>
              <a:defRPr/>
            </a:pPr>
            <a:r>
              <a:rPr lang="en-US" i="1" dirty="0">
                <a:solidFill>
                  <a:srgbClr val="000000"/>
                </a:solidFill>
              </a:rPr>
              <a:t>Consider starting the participants with individual reflection and then group reflection will reinforce learning. You can do this by suggesting, “Take five minutes to write your own thoughts on the worksheet, then we’ll come together as a group to discuss this.”</a:t>
            </a:r>
          </a:p>
          <a:p>
            <a:pPr marL="285750" indent="-285750" defTabSz="916137">
              <a:buFont typeface="Arial" panose="020B0604020202020204" pitchFamily="34" charset="0"/>
              <a:buChar char="•"/>
              <a:defRPr/>
            </a:pPr>
            <a:r>
              <a:rPr lang="en-US" i="1" dirty="0">
                <a:solidFill>
                  <a:srgbClr val="000000"/>
                </a:solidFill>
              </a:rPr>
              <a:t>You can encourage participants to use pictures to share their thoughts about the first question, “What would your community look like if everyone had access to the opportunities they need to be healthy?” To make it interactive, consider having participants draw their ideas on large pieces of paper and post them in your meeting space for everyone to view.</a:t>
            </a:r>
          </a:p>
          <a:p>
            <a:pPr defTabSz="916137">
              <a:defRPr/>
            </a:pPr>
            <a:endParaRPr lang="en-US" i="1" dirty="0">
              <a:solidFill>
                <a:srgbClr val="000000"/>
              </a:solidFill>
            </a:endParaRPr>
          </a:p>
          <a:p>
            <a:pPr defTabSz="916137">
              <a:defRPr/>
            </a:pPr>
            <a:r>
              <a:rPr lang="en-US" dirty="0"/>
              <a:t>Earlier,</a:t>
            </a:r>
            <a:r>
              <a:rPr lang="en-US" baseline="0" dirty="0"/>
              <a:t> we talked about how discrimination or unfair treatment may not intentional. </a:t>
            </a:r>
            <a:r>
              <a:rPr lang="en-US" dirty="0"/>
              <a:t>As you think about your journey toward improving community health, it is important to consider the risks or unintended consequences of not addressing root causes of inequities. Recall the image of the tree we look at - if you can’t see them, unhealthy roots are still there, affecting the growth of the branches and leaves. </a:t>
            </a:r>
          </a:p>
        </p:txBody>
      </p:sp>
      <p:sp>
        <p:nvSpPr>
          <p:cNvPr id="4" name="Slide Number Placeholder 3"/>
          <p:cNvSpPr>
            <a:spLocks noGrp="1"/>
          </p:cNvSpPr>
          <p:nvPr>
            <p:ph type="sldNum" sz="quarter" idx="5"/>
          </p:nvPr>
        </p:nvSpPr>
        <p:spPr/>
        <p:txBody>
          <a:bodyPr/>
          <a:lstStyle/>
          <a:p>
            <a:fld id="{73CCD79A-C112-46F1-87CE-BB7105F42290}" type="slidenum">
              <a:rPr lang="en-US" smtClean="0"/>
              <a:pPr/>
              <a:t>19</a:t>
            </a:fld>
            <a:endParaRPr lang="en-US" dirty="0"/>
          </a:p>
        </p:txBody>
      </p:sp>
    </p:spTree>
    <p:extLst>
      <p:ext uri="{BB962C8B-B14F-4D97-AF65-F5344CB8AC3E}">
        <p14:creationId xmlns:p14="http://schemas.microsoft.com/office/powerpoint/2010/main" val="324863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spcBef>
                <a:spcPts val="290"/>
              </a:spcBef>
              <a:spcAft>
                <a:spcPts val="0"/>
              </a:spcAft>
              <a:buSzPts val="1400"/>
              <a:defRPr/>
            </a:pPr>
            <a:r>
              <a:rPr lang="en-US" i="1" dirty="0">
                <a:solidFill>
                  <a:srgbClr val="000000"/>
                </a:solidFill>
              </a:rPr>
              <a:t>Note for facilitator: This slide is hidden and will not present in “Slide Show” mode.</a:t>
            </a:r>
          </a:p>
          <a:p>
            <a:endParaRPr lang="en-US" i="1" dirty="0">
              <a:solidFill>
                <a:srgbClr val="000000"/>
              </a:solidFill>
            </a:endParaRPr>
          </a:p>
          <a:p>
            <a:r>
              <a:rPr lang="en-US" i="1" dirty="0">
                <a:solidFill>
                  <a:srgbClr val="000000"/>
                </a:solidFill>
              </a:rPr>
              <a:t>Consider asking one or both of the slide questions before the beginning the presentation.</a:t>
            </a:r>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a:t>
            </a:fld>
            <a:endParaRPr lang="en-US" dirty="0"/>
          </a:p>
        </p:txBody>
      </p:sp>
    </p:spTree>
    <p:extLst>
      <p:ext uri="{BB962C8B-B14F-4D97-AF65-F5344CB8AC3E}">
        <p14:creationId xmlns:p14="http://schemas.microsoft.com/office/powerpoint/2010/main" val="3221252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what root causes of inequities are and why it is important to identify them, let’s look at how to begin to identify them in a community.</a:t>
            </a:r>
          </a:p>
          <a:p>
            <a:endParaRPr lang="en-US" dirty="0"/>
          </a:p>
          <a:p>
            <a:pPr defTabSz="916137"/>
            <a:r>
              <a:rPr lang="en-US" i="1" u="none" dirty="0"/>
              <a:t>Note for facilitator: Pause now and play the Why is Jason</a:t>
            </a:r>
            <a:r>
              <a:rPr lang="en-US" i="1" u="none" baseline="0" dirty="0"/>
              <a:t> in the Hospital? video.</a:t>
            </a:r>
          </a:p>
          <a:p>
            <a:endParaRPr lang="en-US" dirty="0"/>
          </a:p>
          <a:p>
            <a:r>
              <a:rPr lang="en-US" dirty="0"/>
              <a:t>As we saw in the video, Jason’s friend Andrés keeps asking “Why?” to uncover all the reasons that led to Jason’s injury.</a:t>
            </a:r>
            <a:r>
              <a:rPr lang="en-US" baseline="0" dirty="0"/>
              <a:t> By doing so, he </a:t>
            </a:r>
            <a:r>
              <a:rPr lang="en-US" dirty="0"/>
              <a:t>ultimately uncovers the root causes of Jason’s injury.</a:t>
            </a:r>
          </a:p>
          <a:p>
            <a:r>
              <a:rPr lang="en-US" dirty="0"/>
              <a:t>Asking a series of good questions is one way to find real answers. </a:t>
            </a:r>
          </a:p>
          <a:p>
            <a:pPr algn="l"/>
            <a:endParaRPr lang="en-US" i="1" u="none"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20</a:t>
            </a:fld>
            <a:endParaRPr lang="en-US" dirty="0"/>
          </a:p>
        </p:txBody>
      </p:sp>
    </p:spTree>
    <p:extLst>
      <p:ext uri="{BB962C8B-B14F-4D97-AF65-F5344CB8AC3E}">
        <p14:creationId xmlns:p14="http://schemas.microsoft.com/office/powerpoint/2010/main" val="2217674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solidFill>
                  <a:srgbClr val="000000"/>
                </a:solidFill>
              </a:rPr>
              <a:t>Notes to facilitator: </a:t>
            </a:r>
            <a:r>
              <a:rPr lang="en-US" i="1" dirty="0"/>
              <a:t>This slide is meant to be a guide for</a:t>
            </a:r>
            <a:r>
              <a:rPr lang="en-US" i="1" baseline="0" dirty="0"/>
              <a:t> The “But, why?” Activity, for use with page 6 of the worksheet</a:t>
            </a:r>
            <a:r>
              <a:rPr lang="en-US" i="1" dirty="0"/>
              <a:t>.</a:t>
            </a:r>
          </a:p>
          <a:p>
            <a:pPr defTabSz="916137">
              <a:defRPr/>
            </a:pPr>
            <a:endParaRPr lang="en-US" i="1" dirty="0">
              <a:solidFill>
                <a:srgbClr val="000000"/>
              </a:solidFill>
            </a:endParaRPr>
          </a:p>
          <a:p>
            <a:pPr defTabSz="916137">
              <a:defRPr/>
            </a:pPr>
            <a:r>
              <a:rPr lang="en-US" i="1" dirty="0">
                <a:solidFill>
                  <a:srgbClr val="000000"/>
                </a:solidFill>
              </a:rPr>
              <a:t>Group activity:</a:t>
            </a:r>
          </a:p>
          <a:p>
            <a:pPr marL="286293" indent="-286293" defTabSz="916137">
              <a:buFont typeface="Arial" panose="020B0604020202020204" pitchFamily="34" charset="0"/>
              <a:buChar char="•"/>
              <a:defRPr/>
            </a:pPr>
            <a:r>
              <a:rPr lang="en-US" i="1" dirty="0">
                <a:solidFill>
                  <a:srgbClr val="000000"/>
                </a:solidFill>
              </a:rPr>
              <a:t>Consider making notes on large pieces of paper posted in the meeting space so everyone can view them as you go through the activity. Participants can take their own notes on the worksheet.</a:t>
            </a:r>
          </a:p>
          <a:p>
            <a:pPr marL="286293" indent="-286293" defTabSz="916137">
              <a:buFont typeface="Arial" panose="020B0604020202020204" pitchFamily="34" charset="0"/>
              <a:buChar char="•"/>
              <a:defRPr/>
            </a:pPr>
            <a:r>
              <a:rPr lang="en-US" i="1" dirty="0">
                <a:solidFill>
                  <a:srgbClr val="000000"/>
                </a:solidFill>
              </a:rPr>
              <a:t>Select an existing health issue in the community (e.g., obesity, drug abuse, infant death). Tip: Practice first with a familiar or less complex problem, then progress to more complex issues.</a:t>
            </a:r>
          </a:p>
          <a:p>
            <a:pPr marL="286293" indent="-286293" defTabSz="916137">
              <a:buFont typeface="Arial" panose="020B0604020202020204" pitchFamily="34" charset="0"/>
              <a:buChar char="•"/>
              <a:defRPr/>
            </a:pPr>
            <a:r>
              <a:rPr lang="en-US" i="1" dirty="0">
                <a:solidFill>
                  <a:srgbClr val="000000"/>
                </a:solidFill>
              </a:rPr>
              <a:t>Start by asking what caused health</a:t>
            </a:r>
            <a:r>
              <a:rPr lang="en-US" i="1" baseline="0" dirty="0">
                <a:solidFill>
                  <a:srgbClr val="000000"/>
                </a:solidFill>
              </a:rPr>
              <a:t> issue.</a:t>
            </a:r>
            <a:endParaRPr lang="en-US" i="1" dirty="0">
              <a:solidFill>
                <a:srgbClr val="000000"/>
              </a:solidFill>
            </a:endParaRPr>
          </a:p>
          <a:p>
            <a:pPr marL="286293" indent="-286293" defTabSz="916137">
              <a:buFont typeface="Arial" panose="020B0604020202020204" pitchFamily="34" charset="0"/>
              <a:buChar char="•"/>
              <a:defRPr/>
            </a:pPr>
            <a:r>
              <a:rPr lang="en-US" i="1" dirty="0">
                <a:solidFill>
                  <a:srgbClr val="000000"/>
                </a:solidFill>
              </a:rPr>
              <a:t>Each time an answer is given, continue asking “But, why?” or “How could that have been prevented?” in order to identify some of the root causes of the health issue.</a:t>
            </a:r>
          </a:p>
          <a:p>
            <a:pPr defTabSz="916137">
              <a:defRPr/>
            </a:pPr>
            <a:endParaRPr lang="en-US" i="1" dirty="0">
              <a:solidFill>
                <a:srgbClr val="000000"/>
              </a:solidFill>
            </a:endParaRPr>
          </a:p>
          <a:p>
            <a:pPr defTabSz="916137">
              <a:defRPr/>
            </a:pPr>
            <a:r>
              <a:rPr lang="en-US" i="1" dirty="0">
                <a:solidFill>
                  <a:srgbClr val="000000"/>
                </a:solidFill>
              </a:rPr>
              <a:t>After generating a few root causes of the health issue, pause for group reflection and discussion about the process/activity. Ask participants to share thoughts about when the “But, why?” technique might be useful to communities.</a:t>
            </a:r>
          </a:p>
          <a:p>
            <a:pPr defTabSz="916137">
              <a:defRPr/>
            </a:pPr>
            <a:endParaRPr lang="en-US" i="1" dirty="0">
              <a:solidFill>
                <a:srgbClr val="000000"/>
              </a:solidFill>
            </a:endParaRPr>
          </a:p>
          <a:p>
            <a:pPr marL="0" marR="0" lvl="0" indent="0" algn="l" defTabSz="916137" rtl="0" eaLnBrk="1" fontAlgn="base" latinLnBrk="0" hangingPunct="1">
              <a:lnSpc>
                <a:spcPct val="100000"/>
              </a:lnSpc>
              <a:spcBef>
                <a:spcPct val="30000"/>
              </a:spcBef>
              <a:spcAft>
                <a:spcPct val="0"/>
              </a:spcAft>
              <a:buClrTx/>
              <a:buSzTx/>
              <a:buFontTx/>
              <a:buNone/>
              <a:tabLst/>
              <a:defRPr/>
            </a:pPr>
            <a:r>
              <a:rPr lang="en-US" dirty="0"/>
              <a:t>We practiced by addressing one community issue or problem as a group. You can repeat the “But, why?” process for other issues. You may even discover that some community problems have the same sources or root causes. A root cause that is related to more than one problem in the community may be one that your group decides needs to be addressed first.</a:t>
            </a:r>
          </a:p>
          <a:p>
            <a:pPr defTabSz="916137">
              <a:defRPr/>
            </a:pPr>
            <a:endParaRPr lang="en-US" i="1" dirty="0">
              <a:solidFill>
                <a:srgbClr val="000000"/>
              </a:solidFill>
            </a:endParaRPr>
          </a:p>
          <a:p>
            <a:pPr defTabSz="916137">
              <a:defRPr/>
            </a:pPr>
            <a:endParaRPr lang="en-US" i="1" dirty="0">
              <a:solidFill>
                <a:srgbClr val="000000"/>
              </a:solidFill>
            </a:endParaRPr>
          </a:p>
        </p:txBody>
      </p:sp>
      <p:sp>
        <p:nvSpPr>
          <p:cNvPr id="4" name="Slide Number Placeholder 3"/>
          <p:cNvSpPr>
            <a:spLocks noGrp="1"/>
          </p:cNvSpPr>
          <p:nvPr>
            <p:ph type="sldNum" sz="quarter" idx="5"/>
          </p:nvPr>
        </p:nvSpPr>
        <p:spPr/>
        <p:txBody>
          <a:bodyPr/>
          <a:lstStyle/>
          <a:p>
            <a:fld id="{73CCD79A-C112-46F1-87CE-BB7105F42290}" type="slidenum">
              <a:rPr lang="en-US" smtClean="0"/>
              <a:pPr/>
              <a:t>21</a:t>
            </a:fld>
            <a:endParaRPr lang="en-US" dirty="0"/>
          </a:p>
        </p:txBody>
      </p:sp>
    </p:spTree>
    <p:extLst>
      <p:ext uri="{BB962C8B-B14F-4D97-AF65-F5344CB8AC3E}">
        <p14:creationId xmlns:p14="http://schemas.microsoft.com/office/powerpoint/2010/main" val="434186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dirty="0">
                <a:solidFill>
                  <a:srgbClr val="000000"/>
                </a:solidFill>
              </a:rPr>
              <a:t>Now that we’ve practiced using the “But, why?” process, let’s think about who needs to be part of the process in order to get a full and accurate picture</a:t>
            </a:r>
            <a:r>
              <a:rPr lang="en-US" baseline="0" dirty="0">
                <a:solidFill>
                  <a:srgbClr val="000000"/>
                </a:solidFill>
              </a:rPr>
              <a:t> of </a:t>
            </a:r>
            <a:r>
              <a:rPr lang="en-US" dirty="0">
                <a:solidFill>
                  <a:srgbClr val="000000"/>
                </a:solidFill>
              </a:rPr>
              <a:t>root causes behind a problem you are seeing in a community. </a:t>
            </a:r>
          </a:p>
          <a:p>
            <a:pPr defTabSz="916137">
              <a:defRPr/>
            </a:pPr>
            <a:endParaRPr lang="en-US" dirty="0"/>
          </a:p>
          <a:p>
            <a:r>
              <a:rPr lang="en-US" dirty="0"/>
              <a:t>Communities are made up of people—people who live there, people who learn there, people who work there, people who play there--and everyone needs to be included in making decisions and changes when working to improve a community. This includes both the organizations working to support the community and the residents who live there. If anyone is left out, a complete picture of a community is not seen. Think back to the example from Cicero, Illinois (Section 2.1)—they sought input from people representing multiple sectors, including local government, law enforcement, and schools, as well as residents, to understand the problem and identify solutions. </a:t>
            </a:r>
          </a:p>
          <a:p>
            <a:r>
              <a:rPr lang="en-US" dirty="0"/>
              <a:t>  </a:t>
            </a:r>
          </a:p>
          <a:p>
            <a:r>
              <a:rPr lang="en-US" dirty="0"/>
              <a:t>Engaging everyone in the “But, why?” activity will provide you with a more complete view of the root causes of inequities that influence health in a community. It can also help you uncover multiple solutions for a problem or solutions that one person may have not seen before. </a:t>
            </a:r>
          </a:p>
          <a:p>
            <a:endParaRPr lang="en-US" dirty="0"/>
          </a:p>
          <a:p>
            <a:pPr defTabSz="916137">
              <a:defRPr/>
            </a:pPr>
            <a:r>
              <a:rPr lang="en-US" i="1" dirty="0"/>
              <a:t>Note for facilitator: The slide is animated and each</a:t>
            </a:r>
            <a:r>
              <a:rPr lang="en-US" i="1" baseline="0" dirty="0"/>
              <a:t> bulleted item</a:t>
            </a:r>
            <a:r>
              <a:rPr lang="en-US" i="1" dirty="0"/>
              <a:t> will appear one at a time</a:t>
            </a:r>
            <a:r>
              <a:rPr lang="en-US" i="1" baseline="0" dirty="0"/>
              <a:t> as you advance/press enter and go over each tip.</a:t>
            </a:r>
            <a:endParaRPr lang="en-US" i="1" dirty="0"/>
          </a:p>
          <a:p>
            <a:pPr defTabSz="916137">
              <a:defRPr/>
            </a:pPr>
            <a:endParaRPr lang="en-US" i="1" dirty="0">
              <a:solidFill>
                <a:srgbClr val="000000"/>
              </a:solidFill>
            </a:endParaRPr>
          </a:p>
          <a:p>
            <a:r>
              <a:rPr lang="en-US" dirty="0"/>
              <a:t>Here are some tips to help you identify who needs to be part of your collaborative effort to identify and address root causes of inequities:</a:t>
            </a:r>
          </a:p>
          <a:p>
            <a:pPr marL="286293" indent="-286293">
              <a:buFont typeface="Arial" panose="020B0604020202020204" pitchFamily="34" charset="0"/>
              <a:buChar char="•"/>
            </a:pPr>
            <a:r>
              <a:rPr lang="en-US" dirty="0"/>
              <a:t>Learn more about the people in your community so you know whose voices need to be part of the decision- and change-making processes. </a:t>
            </a:r>
          </a:p>
          <a:p>
            <a:pPr marL="286293" indent="-286293">
              <a:buFont typeface="Arial" panose="020B0604020202020204" pitchFamily="34" charset="0"/>
              <a:buChar char="•"/>
            </a:pPr>
            <a:r>
              <a:rPr lang="en-US" dirty="0"/>
              <a:t>Ensure that residents provide input and share in decision making.</a:t>
            </a:r>
          </a:p>
          <a:p>
            <a:pPr marL="286293" indent="-286293">
              <a:buFont typeface="Arial" panose="020B0604020202020204" pitchFamily="34" charset="0"/>
              <a:buChar char="•"/>
            </a:pPr>
            <a:r>
              <a:rPr lang="en-US" dirty="0"/>
              <a:t>Think about the areas where decisions and policies are made for your community. Engage government and political leaders in your collaborations.</a:t>
            </a:r>
          </a:p>
          <a:p>
            <a:pPr marL="286293" indent="-286293">
              <a:buFont typeface="Arial" panose="020B0604020202020204" pitchFamily="34" charset="0"/>
              <a:buChar char="•"/>
            </a:pPr>
            <a:r>
              <a:rPr lang="en-US" dirty="0"/>
              <a:t>Consider the sectors that influence community health—education, business, housing, transportation, etc.—and include people from as many of these sectors as you can.</a:t>
            </a:r>
          </a:p>
          <a:p>
            <a:endParaRPr lang="en-US" dirty="0"/>
          </a:p>
          <a:p>
            <a:r>
              <a:rPr lang="en-US" b="1" dirty="0"/>
              <a:t>Participant prompt: </a:t>
            </a:r>
            <a:r>
              <a:rPr lang="en-US" dirty="0"/>
              <a:t>Think</a:t>
            </a:r>
            <a:r>
              <a:rPr lang="en-US" baseline="0" dirty="0"/>
              <a:t> about your own community. Who should be asked to participate in uncovering root causes of health inequities?</a:t>
            </a:r>
            <a:endParaRPr lang="en-US" dirty="0"/>
          </a:p>
          <a:p>
            <a:pPr defTabSz="916137">
              <a:defRPr/>
            </a:pPr>
            <a:endParaRPr lang="en-US" i="1" dirty="0"/>
          </a:p>
          <a:p>
            <a:pPr defTabSz="916137">
              <a:defRPr/>
            </a:pPr>
            <a:r>
              <a:rPr lang="en-US" i="1" dirty="0"/>
              <a:t>Note for facilitator: Pause here and ask participants to brainstorm as</a:t>
            </a:r>
            <a:r>
              <a:rPr lang="en-US" i="1" baseline="0" dirty="0"/>
              <a:t> a group or individually.</a:t>
            </a:r>
            <a:endParaRPr lang="en-US" i="1" dirty="0">
              <a:solidFill>
                <a:srgbClr val="000000"/>
              </a:solidFill>
            </a:endParaRPr>
          </a:p>
          <a:p>
            <a:pPr defTabSz="916137">
              <a:defRPr/>
            </a:pPr>
            <a:endParaRPr lang="en-US" dirty="0">
              <a:solidFill>
                <a:srgbClr val="000000"/>
              </a:solidFill>
            </a:endParaRPr>
          </a:p>
        </p:txBody>
      </p:sp>
      <p:sp>
        <p:nvSpPr>
          <p:cNvPr id="4" name="Slide Number Placeholder 3"/>
          <p:cNvSpPr>
            <a:spLocks noGrp="1"/>
          </p:cNvSpPr>
          <p:nvPr>
            <p:ph type="sldNum" sz="quarter" idx="5"/>
          </p:nvPr>
        </p:nvSpPr>
        <p:spPr/>
        <p:txBody>
          <a:bodyPr/>
          <a:lstStyle/>
          <a:p>
            <a:fld id="{73CCD79A-C112-46F1-87CE-BB7105F42290}" type="slidenum">
              <a:rPr lang="en-US" smtClean="0"/>
              <a:pPr/>
              <a:t>22</a:t>
            </a:fld>
            <a:endParaRPr lang="en-US" dirty="0"/>
          </a:p>
        </p:txBody>
      </p:sp>
    </p:spTree>
    <p:extLst>
      <p:ext uri="{BB962C8B-B14F-4D97-AF65-F5344CB8AC3E}">
        <p14:creationId xmlns:p14="http://schemas.microsoft.com/office/powerpoint/2010/main" val="2588915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r>
              <a:rPr lang="en-US" dirty="0"/>
              <a:t>Identifying root causes of inequities that influence health takes commitment and time, but it is doable! At the beginning of this guide (Section 2.1), you learned about Cicero, Illinois, and their efforts to create a safer community. They started by first bringing together people who were affected by the problem and people who traditionally had a role in the solutions to understand what was going on and why. Then they began working together to address a few of the root causes they had identified. </a:t>
            </a:r>
          </a:p>
          <a:p>
            <a:endParaRPr lang="en-US" i="1" dirty="0"/>
          </a:p>
          <a:p>
            <a:r>
              <a:rPr lang="en-US" i="1" dirty="0"/>
              <a:t>Notes</a:t>
            </a:r>
            <a:r>
              <a:rPr lang="en-US" i="1" baseline="0" dirty="0"/>
              <a:t> for</a:t>
            </a:r>
            <a:r>
              <a:rPr lang="en-US" i="1" dirty="0"/>
              <a:t> facilitator: </a:t>
            </a:r>
          </a:p>
          <a:p>
            <a:pPr marL="0" indent="0">
              <a:buFont typeface="Arial" panose="020B0604020202020204" pitchFamily="34" charset="0"/>
              <a:buNone/>
            </a:pPr>
            <a:r>
              <a:rPr lang="en-US" i="1" dirty="0"/>
              <a:t>This slide revisits the Cicero, Illinois community example to show how the concepts and approaches in this guide can be implemented to understand and identify root causes of health inequities. Options for facilitating include:</a:t>
            </a:r>
          </a:p>
          <a:p>
            <a:pPr marL="286293" indent="-286293">
              <a:buFont typeface="Arial" panose="020B0604020202020204" pitchFamily="34" charset="0"/>
              <a:buChar char="•"/>
            </a:pPr>
            <a:r>
              <a:rPr lang="en-US" i="1" dirty="0"/>
              <a:t>View the 10-minute video together as a group, if time allows.</a:t>
            </a:r>
          </a:p>
          <a:p>
            <a:pPr marL="286293" indent="-286293">
              <a:buFont typeface="Arial" panose="020B0604020202020204" pitchFamily="34" charset="0"/>
              <a:buChar char="•"/>
            </a:pPr>
            <a:endParaRPr lang="en-US" i="1" dirty="0"/>
          </a:p>
          <a:p>
            <a:pPr marL="286293" indent="-286293">
              <a:buFont typeface="Arial" panose="020B0604020202020204" pitchFamily="34" charset="0"/>
              <a:buChar char="•"/>
            </a:pPr>
            <a:r>
              <a:rPr lang="en-US" i="1" dirty="0"/>
              <a:t>View some or all of the following highlights in the video:</a:t>
            </a:r>
          </a:p>
          <a:p>
            <a:pPr marL="653298" lvl="1" indent="-286293">
              <a:buFont typeface="Arial" panose="020B0604020202020204" pitchFamily="34" charset="0"/>
              <a:buChar char="•"/>
            </a:pPr>
            <a:r>
              <a:rPr lang="en-US" i="1" dirty="0"/>
              <a:t>See how town leaders, police, and community partners came together to address safety — 00:54-2:01.</a:t>
            </a:r>
          </a:p>
          <a:p>
            <a:pPr marL="653298" lvl="1" indent="-286293">
              <a:buFont typeface="Arial" panose="020B0604020202020204" pitchFamily="34" charset="0"/>
              <a:buChar char="•"/>
            </a:pPr>
            <a:r>
              <a:rPr lang="en-US" i="1" dirty="0"/>
              <a:t>Hear how addressing trauma early on as a root cause led to broad positive impacts in Cicero — 02:02-2:55.</a:t>
            </a:r>
          </a:p>
          <a:p>
            <a:pPr marL="653298" lvl="1" indent="-286293">
              <a:buFont typeface="Arial" panose="020B0604020202020204" pitchFamily="34" charset="0"/>
              <a:buChar char="•"/>
            </a:pPr>
            <a:r>
              <a:rPr lang="en-US" i="1" dirty="0"/>
              <a:t>Find out more about Cicero’s Parent Patrol and their role in addressing gang-related violence — 02:56-03:46.</a:t>
            </a:r>
          </a:p>
          <a:p>
            <a:pPr marL="286293" indent="-286293">
              <a:buFont typeface="Arial" panose="020B0604020202020204" pitchFamily="34" charset="0"/>
              <a:buChar char="•"/>
            </a:pPr>
            <a:endParaRPr lang="en-US" i="1" dirty="0"/>
          </a:p>
          <a:p>
            <a:pPr marL="286293" indent="-286293">
              <a:buFont typeface="Arial" panose="020B0604020202020204" pitchFamily="34" charset="0"/>
              <a:buChar char="•"/>
            </a:pPr>
            <a:r>
              <a:rPr lang="en-US" i="1" dirty="0"/>
              <a:t>Or, you may read through the script below, and give participants the link to the video (</a:t>
            </a:r>
            <a:r>
              <a:rPr lang="en-US" dirty="0">
                <a:hlinkClick r:id="rId3"/>
              </a:rPr>
              <a:t>https://youtu.be/YHSzzkNbmrM</a:t>
            </a:r>
            <a:r>
              <a:rPr lang="en-US" i="1" dirty="0"/>
              <a:t>) and encourage them to view it on their own.</a:t>
            </a:r>
          </a:p>
          <a:p>
            <a:r>
              <a:rPr lang="en-US" dirty="0"/>
              <a:t>Town leaders and police focused on how they could address gang-related violence—a concern raised at the community summit. As a result, the police department changed their entire culture, according to Commander Vincent Acevez. They began working with therapists in the community to train all officers on how to better interact with people who have been exposed to trauma or repeated stress.</a:t>
            </a:r>
          </a:p>
          <a:p>
            <a:r>
              <a:rPr lang="en-US" dirty="0"/>
              <a:t>Recognizing their role in addressing the underlying causes, residents created the Parent Patrol. Now, parent volunteers stand on street corners to keep kids safe before and after school. These activities led to step-by-step improvements and a united path toward a safer community and better community health. </a:t>
            </a:r>
          </a:p>
          <a:p>
            <a:r>
              <a:rPr lang="en-US" dirty="0"/>
              <a:t>Gangs have not disappeared, but the town has successfully reduced the level of street violence. In 2017, Cicero had seven gang-related shootings and one homicide, a dramatic improvement over years past.</a:t>
            </a:r>
          </a:p>
          <a:p>
            <a:r>
              <a:rPr lang="en-US" dirty="0"/>
              <a:t>The community partners in Cicero started working together to address community safety. Now, they continue to identify and address other root causes as they strive toward better health for all. </a:t>
            </a:r>
          </a:p>
          <a:p>
            <a:r>
              <a:rPr lang="en-US" dirty="0"/>
              <a:t>Cicero’s inspirational story shows what’s possible when communities focus on the sources or root causes of inequities. </a:t>
            </a:r>
          </a:p>
          <a:p>
            <a:pPr algn="l"/>
            <a:endParaRPr lang="en-US" i="1" u="none"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23</a:t>
            </a:fld>
            <a:endParaRPr lang="en-US" dirty="0"/>
          </a:p>
        </p:txBody>
      </p:sp>
    </p:spTree>
    <p:extLst>
      <p:ext uri="{BB962C8B-B14F-4D97-AF65-F5344CB8AC3E}">
        <p14:creationId xmlns:p14="http://schemas.microsoft.com/office/powerpoint/2010/main" val="2112379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i="1" dirty="0"/>
              <a:t>Notes for facilitator: </a:t>
            </a:r>
          </a:p>
          <a:p>
            <a:pPr marL="285750" indent="-285750" defTabSz="916137">
              <a:buFont typeface="Arial" panose="020B0604020202020204" pitchFamily="34" charset="0"/>
              <a:buChar char="•"/>
              <a:defRPr/>
            </a:pPr>
            <a:r>
              <a:rPr lang="en-US" i="1" dirty="0"/>
              <a:t>The slide is animated and key takeaways will appear one at a time.  This is a great moment to clarify content as needed and for group reflection before moving on to the next content section.</a:t>
            </a:r>
          </a:p>
          <a:p>
            <a:pPr marL="285750" indent="-285750" defTabSz="916137">
              <a:buFont typeface="Arial" panose="020B0604020202020204" pitchFamily="34" charset="0"/>
              <a:buChar char="•"/>
              <a:defRPr/>
            </a:pPr>
            <a:r>
              <a:rPr lang="en-US" i="1" dirty="0"/>
              <a:t>This slide is meant to be a</a:t>
            </a:r>
            <a:r>
              <a:rPr lang="en-US" i="1" baseline="0" dirty="0"/>
              <a:t> </a:t>
            </a:r>
            <a:r>
              <a:rPr lang="en-US" i="1" dirty="0"/>
              <a:t>learning check on the “Identify root causes of inequities that influence health” learning objective.</a:t>
            </a:r>
          </a:p>
          <a:p>
            <a:pPr marL="285750" indent="-285750" defTabSz="916137">
              <a:buFont typeface="Arial" panose="020B0604020202020204" pitchFamily="34" charset="0"/>
              <a:buChar char="•"/>
              <a:defRPr/>
            </a:pPr>
            <a:r>
              <a:rPr lang="en-US" i="1" dirty="0"/>
              <a:t>Overarching concepts to reinforce include:</a:t>
            </a:r>
          </a:p>
          <a:p>
            <a:pPr marL="652602" lvl="1" indent="-286293">
              <a:buFont typeface="Arial" panose="020B0604020202020204" pitchFamily="34" charset="0"/>
              <a:buChar char="•"/>
            </a:pPr>
            <a:r>
              <a:rPr lang="en-US" i="0" dirty="0"/>
              <a:t>To identify root causes, start with the issue or outcome you readily see, then continue to ask, “But, why?” to uncover the conditions and practices and policies that are causing them.</a:t>
            </a:r>
          </a:p>
          <a:p>
            <a:pPr marL="652602" lvl="1" indent="-286293">
              <a:buFont typeface="Arial" panose="020B0604020202020204" pitchFamily="34" charset="0"/>
              <a:buChar char="•"/>
            </a:pPr>
            <a:r>
              <a:rPr lang="en-US" i="0" dirty="0"/>
              <a:t>It takes a group of community residents and partners—each with unique and valuable experiences—to clearly identify the root causes of inequities that influence health. </a:t>
            </a:r>
          </a:p>
          <a:p>
            <a:pPr marL="652602" lvl="1" indent="-286293">
              <a:buFont typeface="Arial" panose="020B0604020202020204" pitchFamily="34" charset="0"/>
              <a:buChar char="•"/>
            </a:pPr>
            <a:r>
              <a:rPr lang="en-US" i="0" dirty="0"/>
              <a:t>Identifying root causes of inequities can lead to improvements in community health.</a:t>
            </a:r>
          </a:p>
          <a:p>
            <a:pPr marL="286293" indent="-286293">
              <a:buFont typeface="Arial" panose="020B0604020202020204" pitchFamily="34" charset="0"/>
              <a:buChar char="•"/>
            </a:pPr>
            <a:endParaRPr lang="en-US" i="1" dirty="0"/>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24</a:t>
            </a:fld>
            <a:endParaRPr lang="en-US" dirty="0"/>
          </a:p>
        </p:txBody>
      </p:sp>
    </p:spTree>
    <p:extLst>
      <p:ext uri="{BB962C8B-B14F-4D97-AF65-F5344CB8AC3E}">
        <p14:creationId xmlns:p14="http://schemas.microsoft.com/office/powerpoint/2010/main" val="473082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Now that we have completed the Understand</a:t>
            </a:r>
            <a:r>
              <a:rPr lang="en-US" i="0" baseline="0" dirty="0"/>
              <a:t> and Identify Root Causes of Inequities guide together, you should be able to:</a:t>
            </a:r>
          </a:p>
          <a:p>
            <a:pPr marL="285750" indent="-285750">
              <a:buFont typeface="Arial" panose="020B0604020202020204" pitchFamily="34" charset="0"/>
              <a:buChar char="•"/>
            </a:pPr>
            <a:r>
              <a:rPr lang="en-US" dirty="0"/>
              <a:t>Define root causes of inequities that influence health.</a:t>
            </a:r>
          </a:p>
          <a:p>
            <a:pPr marL="285750" indent="-285750">
              <a:buFont typeface="Arial" panose="020B0604020202020204" pitchFamily="34" charset="0"/>
              <a:buChar char="•"/>
            </a:pPr>
            <a:r>
              <a:rPr lang="en-US" dirty="0"/>
              <a:t>Explain why root causes matter in community health improvement efforts.</a:t>
            </a:r>
          </a:p>
          <a:p>
            <a:pPr marL="285750" indent="-285750">
              <a:buFont typeface="Arial" panose="020B0604020202020204" pitchFamily="34" charset="0"/>
              <a:buChar char="•"/>
            </a:pPr>
            <a:r>
              <a:rPr lang="en-US" dirty="0"/>
              <a:t>Identify root causes of inequities that influence health.</a:t>
            </a:r>
          </a:p>
          <a:p>
            <a:endParaRPr lang="en-US" i="0" dirty="0"/>
          </a:p>
          <a:p>
            <a:r>
              <a:rPr lang="en-US" i="0" dirty="0"/>
              <a:t>Congratulations</a:t>
            </a:r>
            <a:r>
              <a:rPr lang="en-US" i="0" baseline="0" dirty="0"/>
              <a:t> and thank you for your efforts to improve community health!</a:t>
            </a:r>
            <a:endParaRPr lang="en-US" i="0" dirty="0"/>
          </a:p>
          <a:p>
            <a:endParaRPr lang="en-US" i="1"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25</a:t>
            </a:fld>
            <a:endParaRPr lang="en-US" dirty="0"/>
          </a:p>
        </p:txBody>
      </p:sp>
    </p:spTree>
    <p:extLst>
      <p:ext uri="{BB962C8B-B14F-4D97-AF65-F5344CB8AC3E}">
        <p14:creationId xmlns:p14="http://schemas.microsoft.com/office/powerpoint/2010/main" val="2090033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r>
              <a:rPr lang="en-US" dirty="0"/>
              <a:t>Click the “Contact us” text</a:t>
            </a:r>
            <a:r>
              <a:rPr lang="en-US" baseline="0" dirty="0"/>
              <a:t> </a:t>
            </a:r>
            <a:r>
              <a:rPr lang="en-US" dirty="0"/>
              <a:t>in this presentation, or at our website (</a:t>
            </a:r>
            <a:r>
              <a:rPr lang="en-US" i="1" dirty="0">
                <a:hlinkClick r:id="rId3"/>
              </a:rPr>
              <a:t>https://www.countyhealthrankings.org/about-us/contact-us</a:t>
            </a:r>
            <a:r>
              <a:rPr lang="en-US" dirty="0"/>
              <a:t>) to reach us. </a:t>
            </a:r>
          </a:p>
          <a:p>
            <a:pPr defTabSz="916137"/>
            <a:endParaRPr lang="en-US" dirty="0"/>
          </a:p>
          <a:p>
            <a:r>
              <a:rPr lang="en-US" i="1" dirty="0"/>
              <a:t>Note for facilitator: Thank you for using this guide to lead your group or coalition through learning about how to understand and identify root causes of health inequities. If you have any questions or feedback, please reach out at </a:t>
            </a:r>
            <a:r>
              <a:rPr lang="en-US" i="1" dirty="0">
                <a:hlinkClick r:id="rId3"/>
              </a:rPr>
              <a:t>https://www.countyhealthrankings.org/about-us/contact-us</a:t>
            </a:r>
            <a:endParaRPr lang="en-US" i="1"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26</a:t>
            </a:fld>
            <a:endParaRPr lang="en-US" dirty="0"/>
          </a:p>
        </p:txBody>
      </p:sp>
    </p:spTree>
    <p:extLst>
      <p:ext uri="{BB962C8B-B14F-4D97-AF65-F5344CB8AC3E}">
        <p14:creationId xmlns:p14="http://schemas.microsoft.com/office/powerpoint/2010/main" val="328469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419100" y="70326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 name="Google Shape;64;p1:notes"/>
          <p:cNvSpPr txBox="1">
            <a:spLocks noGrp="1"/>
          </p:cNvSpPr>
          <p:nvPr>
            <p:ph type="body" idx="1"/>
          </p:nvPr>
        </p:nvSpPr>
        <p:spPr>
          <a:xfrm>
            <a:off x="976908" y="4424702"/>
            <a:ext cx="5148659" cy="4188556"/>
          </a:xfrm>
          <a:prstGeom prst="rect">
            <a:avLst/>
          </a:prstGeom>
          <a:noFill/>
          <a:ln>
            <a:noFill/>
          </a:ln>
        </p:spPr>
        <p:txBody>
          <a:bodyPr spcFirstLastPara="1" wrap="square" lIns="0" tIns="0" rIns="0" bIns="0" anchor="t" anchorCtr="0">
            <a:noAutofit/>
          </a:bodyPr>
          <a:lstStyle/>
          <a:p>
            <a:r>
              <a:rPr lang="en-US" dirty="0"/>
              <a:t>In healthy communities, everyone has opportunities to thrive. This means everyone having access to quality schools, good paying jobs, healthy foods, quality healthcare, affordable housing, and safe neighborhoods. However, in some communities, not everyone has access to these opportunities.</a:t>
            </a:r>
          </a:p>
          <a:p>
            <a:endParaRPr lang="en-US" dirty="0"/>
          </a:p>
          <a:p>
            <a:r>
              <a:rPr lang="en-US" dirty="0"/>
              <a:t>This learning guide focuses on understanding how inequities in communities impact health. While some of these issues are easy to see, others are less clear. These deeper, underlying factors are referred to as root causes.</a:t>
            </a:r>
          </a:p>
          <a:p>
            <a:endParaRPr lang="en-US" dirty="0"/>
          </a:p>
          <a:p>
            <a:r>
              <a:rPr lang="en-US" dirty="0"/>
              <a:t>Once you can identify these root causes that impact health, you can begin to develop strategies to address them so that everyone in the community has a fair and just opportunity for good health.</a:t>
            </a:r>
          </a:p>
          <a:p>
            <a:pPr>
              <a:spcBef>
                <a:spcPts val="290"/>
              </a:spcBef>
              <a:spcAft>
                <a:spcPts val="0"/>
              </a:spcAft>
              <a:buSzPts val="1400"/>
            </a:pPr>
            <a:endParaRPr lang="en-US" dirty="0"/>
          </a:p>
        </p:txBody>
      </p:sp>
      <p:sp>
        <p:nvSpPr>
          <p:cNvPr id="65" name="Google Shape;65;p1:notes"/>
          <p:cNvSpPr txBox="1">
            <a:spLocks noGrp="1"/>
          </p:cNvSpPr>
          <p:nvPr>
            <p:ph type="sldNum" idx="12"/>
          </p:nvPr>
        </p:nvSpPr>
        <p:spPr>
          <a:xfrm>
            <a:off x="3980824" y="8847812"/>
            <a:ext cx="3045282" cy="464336"/>
          </a:xfrm>
          <a:prstGeom prst="rect">
            <a:avLst/>
          </a:prstGeom>
          <a:noFill/>
          <a:ln>
            <a:noFill/>
          </a:ln>
        </p:spPr>
        <p:txBody>
          <a:bodyPr spcFirstLastPara="1" wrap="square" lIns="0" tIns="0" rIns="0" bIns="0" anchor="b" anchorCtr="0">
            <a:noAutofit/>
          </a:bodyPr>
          <a:lstStyle/>
          <a:p>
            <a:pPr>
              <a:spcBef>
                <a:spcPts val="0"/>
              </a:spcBef>
              <a:spcAft>
                <a:spcPts val="0"/>
              </a:spcAft>
            </a:pPr>
            <a:fld id="{00000000-1234-1234-1234-123412341234}" type="slidenum">
              <a:rPr lang="en-US"/>
              <a:pPr>
                <a:spcBef>
                  <a:spcPts val="0"/>
                </a:spcBef>
                <a:spcAft>
                  <a:spcPts val="0"/>
                </a:spcAft>
              </a:pPr>
              <a:t>3</a:t>
            </a:fld>
            <a:endParaRPr dirty="0"/>
          </a:p>
        </p:txBody>
      </p:sp>
    </p:spTree>
    <p:extLst>
      <p:ext uri="{BB962C8B-B14F-4D97-AF65-F5344CB8AC3E}">
        <p14:creationId xmlns:p14="http://schemas.microsoft.com/office/powerpoint/2010/main" val="29246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shared understanding of five terms that we will use throughout this guide. </a:t>
            </a:r>
            <a:br>
              <a:rPr lang="en-US" dirty="0"/>
            </a:br>
            <a:endParaRPr lang="en-US" dirty="0"/>
          </a:p>
          <a:p>
            <a:pPr marL="0" indent="0">
              <a:buNone/>
            </a:pPr>
            <a:r>
              <a:rPr lang="en-US" sz="1400" b="0" kern="1200" dirty="0">
                <a:solidFill>
                  <a:schemeClr val="dk1"/>
                </a:solidFill>
              </a:rPr>
              <a:t>Equity means that everyone has a fair and just opportunity to access what they need to thrive. This requires removing obstacles to health such as poverty, discrimination, and their consequences, including: powerlessness and lack of access to  well-paying jobs, quality education and housing, safe environments, and health care.</a:t>
            </a:r>
          </a:p>
          <a:p>
            <a:pPr marL="0" indent="0">
              <a:buNone/>
            </a:pPr>
            <a:r>
              <a:rPr lang="en-US" sz="1400" b="0" kern="1200" dirty="0">
                <a:solidFill>
                  <a:schemeClr val="dk1"/>
                </a:solidFill>
              </a:rPr>
              <a:t>The goal of equality is to make sure that everyone has access to the same things to be healthy.</a:t>
            </a:r>
            <a:endParaRPr lang="en-US" sz="1400" b="0" dirty="0"/>
          </a:p>
          <a:p>
            <a:endParaRPr lang="en-US" dirty="0"/>
          </a:p>
          <a:p>
            <a:r>
              <a:rPr lang="en-US" i="1" dirty="0"/>
              <a:t>Note</a:t>
            </a:r>
            <a:r>
              <a:rPr lang="en-US" i="1" baseline="0" dirty="0"/>
              <a:t> for facilitator: R</a:t>
            </a:r>
            <a:r>
              <a:rPr lang="en-US" i="1" dirty="0"/>
              <a:t>ead definitions from slide and note that this</a:t>
            </a:r>
            <a:r>
              <a:rPr lang="en-US" i="1" baseline="0" dirty="0"/>
              <a:t> slide is animated so the second definition of equality will appear when you advance/press enter</a:t>
            </a:r>
            <a:r>
              <a:rPr lang="en-US" i="0" baseline="0" dirty="0"/>
              <a:t>.</a:t>
            </a:r>
            <a:endParaRPr lang="en-US" dirty="0"/>
          </a:p>
          <a:p>
            <a:endParaRPr lang="en-US" dirty="0"/>
          </a:p>
          <a:p>
            <a:r>
              <a:rPr lang="en-US" b="1" dirty="0"/>
              <a:t>Participant prompt:</a:t>
            </a:r>
            <a:r>
              <a:rPr lang="en-US" b="1" baseline="0" dirty="0"/>
              <a:t> </a:t>
            </a:r>
            <a:r>
              <a:rPr lang="en-US" baseline="0" dirty="0"/>
              <a:t>Based on these definitions and reflecting on the graphic, what is the difference between equity and equality?</a:t>
            </a:r>
          </a:p>
          <a:p>
            <a:endParaRPr lang="en-US" i="1" baseline="0" dirty="0"/>
          </a:p>
          <a:p>
            <a:r>
              <a:rPr lang="en-US" i="1" baseline="0" dirty="0"/>
              <a:t>Note for facilitator: Equality may mean that everyone receives the services or treatment, while equity takes into consideration that some people or groups may need different or tailored services in order to have equal opportunities.</a:t>
            </a:r>
          </a:p>
          <a:p>
            <a:endParaRPr lang="en-US" baseline="0" dirty="0"/>
          </a:p>
          <a:p>
            <a:r>
              <a:rPr lang="en-US" dirty="0"/>
              <a:t>Citation :</a:t>
            </a:r>
          </a:p>
          <a:p>
            <a:r>
              <a:rPr lang="en-US" dirty="0"/>
              <a:t>Braveman P, Arkin E, Orleans T, Proctor D, and Plough A. What Is Health Equity? And What Difference Does a Definition Make? Princeton, NJ: Robert Wood Johnson Foundation, 2017.</a:t>
            </a:r>
          </a:p>
          <a:p>
            <a:r>
              <a:rPr lang="en-US" dirty="0"/>
              <a:t> </a:t>
            </a:r>
          </a:p>
        </p:txBody>
      </p:sp>
      <p:sp>
        <p:nvSpPr>
          <p:cNvPr id="4" name="Slide Number Placeholder 3"/>
          <p:cNvSpPr>
            <a:spLocks noGrp="1"/>
          </p:cNvSpPr>
          <p:nvPr>
            <p:ph type="sldNum" sz="quarter" idx="5"/>
          </p:nvPr>
        </p:nvSpPr>
        <p:spPr/>
        <p:txBody>
          <a:bodyPr/>
          <a:lstStyle/>
          <a:p>
            <a:fld id="{73CCD79A-C112-46F1-87CE-BB7105F42290}" type="slidenum">
              <a:rPr lang="en-US" smtClean="0"/>
              <a:pPr/>
              <a:t>4</a:t>
            </a:fld>
            <a:endParaRPr lang="en-US" dirty="0"/>
          </a:p>
        </p:txBody>
      </p:sp>
    </p:spTree>
    <p:extLst>
      <p:ext uri="{BB962C8B-B14F-4D97-AF65-F5344CB8AC3E}">
        <p14:creationId xmlns:p14="http://schemas.microsoft.com/office/powerpoint/2010/main" val="273253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for facilitator: Read definitions from slide and note that this</a:t>
            </a:r>
            <a:r>
              <a:rPr lang="en-US" i="1" baseline="0" dirty="0"/>
              <a:t> slide is animated so the second definition of health inequity will appear when you advance/press enter</a:t>
            </a:r>
            <a:r>
              <a:rPr lang="en-US" i="0" baseline="0" dirty="0"/>
              <a:t>.</a:t>
            </a:r>
            <a:endParaRPr lang="en-US" dirty="0"/>
          </a:p>
          <a:p>
            <a:endParaRPr lang="en-US" dirty="0"/>
          </a:p>
          <a:p>
            <a:r>
              <a:rPr lang="en-US" b="1" dirty="0"/>
              <a:t>Participant prompt:</a:t>
            </a:r>
            <a:r>
              <a:rPr lang="en-US" b="1" baseline="0" dirty="0"/>
              <a:t> </a:t>
            </a:r>
            <a:r>
              <a:rPr lang="en-US" baseline="0" dirty="0"/>
              <a:t>Based on these definitions, what is the difference between health disparities and health inequity?</a:t>
            </a:r>
          </a:p>
          <a:p>
            <a:r>
              <a:rPr lang="en-US" i="1" dirty="0"/>
              <a:t>Note for facilitator: Health</a:t>
            </a:r>
            <a:r>
              <a:rPr lang="en-US" i="1" baseline="0" dirty="0"/>
              <a:t> inequities are unfair or unjust, while health disparities may or may not be due to unfair treatment or opportunities.</a:t>
            </a:r>
          </a:p>
          <a:p>
            <a:r>
              <a:rPr lang="en-US" i="1" dirty="0"/>
              <a:t> </a:t>
            </a:r>
          </a:p>
          <a:p>
            <a:r>
              <a:rPr lang="en-US" dirty="0"/>
              <a:t>Citation:</a:t>
            </a:r>
          </a:p>
          <a:p>
            <a:r>
              <a:rPr lang="en-US" dirty="0"/>
              <a:t>Braveman P, Arkin E, Orleans T, Proctor D, and Plough A. What Is Health Equity? And What Difference Does a Definition Make? Princeton, NJ: Robert Wood Johnson Foundation, 2017.</a:t>
            </a:r>
          </a:p>
          <a:p>
            <a:r>
              <a:rPr lang="en-US" dirty="0"/>
              <a:t> </a:t>
            </a:r>
          </a:p>
        </p:txBody>
      </p:sp>
      <p:sp>
        <p:nvSpPr>
          <p:cNvPr id="4" name="Slide Number Placeholder 3"/>
          <p:cNvSpPr>
            <a:spLocks noGrp="1"/>
          </p:cNvSpPr>
          <p:nvPr>
            <p:ph type="sldNum" sz="quarter" idx="5"/>
          </p:nvPr>
        </p:nvSpPr>
        <p:spPr/>
        <p:txBody>
          <a:bodyPr/>
          <a:lstStyle/>
          <a:p>
            <a:fld id="{73CCD79A-C112-46F1-87CE-BB7105F42290}" type="slidenum">
              <a:rPr lang="en-US" smtClean="0"/>
              <a:pPr/>
              <a:t>5</a:t>
            </a:fld>
            <a:endParaRPr lang="en-US" dirty="0"/>
          </a:p>
        </p:txBody>
      </p:sp>
    </p:spTree>
    <p:extLst>
      <p:ext uri="{BB962C8B-B14F-4D97-AF65-F5344CB8AC3E}">
        <p14:creationId xmlns:p14="http://schemas.microsoft.com/office/powerpoint/2010/main" val="262897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a:t>
            </a:r>
            <a:r>
              <a:rPr lang="en-US" i="1" baseline="0" dirty="0"/>
              <a:t> for facilitator: R</a:t>
            </a:r>
            <a:r>
              <a:rPr lang="en-US" i="1" dirty="0"/>
              <a:t>ead definition from slide.</a:t>
            </a:r>
          </a:p>
          <a:p>
            <a:endParaRPr lang="en-US" dirty="0"/>
          </a:p>
          <a:p>
            <a:r>
              <a:rPr lang="en-US" dirty="0"/>
              <a:t>Differences </a:t>
            </a:r>
            <a:r>
              <a:rPr lang="en-US" baseline="0" dirty="0"/>
              <a:t>in things like obesity, infant mortality, and violence between groups in a community are health outcomes, not the underlying causes of the health inequities. It is important for us to understand what is causing differences in health outcomes so that we can work on the root causes and make long-lasting change.</a:t>
            </a:r>
          </a:p>
          <a:p>
            <a:endParaRPr lang="en-US" dirty="0"/>
          </a:p>
          <a:p>
            <a:r>
              <a:rPr lang="en-US" dirty="0"/>
              <a:t>Citations: </a:t>
            </a:r>
          </a:p>
          <a:p>
            <a:r>
              <a:rPr lang="en-US" dirty="0"/>
              <a:t>National Academies of Sciences, Engineering, and Medicine; Health and Medicine Division; Board on Population Health and Public Health Practice; Committee on Community-Based Solutions to Promote Health Equity in the United States; Baciu A, Negussie Y, Geller A, et al., editors. Communities in Action: Pathways to Health Equity. Washington (DC): National Academies Press (US); 2017 Jan 11. 3, The Root Causes of Health Inequity. Available from: </a:t>
            </a:r>
            <a:r>
              <a:rPr lang="en-US" u="sng" dirty="0">
                <a:hlinkClick r:id="rId3"/>
              </a:rPr>
              <a:t>https://www.ncbi.nlm.nih.gov/books/NBK425845/</a:t>
            </a:r>
            <a:r>
              <a:rPr lang="en-US" dirty="0"/>
              <a:t> </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6</a:t>
            </a:fld>
            <a:endParaRPr lang="en-US" dirty="0"/>
          </a:p>
        </p:txBody>
      </p:sp>
    </p:spTree>
    <p:extLst>
      <p:ext uri="{BB962C8B-B14F-4D97-AF65-F5344CB8AC3E}">
        <p14:creationId xmlns:p14="http://schemas.microsoft.com/office/powerpoint/2010/main" val="168728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for facilitator: Review the learning objectives with your group and ask for reflections on items particularly pertinent to your community and/or places of strength/weakness that currently exist in your work.</a:t>
            </a:r>
          </a:p>
          <a:p>
            <a:endParaRPr lang="en-US"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7</a:t>
            </a:fld>
            <a:endParaRPr lang="en-US" dirty="0"/>
          </a:p>
        </p:txBody>
      </p:sp>
    </p:spTree>
    <p:extLst>
      <p:ext uri="{BB962C8B-B14F-4D97-AF65-F5344CB8AC3E}">
        <p14:creationId xmlns:p14="http://schemas.microsoft.com/office/powerpoint/2010/main" val="409295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for facilitator: This is a great time to introduce the companion worksheet to the Action Learning Guide. You may encourage everyone to utilize the worksheet digitally (https://www.countyhealthrankings.org/sites/default/files/UnderstandandIdentifyRootCauses_Worksheet.pdf ) or by providing printed copies. </a:t>
            </a:r>
          </a:p>
          <a:p>
            <a:endParaRPr lang="en-US" i="1" dirty="0"/>
          </a:p>
          <a:p>
            <a:r>
              <a:rPr lang="en-US" i="0" u="none" dirty="0"/>
              <a:t>As</a:t>
            </a:r>
            <a:r>
              <a:rPr lang="en-US" i="0" u="none" baseline="0" dirty="0"/>
              <a:t> we go through this guide together, we will:</a:t>
            </a:r>
          </a:p>
          <a:p>
            <a:pPr marL="285750" indent="-285750">
              <a:buFont typeface="Arial" panose="020B0604020202020204" pitchFamily="34" charset="0"/>
              <a:buChar char="•"/>
            </a:pPr>
            <a:r>
              <a:rPr lang="en-US" i="0" u="none" dirty="0"/>
              <a:t>Learn from guidance, tools, and examples to help you develop a deeper understanding of underlying or</a:t>
            </a:r>
            <a:r>
              <a:rPr lang="en-US" i="0" u="none" baseline="0" dirty="0"/>
              <a:t> root causes of inequities that influence health.</a:t>
            </a:r>
          </a:p>
          <a:p>
            <a:pPr marL="285750" indent="-285750">
              <a:buFont typeface="Arial" panose="020B0604020202020204" pitchFamily="34" charset="0"/>
              <a:buChar char="•"/>
            </a:pPr>
            <a:r>
              <a:rPr lang="en-US" i="0" u="none" dirty="0"/>
              <a:t>Have</a:t>
            </a:r>
            <a:r>
              <a:rPr lang="en-US" i="0" u="none" baseline="0" dirty="0"/>
              <a:t> time to discuss and apply the learnings. </a:t>
            </a:r>
            <a:r>
              <a:rPr lang="en-US" i="0" u="none" dirty="0"/>
              <a:t>Use the companion worksheet to capture your reflections and learnings.</a:t>
            </a:r>
          </a:p>
          <a:p>
            <a:pPr marL="285750" indent="-285750">
              <a:buFont typeface="Arial" panose="020B0604020202020204" pitchFamily="34" charset="0"/>
              <a:buChar char="•"/>
            </a:pPr>
            <a:r>
              <a:rPr lang="en-US" i="0" u="none" dirty="0"/>
              <a:t>Practice with tips and tools to help you put what you learn into action.</a:t>
            </a:r>
          </a:p>
          <a:p>
            <a:endParaRPr lang="en-US" i="0" u="sng"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8</a:t>
            </a:fld>
            <a:endParaRPr lang="en-US" dirty="0"/>
          </a:p>
        </p:txBody>
      </p:sp>
    </p:spTree>
    <p:extLst>
      <p:ext uri="{BB962C8B-B14F-4D97-AF65-F5344CB8AC3E}">
        <p14:creationId xmlns:p14="http://schemas.microsoft.com/office/powerpoint/2010/main" val="110479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 prompt: </a:t>
            </a:r>
            <a:r>
              <a:rPr lang="en-US" dirty="0"/>
              <a:t>Envision a healthy tree – how would you describe it?</a:t>
            </a:r>
          </a:p>
          <a:p>
            <a:endParaRPr lang="en-US" dirty="0"/>
          </a:p>
          <a:p>
            <a:r>
              <a:rPr lang="en-US" i="1" dirty="0"/>
              <a:t>Note for facilitator: Encourage participants to share descriptive words/terms by using prompts such as:</a:t>
            </a:r>
          </a:p>
          <a:p>
            <a:pPr marL="286293" indent="-286293">
              <a:buFont typeface="Arial" panose="020B0604020202020204" pitchFamily="34" charset="0"/>
              <a:buChar char="•"/>
            </a:pPr>
            <a:r>
              <a:rPr lang="en-US" i="1" dirty="0"/>
              <a:t>What do the branches look like? </a:t>
            </a:r>
          </a:p>
          <a:p>
            <a:pPr marL="286293" indent="-286293">
              <a:buFont typeface="Arial" panose="020B0604020202020204" pitchFamily="34" charset="0"/>
              <a:buChar char="•"/>
            </a:pPr>
            <a:r>
              <a:rPr lang="en-US" i="1" dirty="0"/>
              <a:t>Does it have leaves?</a:t>
            </a:r>
          </a:p>
          <a:p>
            <a:pPr marL="286293" indent="-286293">
              <a:buFont typeface="Arial" panose="020B0604020202020204" pitchFamily="34" charset="0"/>
              <a:buChar char="•"/>
            </a:pPr>
            <a:r>
              <a:rPr lang="en-US" i="1" dirty="0"/>
              <a:t>What do you think the tree looks like under ground?</a:t>
            </a:r>
          </a:p>
          <a:p>
            <a:pPr marL="286293" indent="-286293">
              <a:buFont typeface="Arial" panose="020B0604020202020204" pitchFamily="34" charset="0"/>
              <a:buChar char="•"/>
            </a:pPr>
            <a:r>
              <a:rPr lang="en-US" i="1" dirty="0"/>
              <a:t>What does the tree need to grow?</a:t>
            </a:r>
          </a:p>
          <a:p>
            <a:endParaRPr lang="en-US" i="1" dirty="0"/>
          </a:p>
        </p:txBody>
      </p:sp>
      <p:sp>
        <p:nvSpPr>
          <p:cNvPr id="4" name="Slide Number Placeholder 3"/>
          <p:cNvSpPr>
            <a:spLocks noGrp="1"/>
          </p:cNvSpPr>
          <p:nvPr>
            <p:ph type="sldNum" sz="quarter" idx="5"/>
          </p:nvPr>
        </p:nvSpPr>
        <p:spPr/>
        <p:txBody>
          <a:bodyPr/>
          <a:lstStyle/>
          <a:p>
            <a:fld id="{73CCD79A-C112-46F1-87CE-BB7105F42290}" type="slidenum">
              <a:rPr lang="en-US" smtClean="0"/>
              <a:pPr/>
              <a:t>9</a:t>
            </a:fld>
            <a:endParaRPr lang="en-US" dirty="0"/>
          </a:p>
        </p:txBody>
      </p:sp>
    </p:spTree>
    <p:extLst>
      <p:ext uri="{BB962C8B-B14F-4D97-AF65-F5344CB8AC3E}">
        <p14:creationId xmlns:p14="http://schemas.microsoft.com/office/powerpoint/2010/main" val="49740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9"/>
          <p:cNvSpPr/>
          <p:nvPr/>
        </p:nvSpPr>
        <p:spPr>
          <a:xfrm>
            <a:off x="0" y="1084170"/>
            <a:ext cx="12192000" cy="5773831"/>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1" rIns="97683" bIns="48841" rtlCol="0" anchor="ctr"/>
          <a:lstStyle/>
          <a:p>
            <a:pPr algn="ctr"/>
            <a:endParaRPr lang="en-US" sz="2400" b="0" dirty="0">
              <a:solidFill>
                <a:srgbClr val="003763"/>
              </a:solidFill>
            </a:endParaRPr>
          </a:p>
        </p:txBody>
      </p:sp>
      <p:sp>
        <p:nvSpPr>
          <p:cNvPr id="11" name="Title 1"/>
          <p:cNvSpPr>
            <a:spLocks noGrp="1"/>
          </p:cNvSpPr>
          <p:nvPr>
            <p:ph type="title"/>
          </p:nvPr>
        </p:nvSpPr>
        <p:spPr>
          <a:xfrm>
            <a:off x="557825" y="2424474"/>
            <a:ext cx="11072948" cy="1362916"/>
          </a:xfrm>
        </p:spPr>
        <p:txBody>
          <a:bodyPr anchor="b" anchorCtr="0"/>
          <a:lstStyle>
            <a:lvl1pPr algn="l">
              <a:defRPr sz="5067" b="1" cap="all">
                <a:solidFill>
                  <a:srgbClr val="003763"/>
                </a:solidFill>
              </a:defRPr>
            </a:lvl1pPr>
          </a:lstStyle>
          <a:p>
            <a:r>
              <a:rPr lang="en-US"/>
              <a:t>Click to edit Master title style</a:t>
            </a:r>
            <a:endParaRPr lang="en-US" dirty="0"/>
          </a:p>
        </p:txBody>
      </p:sp>
      <p:sp>
        <p:nvSpPr>
          <p:cNvPr id="13" name="Line 685"/>
          <p:cNvSpPr>
            <a:spLocks noChangeShapeType="1"/>
          </p:cNvSpPr>
          <p:nvPr/>
        </p:nvSpPr>
        <p:spPr bwMode="auto">
          <a:xfrm>
            <a:off x="558031" y="3889824"/>
            <a:ext cx="11075940" cy="0"/>
          </a:xfrm>
          <a:prstGeom prst="line">
            <a:avLst/>
          </a:prstGeom>
          <a:noFill/>
          <a:ln w="12700">
            <a:solidFill>
              <a:schemeClr val="tx2"/>
            </a:solidFill>
            <a:round/>
            <a:headEnd/>
            <a:tailEnd/>
          </a:ln>
          <a:effectLst/>
        </p:spPr>
        <p:txBody>
          <a:bodyPr wrap="none" lIns="0" tIns="0" rIns="0" bIns="0" anchor="ctr"/>
          <a:lstStyle/>
          <a:p>
            <a:endParaRPr lang="en-US" sz="2400" dirty="0">
              <a:latin typeface="Calibri"/>
            </a:endParaRPr>
          </a:p>
        </p:txBody>
      </p:sp>
      <p:sp>
        <p:nvSpPr>
          <p:cNvPr id="3" name="Text Placeholder 2"/>
          <p:cNvSpPr>
            <a:spLocks noGrp="1"/>
          </p:cNvSpPr>
          <p:nvPr>
            <p:ph type="body" sz="quarter" idx="10"/>
          </p:nvPr>
        </p:nvSpPr>
        <p:spPr>
          <a:xfrm>
            <a:off x="567991" y="3990532"/>
            <a:ext cx="11060245" cy="806824"/>
          </a:xfrm>
        </p:spPr>
        <p:txBody>
          <a:bodyPr/>
          <a:lstStyle>
            <a:lvl1pPr marL="0" indent="0">
              <a:buNone/>
              <a:defRPr sz="3867" i="1" spc="53">
                <a:solidFill>
                  <a:srgbClr val="003763"/>
                </a:solidFill>
                <a:latin typeface="+mj-lt"/>
              </a:defRPr>
            </a:lvl1pPr>
          </a:lstStyle>
          <a:p>
            <a:pPr lvl="0"/>
            <a:r>
              <a:rPr lang="en-US"/>
              <a:t>Click to edit Master text styles</a:t>
            </a:r>
          </a:p>
        </p:txBody>
      </p:sp>
      <p:sp>
        <p:nvSpPr>
          <p:cNvPr id="6" name="Content Placeholder 5"/>
          <p:cNvSpPr>
            <a:spLocks noGrp="1"/>
          </p:cNvSpPr>
          <p:nvPr>
            <p:ph sz="quarter" idx="11" hasCustomPrompt="1"/>
          </p:nvPr>
        </p:nvSpPr>
        <p:spPr>
          <a:xfrm>
            <a:off x="283752" y="6407664"/>
            <a:ext cx="3940848" cy="246529"/>
          </a:xfrm>
        </p:spPr>
        <p:txBody>
          <a:bodyPr/>
          <a:lstStyle>
            <a:lvl1pPr marL="0" indent="0">
              <a:buNone/>
              <a:defRPr sz="2133" b="0" i="1" baseline="0">
                <a:solidFill>
                  <a:schemeClr val="bg2">
                    <a:lumMod val="75000"/>
                  </a:schemeClr>
                </a:solidFill>
              </a:defRPr>
            </a:lvl1pPr>
            <a:lvl2pPr marL="325600" indent="0">
              <a:buNone/>
              <a:defRPr/>
            </a:lvl2pPr>
            <a:lvl3pPr marL="624066" indent="0">
              <a:buNone/>
              <a:defRPr/>
            </a:lvl3pPr>
            <a:lvl4pPr marL="612194" indent="0">
              <a:buNone/>
              <a:defRPr/>
            </a:lvl4pPr>
            <a:lvl5pPr marL="798737" indent="0">
              <a:buNone/>
              <a:defRPr/>
            </a:lvl5pPr>
          </a:lstStyle>
          <a:p>
            <a:pPr lvl="0"/>
            <a:r>
              <a:rPr lang="en-US" dirty="0"/>
              <a:t>countyhealthrankings.org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3081" y="5463966"/>
            <a:ext cx="6097347" cy="1412124"/>
          </a:xfrm>
          <a:prstGeom prst="rect">
            <a:avLst/>
          </a:prstGeom>
        </p:spPr>
      </p:pic>
      <p:pic>
        <p:nvPicPr>
          <p:cNvPr id="5" name="Picture 4">
            <a:extLst>
              <a:ext uri="{FF2B5EF4-FFF2-40B4-BE49-F238E27FC236}">
                <a16:creationId xmlns:a16="http://schemas.microsoft.com/office/drawing/2014/main" id="{C0044727-014C-43B0-BFAB-3C8EAA058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518459"/>
          </a:xfrm>
          <a:prstGeom prst="rect">
            <a:avLst/>
          </a:prstGeom>
        </p:spPr>
      </p:pic>
    </p:spTree>
    <p:extLst>
      <p:ext uri="{BB962C8B-B14F-4D97-AF65-F5344CB8AC3E}">
        <p14:creationId xmlns:p14="http://schemas.microsoft.com/office/powerpoint/2010/main" val="61468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59955" y="1892744"/>
            <a:ext cx="11074015" cy="4155493"/>
          </a:xfrm>
        </p:spPr>
        <p:txBody>
          <a:bodyPr vert="eaVert"/>
          <a:lstStyle/>
          <a:p>
            <a:pPr lvl="0"/>
            <a:r>
              <a:rPr lang="en-US"/>
              <a:t>Click to edit Master text styles</a:t>
            </a:r>
          </a:p>
          <a:p>
            <a:pPr lvl="1"/>
            <a:r>
              <a:rPr lang="en-US"/>
              <a:t>Second level</a:t>
            </a:r>
          </a:p>
          <a:p>
            <a:pPr lvl="2"/>
            <a:r>
              <a:rPr lang="en-US"/>
              <a:t>Third level</a:t>
            </a:r>
          </a:p>
        </p:txBody>
      </p:sp>
      <p:sp>
        <p:nvSpPr>
          <p:cNvPr id="5" name="Line 685"/>
          <p:cNvSpPr>
            <a:spLocks noChangeShapeType="1"/>
          </p:cNvSpPr>
          <p:nvPr/>
        </p:nvSpPr>
        <p:spPr bwMode="auto">
          <a:xfrm>
            <a:off x="556107" y="1712336"/>
            <a:ext cx="11075940" cy="0"/>
          </a:xfrm>
          <a:prstGeom prst="line">
            <a:avLst/>
          </a:prstGeom>
          <a:noFill/>
          <a:ln w="12700">
            <a:solidFill>
              <a:schemeClr val="tx2"/>
            </a:solidFill>
            <a:round/>
            <a:headEnd/>
            <a:tailEnd/>
          </a:ln>
          <a:effectLst/>
        </p:spPr>
        <p:txBody>
          <a:bodyPr wrap="none" lIns="0" tIns="0" rIns="0" bIns="0" anchor="ctr"/>
          <a:lstStyle/>
          <a:p>
            <a:endParaRPr lang="en-US" sz="2400" dirty="0">
              <a:latin typeface="Calibri"/>
            </a:endParaRPr>
          </a:p>
        </p:txBody>
      </p:sp>
      <p:sp>
        <p:nvSpPr>
          <p:cNvPr id="6" name="Title 1"/>
          <p:cNvSpPr>
            <a:spLocks noGrp="1"/>
          </p:cNvSpPr>
          <p:nvPr>
            <p:ph type="title"/>
          </p:nvPr>
        </p:nvSpPr>
        <p:spPr>
          <a:xfrm>
            <a:off x="558031" y="1158289"/>
            <a:ext cx="11077863" cy="545240"/>
          </a:xfrm>
        </p:spPr>
        <p:txBody>
          <a:bodyPr/>
          <a:lstStyle/>
          <a:p>
            <a:r>
              <a:rPr lang="en-US"/>
              <a:t>Click to edit Master title style</a:t>
            </a:r>
            <a:endParaRPr lang="en-US" dirty="0"/>
          </a:p>
        </p:txBody>
      </p:sp>
    </p:spTree>
    <p:extLst>
      <p:ext uri="{BB962C8B-B14F-4D97-AF65-F5344CB8AC3E}">
        <p14:creationId xmlns:p14="http://schemas.microsoft.com/office/powerpoint/2010/main" val="337280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66497" y="1389331"/>
            <a:ext cx="2768984" cy="497541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46467" y="1389331"/>
            <a:ext cx="7435303" cy="4975412"/>
          </a:xfrm>
        </p:spPr>
        <p:txBody>
          <a:bodyPr vert="eaVert"/>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8551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559956" y="1892744"/>
            <a:ext cx="11072091" cy="4646601"/>
          </a:xfrm>
        </p:spPr>
        <p:txBody>
          <a:bodyPr/>
          <a:lstStyle/>
          <a:p>
            <a:r>
              <a:rPr lang="en-US"/>
              <a:t>Click icon to add chart</a:t>
            </a:r>
            <a:endParaRPr lang="en-US" dirty="0"/>
          </a:p>
        </p:txBody>
      </p:sp>
      <p:sp>
        <p:nvSpPr>
          <p:cNvPr id="5" name="Line 685"/>
          <p:cNvSpPr>
            <a:spLocks noChangeShapeType="1"/>
          </p:cNvSpPr>
          <p:nvPr/>
        </p:nvSpPr>
        <p:spPr bwMode="auto">
          <a:xfrm>
            <a:off x="556107" y="1712336"/>
            <a:ext cx="11075940" cy="0"/>
          </a:xfrm>
          <a:prstGeom prst="line">
            <a:avLst/>
          </a:prstGeom>
          <a:noFill/>
          <a:ln w="12700">
            <a:solidFill>
              <a:schemeClr val="tx2"/>
            </a:solidFill>
            <a:round/>
            <a:headEnd/>
            <a:tailEnd/>
          </a:ln>
          <a:effectLst/>
        </p:spPr>
        <p:txBody>
          <a:bodyPr wrap="none" lIns="0" tIns="0" rIns="0" bIns="0" anchor="ctr"/>
          <a:lstStyle/>
          <a:p>
            <a:endParaRPr lang="en-US" sz="2400" dirty="0">
              <a:latin typeface="Calibri"/>
            </a:endParaRPr>
          </a:p>
        </p:txBody>
      </p:sp>
      <p:sp>
        <p:nvSpPr>
          <p:cNvPr id="6" name="Title 1"/>
          <p:cNvSpPr>
            <a:spLocks noGrp="1"/>
          </p:cNvSpPr>
          <p:nvPr>
            <p:ph type="title"/>
          </p:nvPr>
        </p:nvSpPr>
        <p:spPr>
          <a:xfrm>
            <a:off x="558031" y="1158289"/>
            <a:ext cx="11077863" cy="545240"/>
          </a:xfrm>
        </p:spPr>
        <p:txBody>
          <a:bodyPr/>
          <a:lstStyle/>
          <a:p>
            <a:r>
              <a:rPr lang="en-US"/>
              <a:t>Click to edit Master title style</a:t>
            </a:r>
            <a:endParaRPr lang="en-US" dirty="0"/>
          </a:p>
        </p:txBody>
      </p:sp>
    </p:spTree>
    <p:extLst>
      <p:ext uri="{BB962C8B-B14F-4D97-AF65-F5344CB8AC3E}">
        <p14:creationId xmlns:p14="http://schemas.microsoft.com/office/powerpoint/2010/main" val="3491191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3_Title Slide">
    <p:spTree>
      <p:nvGrpSpPr>
        <p:cNvPr id="1" name="Shape 13"/>
        <p:cNvGrpSpPr/>
        <p:nvPr/>
      </p:nvGrpSpPr>
      <p:grpSpPr>
        <a:xfrm>
          <a:off x="0" y="0"/>
          <a:ext cx="0" cy="0"/>
          <a:chOff x="0" y="0"/>
          <a:chExt cx="0" cy="0"/>
        </a:xfrm>
      </p:grpSpPr>
      <p:sp>
        <p:nvSpPr>
          <p:cNvPr id="15" name="Google Shape;15;p2"/>
          <p:cNvSpPr txBox="1">
            <a:spLocks noGrp="1"/>
          </p:cNvSpPr>
          <p:nvPr>
            <p:ph type="title"/>
          </p:nvPr>
        </p:nvSpPr>
        <p:spPr>
          <a:xfrm>
            <a:off x="557825" y="2424474"/>
            <a:ext cx="11072948" cy="1362916"/>
          </a:xfrm>
          <a:prstGeom prst="rect">
            <a:avLst/>
          </a:prstGeom>
          <a:noFill/>
          <a:ln>
            <a:noFill/>
          </a:ln>
        </p:spPr>
        <p:txBody>
          <a:bodyPr spcFirstLastPara="1" wrap="square" lIns="0" tIns="0" rIns="0" bIns="0" anchor="b" anchorCtr="0"/>
          <a:lstStyle>
            <a:lvl1pPr lvl="0" algn="l">
              <a:lnSpc>
                <a:spcPct val="100000"/>
              </a:lnSpc>
              <a:spcBef>
                <a:spcPts val="0"/>
              </a:spcBef>
              <a:spcAft>
                <a:spcPts val="0"/>
              </a:spcAft>
              <a:buSzPts val="1400"/>
              <a:buNone/>
              <a:defRPr sz="5067" b="1" cap="none">
                <a:solidFill>
                  <a:srgbClr val="00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567991" y="3990532"/>
            <a:ext cx="11060245" cy="806824"/>
          </a:xfrm>
          <a:prstGeom prst="rect">
            <a:avLst/>
          </a:prstGeom>
          <a:noFill/>
          <a:ln>
            <a:noFill/>
          </a:ln>
        </p:spPr>
        <p:txBody>
          <a:bodyPr spcFirstLastPara="1" wrap="square" lIns="0" tIns="0" rIns="0" bIns="0" anchor="t" anchorCtr="0"/>
          <a:lstStyle>
            <a:lvl1pPr marL="609585" lvl="0" indent="-304792" algn="l">
              <a:lnSpc>
                <a:spcPct val="100000"/>
              </a:lnSpc>
              <a:spcBef>
                <a:spcPts val="1923"/>
              </a:spcBef>
              <a:spcAft>
                <a:spcPts val="0"/>
              </a:spcAft>
              <a:buSzPts val="2900"/>
              <a:buNone/>
              <a:defRPr sz="3867" i="1">
                <a:solidFill>
                  <a:srgbClr val="003763"/>
                </a:solidFill>
                <a:latin typeface="Calibri"/>
                <a:ea typeface="Calibri"/>
                <a:cs typeface="Calibri"/>
                <a:sym typeface="Calibri"/>
              </a:defRPr>
            </a:lvl1pPr>
            <a:lvl2pPr marL="1219170" lvl="1" indent="-419090" algn="l">
              <a:lnSpc>
                <a:spcPct val="100000"/>
              </a:lnSpc>
              <a:spcBef>
                <a:spcPts val="1923"/>
              </a:spcBef>
              <a:spcAft>
                <a:spcPts val="0"/>
              </a:spcAft>
              <a:buSzPts val="1350"/>
              <a:buChar char="–"/>
              <a:defRPr/>
            </a:lvl2pPr>
            <a:lvl3pPr marL="1828754" lvl="2" indent="-426708" algn="l">
              <a:lnSpc>
                <a:spcPct val="100000"/>
              </a:lnSpc>
              <a:spcBef>
                <a:spcPts val="1923"/>
              </a:spcBef>
              <a:spcAft>
                <a:spcPts val="0"/>
              </a:spcAft>
              <a:buSzPts val="1440"/>
              <a:buChar char="‣"/>
              <a:defRPr/>
            </a:lvl3pPr>
            <a:lvl4pPr marL="2438339" lvl="3" indent="-419090" algn="l">
              <a:lnSpc>
                <a:spcPct val="100000"/>
              </a:lnSpc>
              <a:spcBef>
                <a:spcPts val="1281"/>
              </a:spcBef>
              <a:spcAft>
                <a:spcPts val="0"/>
              </a:spcAft>
              <a:buSzPts val="1350"/>
              <a:buChar char="-"/>
              <a:defRPr/>
            </a:lvl4pPr>
            <a:lvl5pPr marL="3047924" lvl="4" indent="-426708" algn="l">
              <a:lnSpc>
                <a:spcPct val="100000"/>
              </a:lnSpc>
              <a:spcBef>
                <a:spcPts val="1281"/>
              </a:spcBef>
              <a:spcAft>
                <a:spcPts val="0"/>
              </a:spcAft>
              <a:buSzPts val="1440"/>
              <a:buChar char="‣"/>
              <a:defRPr/>
            </a:lvl5pPr>
            <a:lvl6pPr marL="3657509" lvl="5" indent="-419090" algn="l">
              <a:lnSpc>
                <a:spcPct val="100000"/>
              </a:lnSpc>
              <a:spcBef>
                <a:spcPts val="840"/>
              </a:spcBef>
              <a:spcAft>
                <a:spcPts val="0"/>
              </a:spcAft>
              <a:buSzPts val="1350"/>
              <a:buChar char="▪"/>
              <a:defRPr/>
            </a:lvl6pPr>
            <a:lvl7pPr marL="4267093" lvl="6" indent="-419090" algn="l">
              <a:lnSpc>
                <a:spcPct val="100000"/>
              </a:lnSpc>
              <a:spcBef>
                <a:spcPts val="840"/>
              </a:spcBef>
              <a:spcAft>
                <a:spcPts val="0"/>
              </a:spcAft>
              <a:buSzPts val="1350"/>
              <a:buChar char="▪"/>
              <a:defRPr/>
            </a:lvl7pPr>
            <a:lvl8pPr marL="4876678" lvl="7" indent="-419090" algn="l">
              <a:lnSpc>
                <a:spcPct val="100000"/>
              </a:lnSpc>
              <a:spcBef>
                <a:spcPts val="840"/>
              </a:spcBef>
              <a:spcAft>
                <a:spcPts val="0"/>
              </a:spcAft>
              <a:buSzPts val="1350"/>
              <a:buChar char="▪"/>
              <a:defRPr/>
            </a:lvl8pPr>
            <a:lvl9pPr marL="5486263" lvl="8" indent="-419090" algn="l">
              <a:lnSpc>
                <a:spcPct val="100000"/>
              </a:lnSpc>
              <a:spcBef>
                <a:spcPts val="840"/>
              </a:spcBef>
              <a:spcAft>
                <a:spcPts val="0"/>
              </a:spcAft>
              <a:buSzPts val="1350"/>
              <a:buChar char="▪"/>
              <a:defRPr/>
            </a:lvl9pPr>
          </a:lstStyle>
          <a:p>
            <a:endParaRPr/>
          </a:p>
        </p:txBody>
      </p:sp>
      <p:sp>
        <p:nvSpPr>
          <p:cNvPr id="18" name="Google Shape;18;p2"/>
          <p:cNvSpPr txBox="1">
            <a:spLocks noGrp="1"/>
          </p:cNvSpPr>
          <p:nvPr>
            <p:ph type="body" idx="2"/>
          </p:nvPr>
        </p:nvSpPr>
        <p:spPr>
          <a:xfrm>
            <a:off x="283752" y="6407664"/>
            <a:ext cx="3940848" cy="246529"/>
          </a:xfrm>
          <a:prstGeom prst="rect">
            <a:avLst/>
          </a:prstGeom>
          <a:noFill/>
          <a:ln>
            <a:noFill/>
          </a:ln>
        </p:spPr>
        <p:txBody>
          <a:bodyPr spcFirstLastPara="1" wrap="square" lIns="0" tIns="0" rIns="0" bIns="0" anchor="t" anchorCtr="0"/>
          <a:lstStyle>
            <a:lvl1pPr marL="609585" lvl="0" indent="-304792" algn="l">
              <a:lnSpc>
                <a:spcPct val="100000"/>
              </a:lnSpc>
              <a:spcBef>
                <a:spcPts val="1923"/>
              </a:spcBef>
              <a:spcAft>
                <a:spcPts val="0"/>
              </a:spcAft>
              <a:buSzPts val="1600"/>
              <a:buNone/>
              <a:defRPr sz="2133" b="0" i="1">
                <a:solidFill>
                  <a:srgbClr val="CA6F06"/>
                </a:solidFill>
              </a:defRPr>
            </a:lvl1pPr>
            <a:lvl2pPr marL="1219170" lvl="1" indent="-304792" algn="l">
              <a:lnSpc>
                <a:spcPct val="100000"/>
              </a:lnSpc>
              <a:spcBef>
                <a:spcPts val="1923"/>
              </a:spcBef>
              <a:spcAft>
                <a:spcPts val="0"/>
              </a:spcAft>
              <a:buSzPts val="1650"/>
              <a:buNone/>
              <a:defRPr/>
            </a:lvl2pPr>
            <a:lvl3pPr marL="1828754" lvl="2" indent="-304792" algn="l">
              <a:lnSpc>
                <a:spcPct val="100000"/>
              </a:lnSpc>
              <a:spcBef>
                <a:spcPts val="1923"/>
              </a:spcBef>
              <a:spcAft>
                <a:spcPts val="0"/>
              </a:spcAft>
              <a:buSzPts val="1520"/>
              <a:buNone/>
              <a:defRPr/>
            </a:lvl3pPr>
            <a:lvl4pPr marL="2438339" lvl="3" indent="-304792" algn="l">
              <a:lnSpc>
                <a:spcPct val="100000"/>
              </a:lnSpc>
              <a:spcBef>
                <a:spcPts val="1281"/>
              </a:spcBef>
              <a:spcAft>
                <a:spcPts val="0"/>
              </a:spcAft>
              <a:buSzPts val="900"/>
              <a:buNone/>
              <a:defRPr/>
            </a:lvl4pPr>
            <a:lvl5pPr marL="3047924" lvl="4" indent="-304792" algn="l">
              <a:lnSpc>
                <a:spcPct val="100000"/>
              </a:lnSpc>
              <a:spcBef>
                <a:spcPts val="1281"/>
              </a:spcBef>
              <a:spcAft>
                <a:spcPts val="0"/>
              </a:spcAft>
              <a:buSzPts val="960"/>
              <a:buNone/>
              <a:defRPr/>
            </a:lvl5pPr>
            <a:lvl6pPr marL="3657509" lvl="5" indent="-419090" algn="l">
              <a:lnSpc>
                <a:spcPct val="100000"/>
              </a:lnSpc>
              <a:spcBef>
                <a:spcPts val="840"/>
              </a:spcBef>
              <a:spcAft>
                <a:spcPts val="0"/>
              </a:spcAft>
              <a:buSzPts val="1350"/>
              <a:buChar char="▪"/>
              <a:defRPr/>
            </a:lvl6pPr>
            <a:lvl7pPr marL="4267093" lvl="6" indent="-419090" algn="l">
              <a:lnSpc>
                <a:spcPct val="100000"/>
              </a:lnSpc>
              <a:spcBef>
                <a:spcPts val="840"/>
              </a:spcBef>
              <a:spcAft>
                <a:spcPts val="0"/>
              </a:spcAft>
              <a:buSzPts val="1350"/>
              <a:buChar char="▪"/>
              <a:defRPr/>
            </a:lvl7pPr>
            <a:lvl8pPr marL="4876678" lvl="7" indent="-419090" algn="l">
              <a:lnSpc>
                <a:spcPct val="100000"/>
              </a:lnSpc>
              <a:spcBef>
                <a:spcPts val="840"/>
              </a:spcBef>
              <a:spcAft>
                <a:spcPts val="0"/>
              </a:spcAft>
              <a:buSzPts val="1350"/>
              <a:buChar char="▪"/>
              <a:defRPr/>
            </a:lvl8pPr>
            <a:lvl9pPr marL="5486263" lvl="8" indent="-419090" algn="l">
              <a:lnSpc>
                <a:spcPct val="100000"/>
              </a:lnSpc>
              <a:spcBef>
                <a:spcPts val="840"/>
              </a:spcBef>
              <a:spcAft>
                <a:spcPts val="0"/>
              </a:spcAft>
              <a:buSzPts val="1350"/>
              <a:buChar char="▪"/>
              <a:defRPr/>
            </a:lvl9pPr>
          </a:lstStyle>
          <a:p>
            <a:endParaRPr/>
          </a:p>
        </p:txBody>
      </p:sp>
    </p:spTree>
    <p:extLst>
      <p:ext uri="{BB962C8B-B14F-4D97-AF65-F5344CB8AC3E}">
        <p14:creationId xmlns:p14="http://schemas.microsoft.com/office/powerpoint/2010/main" val="94686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Rectangle 9"/>
          <p:cNvSpPr/>
          <p:nvPr/>
        </p:nvSpPr>
        <p:spPr>
          <a:xfrm>
            <a:off x="0" y="1084170"/>
            <a:ext cx="12192000" cy="5773831"/>
          </a:xfrm>
          <a:prstGeom prst="rect">
            <a:avLst/>
          </a:prstGeom>
          <a:solidFill>
            <a:srgbClr val="F1EDEA"/>
          </a:solidFill>
          <a:ln>
            <a:noFill/>
          </a:ln>
        </p:spPr>
        <p:style>
          <a:lnRef idx="2">
            <a:schemeClr val="accent1">
              <a:shade val="50000"/>
            </a:schemeClr>
          </a:lnRef>
          <a:fillRef idx="1">
            <a:schemeClr val="accent1"/>
          </a:fillRef>
          <a:effectRef idx="0">
            <a:schemeClr val="accent1"/>
          </a:effectRef>
          <a:fontRef idx="minor">
            <a:schemeClr val="lt1"/>
          </a:fontRef>
        </p:style>
        <p:txBody>
          <a:bodyPr lIns="97683" tIns="48841" rIns="97683" bIns="48841" rtlCol="0" anchor="ctr"/>
          <a:lstStyle/>
          <a:p>
            <a:pPr algn="ctr"/>
            <a:endParaRPr lang="en-US" sz="2400" b="0" dirty="0">
              <a:solidFill>
                <a:srgbClr val="003763"/>
              </a:solidFill>
            </a:endParaRPr>
          </a:p>
        </p:txBody>
      </p:sp>
      <p:sp>
        <p:nvSpPr>
          <p:cNvPr id="3" name="Text Placeholder 2"/>
          <p:cNvSpPr>
            <a:spLocks noGrp="1"/>
          </p:cNvSpPr>
          <p:nvPr>
            <p:ph type="body" sz="quarter" idx="10" hasCustomPrompt="1"/>
          </p:nvPr>
        </p:nvSpPr>
        <p:spPr>
          <a:xfrm>
            <a:off x="567991" y="3990532"/>
            <a:ext cx="11060245" cy="806824"/>
          </a:xfrm>
        </p:spPr>
        <p:txBody>
          <a:bodyPr/>
          <a:lstStyle>
            <a:lvl1pPr marL="0" indent="0">
              <a:buNone/>
              <a:defRPr sz="3467" i="0" spc="53">
                <a:solidFill>
                  <a:srgbClr val="003763"/>
                </a:solidFill>
                <a:latin typeface="+mj-lt"/>
              </a:defRPr>
            </a:lvl1pPr>
          </a:lstStyle>
          <a:p>
            <a:pPr lvl="0"/>
            <a:r>
              <a:rPr lang="en-US" dirty="0"/>
              <a:t>Click to edit additional title information</a:t>
            </a:r>
          </a:p>
        </p:txBody>
      </p:sp>
      <p:pic>
        <p:nvPicPr>
          <p:cNvPr id="5" name="Picture 4">
            <a:extLst>
              <a:ext uri="{FF2B5EF4-FFF2-40B4-BE49-F238E27FC236}">
                <a16:creationId xmlns:a16="http://schemas.microsoft.com/office/drawing/2014/main" id="{5B44D530-C1E0-42A5-8AED-390EB7DEC9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518459"/>
          </a:xfrm>
          <a:prstGeom prst="rect">
            <a:avLst/>
          </a:prstGeom>
        </p:spPr>
      </p:pic>
    </p:spTree>
    <p:extLst>
      <p:ext uri="{BB962C8B-B14F-4D97-AF65-F5344CB8AC3E}">
        <p14:creationId xmlns:p14="http://schemas.microsoft.com/office/powerpoint/2010/main" val="24297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31" y="1158289"/>
            <a:ext cx="11077863" cy="545240"/>
          </a:xfrm>
        </p:spPr>
        <p:txBody>
          <a:bodyPr/>
          <a:lstStyle/>
          <a:p>
            <a:r>
              <a:rPr lang="en-US"/>
              <a:t>Click to edit Master title style</a:t>
            </a:r>
            <a:endParaRPr lang="en-US" dirty="0"/>
          </a:p>
        </p:txBody>
      </p:sp>
      <p:sp>
        <p:nvSpPr>
          <p:cNvPr id="3" name="Content Placeholder 2"/>
          <p:cNvSpPr>
            <a:spLocks noGrp="1"/>
          </p:cNvSpPr>
          <p:nvPr>
            <p:ph idx="1"/>
          </p:nvPr>
        </p:nvSpPr>
        <p:spPr>
          <a:xfrm>
            <a:off x="559956" y="1952426"/>
            <a:ext cx="11072091" cy="4467557"/>
          </a:xfrm>
        </p:spPr>
        <p:txBody>
          <a:bodyPr/>
          <a:lstStyle>
            <a:lvl1pPr>
              <a:spcBef>
                <a:spcPts val="1923"/>
              </a:spcBef>
              <a:defRPr/>
            </a:lvl1pPr>
            <a:lvl2pPr>
              <a:spcBef>
                <a:spcPts val="1923"/>
              </a:spcBef>
              <a:defRPr/>
            </a:lvl2pPr>
            <a:lvl3pPr>
              <a:spcBef>
                <a:spcPts val="1923"/>
              </a:spcBef>
              <a:defRPr/>
            </a:lvl3pPr>
            <a:lvl4pPr>
              <a:spcBef>
                <a:spcPts val="1281"/>
              </a:spcBef>
              <a:defRPr/>
            </a:lvl4pPr>
            <a:lvl5pPr>
              <a:spcBef>
                <a:spcPts val="1281"/>
              </a:spcBef>
              <a:defRPr/>
            </a:lvl5pPr>
          </a:lstStyle>
          <a:p>
            <a:pPr lvl="0"/>
            <a:r>
              <a:rPr lang="en-US"/>
              <a:t>Click to edit Master text styles</a:t>
            </a:r>
          </a:p>
          <a:p>
            <a:pPr lvl="1"/>
            <a:r>
              <a:rPr lang="en-US"/>
              <a:t>Second level</a:t>
            </a:r>
          </a:p>
          <a:p>
            <a:pPr lvl="2"/>
            <a:r>
              <a:rPr lang="en-US"/>
              <a:t>Third level</a:t>
            </a:r>
          </a:p>
        </p:txBody>
      </p:sp>
      <p:sp>
        <p:nvSpPr>
          <p:cNvPr id="4" name="Line 685"/>
          <p:cNvSpPr>
            <a:spLocks noChangeShapeType="1"/>
          </p:cNvSpPr>
          <p:nvPr/>
        </p:nvSpPr>
        <p:spPr bwMode="auto">
          <a:xfrm>
            <a:off x="558031" y="1713984"/>
            <a:ext cx="11075940" cy="0"/>
          </a:xfrm>
          <a:prstGeom prst="line">
            <a:avLst/>
          </a:prstGeom>
          <a:noFill/>
          <a:ln w="12700">
            <a:solidFill>
              <a:schemeClr val="tx2"/>
            </a:solidFill>
            <a:round/>
            <a:headEnd/>
            <a:tailEnd/>
          </a:ln>
          <a:effectLst/>
        </p:spPr>
        <p:txBody>
          <a:bodyPr wrap="none" lIns="0" tIns="0" rIns="0" bIns="0" anchor="ctr"/>
          <a:lstStyle/>
          <a:p>
            <a:endParaRPr lang="en-US" sz="2400" dirty="0">
              <a:latin typeface="Calibri"/>
            </a:endParaRPr>
          </a:p>
        </p:txBody>
      </p:sp>
    </p:spTree>
    <p:extLst>
      <p:ext uri="{BB962C8B-B14F-4D97-AF65-F5344CB8AC3E}">
        <p14:creationId xmlns:p14="http://schemas.microsoft.com/office/powerpoint/2010/main" val="404985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7" y="2837173"/>
            <a:ext cx="10362045" cy="1362916"/>
          </a:xfrm>
        </p:spPr>
        <p:txBody>
          <a:bodyPr anchor="t"/>
          <a:lstStyle>
            <a:lvl1pPr algn="ctr">
              <a:defRPr sz="4267" b="1" cap="all"/>
            </a:lvl1pPr>
          </a:lstStyle>
          <a:p>
            <a:r>
              <a:rPr lang="en-US"/>
              <a:t>Click to edit Master title style</a:t>
            </a:r>
            <a:endParaRPr lang="en-US" dirty="0"/>
          </a:p>
        </p:txBody>
      </p:sp>
    </p:spTree>
    <p:extLst>
      <p:ext uri="{BB962C8B-B14F-4D97-AF65-F5344CB8AC3E}">
        <p14:creationId xmlns:p14="http://schemas.microsoft.com/office/powerpoint/2010/main" val="65634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9957" y="2256217"/>
            <a:ext cx="5443681" cy="3784787"/>
          </a:xfrm>
        </p:spPr>
        <p:txBody>
          <a:bodyPr/>
          <a:lstStyle>
            <a:lvl1pPr marL="217067" indent="-217067">
              <a:spcBef>
                <a:spcPts val="1923"/>
              </a:spcBef>
              <a:defRPr sz="2133"/>
            </a:lvl1pPr>
            <a:lvl2pPr marL="488400" indent="-217067">
              <a:spcBef>
                <a:spcPts val="1923"/>
              </a:spcBef>
              <a:defRPr sz="1867"/>
            </a:lvl2pPr>
            <a:lvl3pPr>
              <a:spcBef>
                <a:spcPts val="1281"/>
              </a:spcBef>
              <a:defRPr sz="1867"/>
            </a:lvl3pPr>
            <a:lvl4pPr>
              <a:spcBef>
                <a:spcPts val="1281"/>
              </a:spcBef>
              <a:defRPr sz="1600"/>
            </a:lvl4pPr>
            <a:lvl5pPr>
              <a:spcBef>
                <a:spcPts val="1281"/>
              </a:spcBef>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88364" y="2256217"/>
            <a:ext cx="5443683" cy="3784787"/>
          </a:xfrm>
        </p:spPr>
        <p:txBody>
          <a:bodyPr/>
          <a:lstStyle>
            <a:lvl1pPr marL="217067" indent="-217067">
              <a:spcBef>
                <a:spcPts val="1923"/>
              </a:spcBef>
              <a:defRPr sz="2133"/>
            </a:lvl1pPr>
            <a:lvl2pPr indent="-217067">
              <a:spcBef>
                <a:spcPts val="1923"/>
              </a:spcBef>
              <a:defRPr sz="1867"/>
            </a:lvl2pPr>
            <a:lvl3pPr>
              <a:spcBef>
                <a:spcPts val="1281"/>
              </a:spcBef>
              <a:defRPr sz="1867"/>
            </a:lvl3pPr>
            <a:lvl4pPr>
              <a:spcBef>
                <a:spcPts val="1281"/>
              </a:spcBef>
              <a:defRPr sz="1600"/>
            </a:lvl4pPr>
            <a:lvl5pPr>
              <a:spcBef>
                <a:spcPts val="1281"/>
              </a:spcBef>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p:txBody>
      </p:sp>
      <p:sp>
        <p:nvSpPr>
          <p:cNvPr id="12" name="Line 685"/>
          <p:cNvSpPr>
            <a:spLocks noChangeShapeType="1"/>
          </p:cNvSpPr>
          <p:nvPr/>
        </p:nvSpPr>
        <p:spPr bwMode="auto">
          <a:xfrm>
            <a:off x="556107" y="1712336"/>
            <a:ext cx="11075940" cy="0"/>
          </a:xfrm>
          <a:prstGeom prst="line">
            <a:avLst/>
          </a:prstGeom>
          <a:noFill/>
          <a:ln w="12700">
            <a:solidFill>
              <a:schemeClr val="tx2"/>
            </a:solidFill>
            <a:round/>
            <a:headEnd/>
            <a:tailEnd/>
          </a:ln>
          <a:effectLst/>
        </p:spPr>
        <p:txBody>
          <a:bodyPr wrap="none" lIns="0" tIns="0" rIns="0" bIns="0" anchor="ctr"/>
          <a:lstStyle/>
          <a:p>
            <a:endParaRPr lang="en-US" sz="2400" dirty="0">
              <a:latin typeface="Calibri"/>
            </a:endParaRPr>
          </a:p>
        </p:txBody>
      </p:sp>
      <p:sp>
        <p:nvSpPr>
          <p:cNvPr id="7" name="Title 1"/>
          <p:cNvSpPr>
            <a:spLocks noGrp="1"/>
          </p:cNvSpPr>
          <p:nvPr>
            <p:ph type="title"/>
          </p:nvPr>
        </p:nvSpPr>
        <p:spPr>
          <a:xfrm>
            <a:off x="558031" y="1158289"/>
            <a:ext cx="11077863" cy="545240"/>
          </a:xfrm>
        </p:spPr>
        <p:txBody>
          <a:bodyPr/>
          <a:lstStyle/>
          <a:p>
            <a:r>
              <a:rPr lang="en-US"/>
              <a:t>Click to edit Master title style</a:t>
            </a:r>
            <a:endParaRPr lang="en-US" dirty="0"/>
          </a:p>
        </p:txBody>
      </p:sp>
    </p:spTree>
    <p:extLst>
      <p:ext uri="{BB962C8B-B14F-4D97-AF65-F5344CB8AC3E}">
        <p14:creationId xmlns:p14="http://schemas.microsoft.com/office/powerpoint/2010/main" val="67100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8441" y="1929367"/>
            <a:ext cx="5385953" cy="268721"/>
          </a:xfrm>
        </p:spPr>
        <p:txBody>
          <a:bodyPr anchor="t" anchorCtr="0"/>
          <a:lstStyle>
            <a:lvl1pPr marL="0" indent="0">
              <a:buNone/>
              <a:defRPr sz="2533" b="0" i="1" spc="75">
                <a:solidFill>
                  <a:srgbClr val="F8931F"/>
                </a:solidFill>
                <a:latin typeface="+mj-lt"/>
              </a:defRPr>
            </a:lvl1pPr>
            <a:lvl2pPr marL="488400" indent="0">
              <a:buNone/>
              <a:defRPr sz="2133" b="1"/>
            </a:lvl2pPr>
            <a:lvl3pPr marL="976798" indent="0">
              <a:buNone/>
              <a:defRPr sz="1867" b="1"/>
            </a:lvl3pPr>
            <a:lvl4pPr marL="1465198" indent="0">
              <a:buNone/>
              <a:defRPr sz="1733" b="1"/>
            </a:lvl4pPr>
            <a:lvl5pPr marL="1953598" indent="0">
              <a:buNone/>
              <a:defRPr sz="1733" b="1"/>
            </a:lvl5pPr>
            <a:lvl6pPr marL="2441996" indent="0">
              <a:buNone/>
              <a:defRPr sz="1733" b="1"/>
            </a:lvl6pPr>
            <a:lvl7pPr marL="2930396" indent="0">
              <a:buNone/>
              <a:defRPr sz="1733" b="1"/>
            </a:lvl7pPr>
            <a:lvl8pPr marL="3418795" indent="0">
              <a:buNone/>
              <a:defRPr sz="1733" b="1"/>
            </a:lvl8pPr>
            <a:lvl9pPr marL="3907194" indent="0">
              <a:buNone/>
              <a:defRPr sz="1733" b="1"/>
            </a:lvl9pPr>
          </a:lstStyle>
          <a:p>
            <a:pPr lvl="0"/>
            <a:r>
              <a:rPr lang="en-US"/>
              <a:t>Click to edit Master text styles</a:t>
            </a:r>
          </a:p>
        </p:txBody>
      </p:sp>
      <p:sp>
        <p:nvSpPr>
          <p:cNvPr id="4" name="Content Placeholder 3"/>
          <p:cNvSpPr>
            <a:spLocks noGrp="1"/>
          </p:cNvSpPr>
          <p:nvPr>
            <p:ph sz="half" idx="2"/>
          </p:nvPr>
        </p:nvSpPr>
        <p:spPr>
          <a:xfrm>
            <a:off x="598441" y="2415118"/>
            <a:ext cx="5385953" cy="3569636"/>
          </a:xfrm>
        </p:spPr>
        <p:txBody>
          <a:bodyPr/>
          <a:lstStyle>
            <a:lvl1pPr marL="217067" indent="-217067">
              <a:defRPr sz="2133"/>
            </a:lvl1pPr>
            <a:lvl2pPr marL="488400" indent="-217067">
              <a:defRPr sz="1867"/>
            </a:lvl2pPr>
            <a:lvl3pPr>
              <a:defRPr sz="1867"/>
            </a:lvl3pPr>
            <a:lvl4pPr>
              <a:defRPr sz="1600"/>
            </a:lvl4pPr>
            <a:lvl5pPr>
              <a:defRPr sz="16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p:txBody>
      </p:sp>
      <p:sp>
        <p:nvSpPr>
          <p:cNvPr id="9" name="Text Placeholder 2"/>
          <p:cNvSpPr>
            <a:spLocks noGrp="1"/>
          </p:cNvSpPr>
          <p:nvPr>
            <p:ph type="body" idx="11"/>
          </p:nvPr>
        </p:nvSpPr>
        <p:spPr>
          <a:xfrm>
            <a:off x="6246094" y="1929367"/>
            <a:ext cx="5385953" cy="276503"/>
          </a:xfrm>
        </p:spPr>
        <p:txBody>
          <a:bodyPr anchor="t" anchorCtr="0"/>
          <a:lstStyle>
            <a:lvl1pPr marL="0" indent="0">
              <a:buNone/>
              <a:defRPr sz="2533" b="0" i="1" spc="75">
                <a:solidFill>
                  <a:srgbClr val="F8931F"/>
                </a:solidFill>
                <a:latin typeface="+mj-lt"/>
              </a:defRPr>
            </a:lvl1pPr>
            <a:lvl2pPr marL="488400" indent="0">
              <a:buNone/>
              <a:defRPr sz="2133" b="1"/>
            </a:lvl2pPr>
            <a:lvl3pPr marL="976798" indent="0">
              <a:buNone/>
              <a:defRPr sz="1867" b="1"/>
            </a:lvl3pPr>
            <a:lvl4pPr marL="1465198" indent="0">
              <a:buNone/>
              <a:defRPr sz="1733" b="1"/>
            </a:lvl4pPr>
            <a:lvl5pPr marL="1953598" indent="0">
              <a:buNone/>
              <a:defRPr sz="1733" b="1"/>
            </a:lvl5pPr>
            <a:lvl6pPr marL="2441996" indent="0">
              <a:buNone/>
              <a:defRPr sz="1733" b="1"/>
            </a:lvl6pPr>
            <a:lvl7pPr marL="2930396" indent="0">
              <a:buNone/>
              <a:defRPr sz="1733" b="1"/>
            </a:lvl7pPr>
            <a:lvl8pPr marL="3418795" indent="0">
              <a:buNone/>
              <a:defRPr sz="1733" b="1"/>
            </a:lvl8pPr>
            <a:lvl9pPr marL="3907194" indent="0">
              <a:buNone/>
              <a:defRPr sz="1733" b="1"/>
            </a:lvl9pPr>
          </a:lstStyle>
          <a:p>
            <a:pPr lvl="0"/>
            <a:r>
              <a:rPr lang="en-US"/>
              <a:t>Click to edit Master text styles</a:t>
            </a:r>
          </a:p>
        </p:txBody>
      </p:sp>
      <p:sp>
        <p:nvSpPr>
          <p:cNvPr id="10" name="Content Placeholder 3"/>
          <p:cNvSpPr>
            <a:spLocks noGrp="1"/>
          </p:cNvSpPr>
          <p:nvPr>
            <p:ph sz="half" idx="12"/>
          </p:nvPr>
        </p:nvSpPr>
        <p:spPr>
          <a:xfrm>
            <a:off x="6232096" y="2422899"/>
            <a:ext cx="5385953" cy="3612655"/>
          </a:xfrm>
        </p:spPr>
        <p:txBody>
          <a:bodyPr/>
          <a:lstStyle>
            <a:lvl1pPr marL="217067" indent="-217067">
              <a:defRPr sz="2133"/>
            </a:lvl1pPr>
            <a:lvl2pPr marL="488400" indent="-217067">
              <a:defRPr sz="1867"/>
            </a:lvl2pPr>
            <a:lvl3pPr>
              <a:defRPr sz="1867"/>
            </a:lvl3pPr>
            <a:lvl4pPr>
              <a:defRPr sz="1600"/>
            </a:lvl4pPr>
            <a:lvl5pPr>
              <a:defRPr sz="16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p:txBody>
      </p:sp>
      <p:sp>
        <p:nvSpPr>
          <p:cNvPr id="8" name="Line 685"/>
          <p:cNvSpPr>
            <a:spLocks noChangeShapeType="1"/>
          </p:cNvSpPr>
          <p:nvPr/>
        </p:nvSpPr>
        <p:spPr bwMode="auto">
          <a:xfrm>
            <a:off x="556107" y="1712336"/>
            <a:ext cx="11075940" cy="0"/>
          </a:xfrm>
          <a:prstGeom prst="line">
            <a:avLst/>
          </a:prstGeom>
          <a:noFill/>
          <a:ln w="12700">
            <a:solidFill>
              <a:schemeClr val="tx2"/>
            </a:solidFill>
            <a:round/>
            <a:headEnd/>
            <a:tailEnd/>
          </a:ln>
          <a:effectLst/>
        </p:spPr>
        <p:txBody>
          <a:bodyPr wrap="none" lIns="0" tIns="0" rIns="0" bIns="0" anchor="ctr"/>
          <a:lstStyle/>
          <a:p>
            <a:endParaRPr lang="en-US" sz="2400" dirty="0">
              <a:latin typeface="Calibri"/>
            </a:endParaRPr>
          </a:p>
        </p:txBody>
      </p:sp>
      <p:sp>
        <p:nvSpPr>
          <p:cNvPr id="13" name="Title 1"/>
          <p:cNvSpPr>
            <a:spLocks noGrp="1"/>
          </p:cNvSpPr>
          <p:nvPr>
            <p:ph type="title"/>
          </p:nvPr>
        </p:nvSpPr>
        <p:spPr>
          <a:xfrm>
            <a:off x="558031" y="1158289"/>
            <a:ext cx="11077863" cy="545240"/>
          </a:xfrm>
        </p:spPr>
        <p:txBody>
          <a:bodyPr/>
          <a:lstStyle/>
          <a:p>
            <a:r>
              <a:rPr lang="en-US"/>
              <a:t>Click to edit Master title style</a:t>
            </a:r>
            <a:endParaRPr lang="en-US" dirty="0"/>
          </a:p>
        </p:txBody>
      </p:sp>
    </p:spTree>
    <p:extLst>
      <p:ext uri="{BB962C8B-B14F-4D97-AF65-F5344CB8AC3E}">
        <p14:creationId xmlns:p14="http://schemas.microsoft.com/office/powerpoint/2010/main" val="27766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Line 685"/>
          <p:cNvSpPr>
            <a:spLocks noChangeShapeType="1"/>
          </p:cNvSpPr>
          <p:nvPr/>
        </p:nvSpPr>
        <p:spPr bwMode="auto">
          <a:xfrm>
            <a:off x="556107" y="1712336"/>
            <a:ext cx="11075940" cy="0"/>
          </a:xfrm>
          <a:prstGeom prst="line">
            <a:avLst/>
          </a:prstGeom>
          <a:noFill/>
          <a:ln w="12700">
            <a:solidFill>
              <a:schemeClr val="tx2"/>
            </a:solidFill>
            <a:round/>
            <a:headEnd/>
            <a:tailEnd/>
          </a:ln>
          <a:effectLst/>
        </p:spPr>
        <p:txBody>
          <a:bodyPr wrap="none" lIns="0" tIns="0" rIns="0" bIns="0" anchor="ctr"/>
          <a:lstStyle/>
          <a:p>
            <a:endParaRPr lang="en-US" sz="2400" dirty="0">
              <a:latin typeface="Calibri"/>
            </a:endParaRPr>
          </a:p>
        </p:txBody>
      </p:sp>
      <p:sp>
        <p:nvSpPr>
          <p:cNvPr id="5" name="Title 1"/>
          <p:cNvSpPr>
            <a:spLocks noGrp="1"/>
          </p:cNvSpPr>
          <p:nvPr>
            <p:ph type="title"/>
          </p:nvPr>
        </p:nvSpPr>
        <p:spPr>
          <a:xfrm>
            <a:off x="558031" y="1158289"/>
            <a:ext cx="11077863" cy="545240"/>
          </a:xfrm>
        </p:spPr>
        <p:txBody>
          <a:bodyPr/>
          <a:lstStyle/>
          <a:p>
            <a:r>
              <a:rPr lang="en-US"/>
              <a:t>Click to edit Master title style</a:t>
            </a:r>
            <a:endParaRPr lang="en-US" dirty="0"/>
          </a:p>
        </p:txBody>
      </p:sp>
    </p:spTree>
    <p:extLst>
      <p:ext uri="{BB962C8B-B14F-4D97-AF65-F5344CB8AC3E}">
        <p14:creationId xmlns:p14="http://schemas.microsoft.com/office/powerpoint/2010/main" val="145216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04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6529" y="5493300"/>
            <a:ext cx="10219561" cy="567297"/>
          </a:xfrm>
        </p:spPr>
        <p:txBody>
          <a:bodyPr/>
          <a:lstStyle>
            <a:lvl1pPr algn="l">
              <a:defRPr sz="3867" b="1"/>
            </a:lvl1pPr>
          </a:lstStyle>
          <a:p>
            <a:r>
              <a:rPr lang="en-US"/>
              <a:t>Click to edit Master title style</a:t>
            </a:r>
            <a:endParaRPr lang="en-US" dirty="0"/>
          </a:p>
        </p:txBody>
      </p:sp>
      <p:sp>
        <p:nvSpPr>
          <p:cNvPr id="3" name="Picture Placeholder 2"/>
          <p:cNvSpPr>
            <a:spLocks noGrp="1"/>
          </p:cNvSpPr>
          <p:nvPr>
            <p:ph type="pic" idx="1"/>
          </p:nvPr>
        </p:nvSpPr>
        <p:spPr>
          <a:xfrm>
            <a:off x="996528" y="1040157"/>
            <a:ext cx="10198944" cy="4265728"/>
          </a:xfrm>
        </p:spPr>
        <p:txBody>
          <a:bodyPr/>
          <a:lstStyle>
            <a:lvl1pPr marL="0" indent="0">
              <a:buNone/>
              <a:defRPr sz="3467"/>
            </a:lvl1pPr>
            <a:lvl2pPr marL="488400" indent="0">
              <a:buNone/>
              <a:defRPr sz="2933"/>
            </a:lvl2pPr>
            <a:lvl3pPr marL="976798" indent="0">
              <a:buNone/>
              <a:defRPr sz="2533"/>
            </a:lvl3pPr>
            <a:lvl4pPr marL="1465198" indent="0">
              <a:buNone/>
              <a:defRPr sz="2133"/>
            </a:lvl4pPr>
            <a:lvl5pPr marL="1953598" indent="0">
              <a:buNone/>
              <a:defRPr sz="2133"/>
            </a:lvl5pPr>
            <a:lvl6pPr marL="2441996" indent="0">
              <a:buNone/>
              <a:defRPr sz="2133"/>
            </a:lvl6pPr>
            <a:lvl7pPr marL="2930396" indent="0">
              <a:buNone/>
              <a:defRPr sz="2133"/>
            </a:lvl7pPr>
            <a:lvl8pPr marL="3418795" indent="0">
              <a:buNone/>
              <a:defRPr sz="2133"/>
            </a:lvl8pPr>
            <a:lvl9pPr marL="3907194" indent="0">
              <a:buNone/>
              <a:defRPr sz="2133"/>
            </a:lvl9pPr>
          </a:lstStyle>
          <a:p>
            <a:r>
              <a:rPr lang="en-US"/>
              <a:t>Click icon to add picture</a:t>
            </a:r>
          </a:p>
        </p:txBody>
      </p:sp>
      <p:sp>
        <p:nvSpPr>
          <p:cNvPr id="4" name="Text Placeholder 3"/>
          <p:cNvSpPr>
            <a:spLocks noGrp="1"/>
          </p:cNvSpPr>
          <p:nvPr>
            <p:ph type="body" sz="half" idx="2"/>
          </p:nvPr>
        </p:nvSpPr>
        <p:spPr>
          <a:xfrm>
            <a:off x="996528" y="6145321"/>
            <a:ext cx="10233307" cy="592024"/>
          </a:xfrm>
        </p:spPr>
        <p:txBody>
          <a:bodyPr/>
          <a:lstStyle>
            <a:lvl1pPr marL="0" indent="0">
              <a:buNone/>
              <a:defRPr sz="3200"/>
            </a:lvl1pPr>
            <a:lvl2pPr marL="488400" indent="0">
              <a:buNone/>
              <a:defRPr sz="1333"/>
            </a:lvl2pPr>
            <a:lvl3pPr marL="976798" indent="0">
              <a:buNone/>
              <a:defRPr sz="1067"/>
            </a:lvl3pPr>
            <a:lvl4pPr marL="1465198" indent="0">
              <a:buNone/>
              <a:defRPr sz="933"/>
            </a:lvl4pPr>
            <a:lvl5pPr marL="1953598" indent="0">
              <a:buNone/>
              <a:defRPr sz="933"/>
            </a:lvl5pPr>
            <a:lvl6pPr marL="2441996" indent="0">
              <a:buNone/>
              <a:defRPr sz="933"/>
            </a:lvl6pPr>
            <a:lvl7pPr marL="2930396" indent="0">
              <a:buNone/>
              <a:defRPr sz="933"/>
            </a:lvl7pPr>
            <a:lvl8pPr marL="3418795" indent="0">
              <a:buNone/>
              <a:defRPr sz="933"/>
            </a:lvl8pPr>
            <a:lvl9pPr marL="3907194" indent="0">
              <a:buNone/>
              <a:defRPr sz="933"/>
            </a:lvl9pPr>
          </a:lstStyle>
          <a:p>
            <a:pPr lvl="0"/>
            <a:r>
              <a:rPr lang="en-US"/>
              <a:t>Click to edit Master text styles</a:t>
            </a:r>
          </a:p>
        </p:txBody>
      </p:sp>
    </p:spTree>
    <p:extLst>
      <p:ext uri="{BB962C8B-B14F-4D97-AF65-F5344CB8AC3E}">
        <p14:creationId xmlns:p14="http://schemas.microsoft.com/office/powerpoint/2010/main" val="232449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FFF"/>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bwMode="auto">
          <a:xfrm>
            <a:off x="559957" y="1411824"/>
            <a:ext cx="11077863" cy="102275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dirty="0"/>
              <a:t>Two Line Titles</a:t>
            </a:r>
            <a:br>
              <a:rPr lang="en-US" dirty="0"/>
            </a:br>
            <a:r>
              <a:rPr lang="en-US" dirty="0"/>
              <a:t>One Line Titles</a:t>
            </a:r>
          </a:p>
        </p:txBody>
      </p:sp>
      <p:sp>
        <p:nvSpPr>
          <p:cNvPr id="6149" name="Rectangle 5"/>
          <p:cNvSpPr>
            <a:spLocks noGrp="1" noChangeArrowheads="1"/>
          </p:cNvSpPr>
          <p:nvPr>
            <p:ph type="body" idx="1"/>
          </p:nvPr>
        </p:nvSpPr>
        <p:spPr bwMode="auto">
          <a:xfrm>
            <a:off x="559955" y="2719667"/>
            <a:ext cx="11072091" cy="30380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B7952E0B-A6B8-4ACC-B777-2385B3B333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2192000" cy="994013"/>
          </a:xfrm>
          <a:prstGeom prst="rect">
            <a:avLst/>
          </a:prstGeom>
        </p:spPr>
      </p:pic>
    </p:spTree>
    <p:extLst>
      <p:ext uri="{BB962C8B-B14F-4D97-AF65-F5344CB8AC3E}">
        <p14:creationId xmlns:p14="http://schemas.microsoft.com/office/powerpoint/2010/main" val="1006164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771603" rtl="0" eaLnBrk="1" fontAlgn="base" hangingPunct="1">
        <a:spcBef>
          <a:spcPct val="0"/>
        </a:spcBef>
        <a:spcAft>
          <a:spcPct val="0"/>
        </a:spcAft>
        <a:defRPr sz="3867" b="1" cap="all">
          <a:solidFill>
            <a:schemeClr val="accent4"/>
          </a:solidFill>
          <a:latin typeface="+mj-lt"/>
          <a:ea typeface="+mj-ea"/>
          <a:cs typeface="+mj-cs"/>
        </a:defRPr>
      </a:lvl1pPr>
      <a:lvl2pPr algn="l" defTabSz="771603" rtl="0" eaLnBrk="1" fontAlgn="base" hangingPunct="1">
        <a:spcBef>
          <a:spcPct val="0"/>
        </a:spcBef>
        <a:spcAft>
          <a:spcPct val="0"/>
        </a:spcAft>
        <a:defRPr sz="2133" b="1">
          <a:solidFill>
            <a:schemeClr val="accent1"/>
          </a:solidFill>
          <a:latin typeface="Arial" charset="0"/>
        </a:defRPr>
      </a:lvl2pPr>
      <a:lvl3pPr algn="l" defTabSz="771603" rtl="0" eaLnBrk="1" fontAlgn="base" hangingPunct="1">
        <a:spcBef>
          <a:spcPct val="0"/>
        </a:spcBef>
        <a:spcAft>
          <a:spcPct val="0"/>
        </a:spcAft>
        <a:defRPr sz="2133" b="1">
          <a:solidFill>
            <a:schemeClr val="accent1"/>
          </a:solidFill>
          <a:latin typeface="Arial" charset="0"/>
        </a:defRPr>
      </a:lvl3pPr>
      <a:lvl4pPr algn="l" defTabSz="771603" rtl="0" eaLnBrk="1" fontAlgn="base" hangingPunct="1">
        <a:spcBef>
          <a:spcPct val="0"/>
        </a:spcBef>
        <a:spcAft>
          <a:spcPct val="0"/>
        </a:spcAft>
        <a:defRPr sz="2133" b="1">
          <a:solidFill>
            <a:schemeClr val="accent1"/>
          </a:solidFill>
          <a:latin typeface="Arial" charset="0"/>
        </a:defRPr>
      </a:lvl4pPr>
      <a:lvl5pPr algn="l" defTabSz="771603" rtl="0" eaLnBrk="1" fontAlgn="base" hangingPunct="1">
        <a:spcBef>
          <a:spcPct val="0"/>
        </a:spcBef>
        <a:spcAft>
          <a:spcPct val="0"/>
        </a:spcAft>
        <a:defRPr sz="2133" b="1">
          <a:solidFill>
            <a:schemeClr val="accent1"/>
          </a:solidFill>
          <a:latin typeface="Arial" charset="0"/>
        </a:defRPr>
      </a:lvl5pPr>
      <a:lvl6pPr marL="488400" algn="l" defTabSz="771603" rtl="0" eaLnBrk="1" fontAlgn="base" hangingPunct="1">
        <a:spcBef>
          <a:spcPct val="0"/>
        </a:spcBef>
        <a:spcAft>
          <a:spcPct val="0"/>
        </a:spcAft>
        <a:defRPr sz="2133" b="1">
          <a:solidFill>
            <a:schemeClr val="accent1"/>
          </a:solidFill>
          <a:latin typeface="Arial" charset="0"/>
        </a:defRPr>
      </a:lvl6pPr>
      <a:lvl7pPr marL="976798" algn="l" defTabSz="771603" rtl="0" eaLnBrk="1" fontAlgn="base" hangingPunct="1">
        <a:spcBef>
          <a:spcPct val="0"/>
        </a:spcBef>
        <a:spcAft>
          <a:spcPct val="0"/>
        </a:spcAft>
        <a:defRPr sz="2133" b="1">
          <a:solidFill>
            <a:schemeClr val="accent1"/>
          </a:solidFill>
          <a:latin typeface="Arial" charset="0"/>
        </a:defRPr>
      </a:lvl7pPr>
      <a:lvl8pPr marL="1465198" algn="l" defTabSz="771603" rtl="0" eaLnBrk="1" fontAlgn="base" hangingPunct="1">
        <a:spcBef>
          <a:spcPct val="0"/>
        </a:spcBef>
        <a:spcAft>
          <a:spcPct val="0"/>
        </a:spcAft>
        <a:defRPr sz="2133" b="1">
          <a:solidFill>
            <a:schemeClr val="accent1"/>
          </a:solidFill>
          <a:latin typeface="Arial" charset="0"/>
        </a:defRPr>
      </a:lvl8pPr>
      <a:lvl9pPr marL="1953598" algn="l" defTabSz="771603" rtl="0" eaLnBrk="1" fontAlgn="base" hangingPunct="1">
        <a:spcBef>
          <a:spcPct val="0"/>
        </a:spcBef>
        <a:spcAft>
          <a:spcPct val="0"/>
        </a:spcAft>
        <a:defRPr sz="2133" b="1">
          <a:solidFill>
            <a:schemeClr val="accent1"/>
          </a:solidFill>
          <a:latin typeface="Arial" charset="0"/>
        </a:defRPr>
      </a:lvl9pPr>
    </p:titleStyle>
    <p:bodyStyle>
      <a:lvl1pPr marL="298466" indent="-298466" algn="l" defTabSz="771603" rtl="0" eaLnBrk="1" fontAlgn="base" hangingPunct="1">
        <a:spcBef>
          <a:spcPts val="1923"/>
        </a:spcBef>
        <a:spcAft>
          <a:spcPct val="0"/>
        </a:spcAft>
        <a:buClr>
          <a:schemeClr val="tx2"/>
        </a:buClr>
        <a:buSzPct val="100000"/>
        <a:buFont typeface="Lucida Grande"/>
        <a:buChar char="‣"/>
        <a:defRPr sz="3200">
          <a:solidFill>
            <a:schemeClr val="tx1"/>
          </a:solidFill>
          <a:latin typeface="+mn-lt"/>
          <a:ea typeface="+mn-ea"/>
          <a:cs typeface="+mn-cs"/>
        </a:defRPr>
      </a:lvl1pPr>
      <a:lvl2pPr marL="624066" indent="-298466" algn="l" defTabSz="771603" rtl="0" eaLnBrk="1" fontAlgn="base" hangingPunct="1">
        <a:spcBef>
          <a:spcPts val="1923"/>
        </a:spcBef>
        <a:spcAft>
          <a:spcPct val="0"/>
        </a:spcAft>
        <a:buClr>
          <a:schemeClr val="tx2"/>
        </a:buClr>
        <a:buSzPct val="75000"/>
        <a:buFont typeface="Arial" charset="0"/>
        <a:buChar char="–"/>
        <a:defRPr sz="2933">
          <a:solidFill>
            <a:schemeClr val="tx1"/>
          </a:solidFill>
          <a:latin typeface="+mn-lt"/>
        </a:defRPr>
      </a:lvl2pPr>
      <a:lvl3pPr marL="841132" indent="-217067" algn="l" defTabSz="771603" rtl="0" eaLnBrk="1" fontAlgn="base" hangingPunct="1">
        <a:spcBef>
          <a:spcPts val="1923"/>
        </a:spcBef>
        <a:spcAft>
          <a:spcPct val="0"/>
        </a:spcAft>
        <a:buClr>
          <a:schemeClr val="accent1"/>
        </a:buClr>
        <a:buSzPct val="80000"/>
        <a:buFont typeface="Lucida Grande"/>
        <a:buChar char="‣"/>
        <a:defRPr sz="2533">
          <a:solidFill>
            <a:schemeClr val="tx1"/>
          </a:solidFill>
          <a:latin typeface="+mn-lt"/>
        </a:defRPr>
      </a:lvl3pPr>
      <a:lvl4pPr marL="797040" indent="-184846" algn="l" defTabSz="771603" rtl="0" eaLnBrk="1" fontAlgn="base" hangingPunct="1">
        <a:spcBef>
          <a:spcPts val="1281"/>
        </a:spcBef>
        <a:spcAft>
          <a:spcPct val="0"/>
        </a:spcAft>
        <a:buClr>
          <a:schemeClr val="accent1"/>
        </a:buClr>
        <a:buSzPct val="75000"/>
        <a:buFont typeface="Lucida Grande"/>
        <a:buChar char="-"/>
        <a:defRPr sz="1600">
          <a:solidFill>
            <a:schemeClr val="tx1"/>
          </a:solidFill>
          <a:latin typeface="+mn-lt"/>
        </a:defRPr>
      </a:lvl4pPr>
      <a:lvl5pPr marL="975104" indent="-176366" algn="l" defTabSz="771603" rtl="0" eaLnBrk="1" fontAlgn="base" hangingPunct="1">
        <a:spcBef>
          <a:spcPts val="1281"/>
        </a:spcBef>
        <a:spcAft>
          <a:spcPct val="0"/>
        </a:spcAft>
        <a:buClr>
          <a:schemeClr val="bg2"/>
        </a:buClr>
        <a:buSzPct val="80000"/>
        <a:buFont typeface="Lucida Grande"/>
        <a:buChar char="‣"/>
        <a:defRPr sz="1600">
          <a:solidFill>
            <a:schemeClr val="tx1"/>
          </a:solidFill>
          <a:latin typeface="+mn-lt"/>
        </a:defRPr>
      </a:lvl5pPr>
      <a:lvl6pPr marL="1463502" indent="-176366" algn="l" defTabSz="771603" rtl="0" eaLnBrk="1" fontAlgn="base" hangingPunct="1">
        <a:spcBef>
          <a:spcPct val="35000"/>
        </a:spcBef>
        <a:spcAft>
          <a:spcPct val="0"/>
        </a:spcAft>
        <a:buClr>
          <a:srgbClr val="6D6E71"/>
        </a:buClr>
        <a:buSzPct val="75000"/>
        <a:buFont typeface="Wingdings" pitchFamily="2" charset="2"/>
        <a:buChar char="§"/>
        <a:defRPr sz="1333">
          <a:solidFill>
            <a:schemeClr val="tx1"/>
          </a:solidFill>
          <a:latin typeface="+mn-lt"/>
        </a:defRPr>
      </a:lvl6pPr>
      <a:lvl7pPr marL="1951902" indent="-176366" algn="l" defTabSz="771603" rtl="0" eaLnBrk="1" fontAlgn="base" hangingPunct="1">
        <a:spcBef>
          <a:spcPct val="35000"/>
        </a:spcBef>
        <a:spcAft>
          <a:spcPct val="0"/>
        </a:spcAft>
        <a:buClr>
          <a:srgbClr val="6D6E71"/>
        </a:buClr>
        <a:buSzPct val="75000"/>
        <a:buFont typeface="Wingdings" pitchFamily="2" charset="2"/>
        <a:buChar char="§"/>
        <a:defRPr sz="1333">
          <a:solidFill>
            <a:schemeClr val="tx1"/>
          </a:solidFill>
          <a:latin typeface="+mn-lt"/>
        </a:defRPr>
      </a:lvl7pPr>
      <a:lvl8pPr marL="2440302" indent="-176366" algn="l" defTabSz="771603" rtl="0" eaLnBrk="1" fontAlgn="base" hangingPunct="1">
        <a:spcBef>
          <a:spcPct val="35000"/>
        </a:spcBef>
        <a:spcAft>
          <a:spcPct val="0"/>
        </a:spcAft>
        <a:buClr>
          <a:srgbClr val="6D6E71"/>
        </a:buClr>
        <a:buSzPct val="75000"/>
        <a:buFont typeface="Wingdings" pitchFamily="2" charset="2"/>
        <a:buChar char="§"/>
        <a:defRPr sz="1333">
          <a:solidFill>
            <a:schemeClr val="tx1"/>
          </a:solidFill>
          <a:latin typeface="+mn-lt"/>
        </a:defRPr>
      </a:lvl8pPr>
      <a:lvl9pPr marL="2928700" indent="-176366" algn="l" defTabSz="771603" rtl="0" eaLnBrk="1" fontAlgn="base" hangingPunct="1">
        <a:spcBef>
          <a:spcPct val="35000"/>
        </a:spcBef>
        <a:spcAft>
          <a:spcPct val="0"/>
        </a:spcAft>
        <a:buClr>
          <a:srgbClr val="6D6E71"/>
        </a:buClr>
        <a:buSzPct val="75000"/>
        <a:buFont typeface="Wingdings" pitchFamily="2" charset="2"/>
        <a:buChar char="§"/>
        <a:defRPr sz="1333">
          <a:solidFill>
            <a:schemeClr val="tx1"/>
          </a:solidFill>
          <a:latin typeface="+mn-lt"/>
        </a:defRPr>
      </a:lvl9pPr>
    </p:bodyStyle>
    <p:otherStyle>
      <a:defPPr>
        <a:defRPr lang="en-US"/>
      </a:defPPr>
      <a:lvl1pPr marL="0" algn="l" defTabSz="976798" rtl="0" eaLnBrk="1" latinLnBrk="0" hangingPunct="1">
        <a:defRPr sz="1867" kern="1200">
          <a:solidFill>
            <a:schemeClr val="tx1"/>
          </a:solidFill>
          <a:latin typeface="+mn-lt"/>
          <a:ea typeface="+mn-ea"/>
          <a:cs typeface="+mn-cs"/>
        </a:defRPr>
      </a:lvl1pPr>
      <a:lvl2pPr marL="488400" algn="l" defTabSz="976798" rtl="0" eaLnBrk="1" latinLnBrk="0" hangingPunct="1">
        <a:defRPr sz="1867" kern="1200">
          <a:solidFill>
            <a:schemeClr val="tx1"/>
          </a:solidFill>
          <a:latin typeface="+mn-lt"/>
          <a:ea typeface="+mn-ea"/>
          <a:cs typeface="+mn-cs"/>
        </a:defRPr>
      </a:lvl2pPr>
      <a:lvl3pPr marL="976798" algn="l" defTabSz="976798" rtl="0" eaLnBrk="1" latinLnBrk="0" hangingPunct="1">
        <a:defRPr sz="1867" kern="1200">
          <a:solidFill>
            <a:schemeClr val="tx1"/>
          </a:solidFill>
          <a:latin typeface="+mn-lt"/>
          <a:ea typeface="+mn-ea"/>
          <a:cs typeface="+mn-cs"/>
        </a:defRPr>
      </a:lvl3pPr>
      <a:lvl4pPr marL="1465198" algn="l" defTabSz="976798" rtl="0" eaLnBrk="1" latinLnBrk="0" hangingPunct="1">
        <a:defRPr sz="1867" kern="1200">
          <a:solidFill>
            <a:schemeClr val="tx1"/>
          </a:solidFill>
          <a:latin typeface="+mn-lt"/>
          <a:ea typeface="+mn-ea"/>
          <a:cs typeface="+mn-cs"/>
        </a:defRPr>
      </a:lvl4pPr>
      <a:lvl5pPr marL="1953598" algn="l" defTabSz="976798" rtl="0" eaLnBrk="1" latinLnBrk="0" hangingPunct="1">
        <a:defRPr sz="1867" kern="1200">
          <a:solidFill>
            <a:schemeClr val="tx1"/>
          </a:solidFill>
          <a:latin typeface="+mn-lt"/>
          <a:ea typeface="+mn-ea"/>
          <a:cs typeface="+mn-cs"/>
        </a:defRPr>
      </a:lvl5pPr>
      <a:lvl6pPr marL="2441996" algn="l" defTabSz="976798" rtl="0" eaLnBrk="1" latinLnBrk="0" hangingPunct="1">
        <a:defRPr sz="1867" kern="1200">
          <a:solidFill>
            <a:schemeClr val="tx1"/>
          </a:solidFill>
          <a:latin typeface="+mn-lt"/>
          <a:ea typeface="+mn-ea"/>
          <a:cs typeface="+mn-cs"/>
        </a:defRPr>
      </a:lvl6pPr>
      <a:lvl7pPr marL="2930396" algn="l" defTabSz="976798" rtl="0" eaLnBrk="1" latinLnBrk="0" hangingPunct="1">
        <a:defRPr sz="1867" kern="1200">
          <a:solidFill>
            <a:schemeClr val="tx1"/>
          </a:solidFill>
          <a:latin typeface="+mn-lt"/>
          <a:ea typeface="+mn-ea"/>
          <a:cs typeface="+mn-cs"/>
        </a:defRPr>
      </a:lvl7pPr>
      <a:lvl8pPr marL="3418795" algn="l" defTabSz="976798" rtl="0" eaLnBrk="1" latinLnBrk="0" hangingPunct="1">
        <a:defRPr sz="1867" kern="1200">
          <a:solidFill>
            <a:schemeClr val="tx1"/>
          </a:solidFill>
          <a:latin typeface="+mn-lt"/>
          <a:ea typeface="+mn-ea"/>
          <a:cs typeface="+mn-cs"/>
        </a:defRPr>
      </a:lvl8pPr>
      <a:lvl9pPr marL="3907194" algn="l" defTabSz="97679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to7Yrl50iHI" TargetMode="Externa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ideo" Target="https://www.youtube.com/embed/vFXSYCJHPUg" TargetMode="Externa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video" Target="https://www.youtube.com/embed/YHSzzkNbmrM"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untyhealthrankings.org/about-us/contact-u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94B990-202A-4913-A30E-8857D42385AE}"/>
              </a:ext>
            </a:extLst>
          </p:cNvPr>
          <p:cNvSpPr>
            <a:spLocks noGrp="1"/>
          </p:cNvSpPr>
          <p:nvPr>
            <p:ph type="title"/>
          </p:nvPr>
        </p:nvSpPr>
        <p:spPr/>
        <p:txBody>
          <a:bodyPr/>
          <a:lstStyle/>
          <a:p>
            <a:r>
              <a:rPr lang="en-US" dirty="0"/>
              <a:t>Notes for facilitator</a:t>
            </a:r>
          </a:p>
        </p:txBody>
      </p:sp>
      <p:sp>
        <p:nvSpPr>
          <p:cNvPr id="7" name="Content Placeholder 6">
            <a:extLst>
              <a:ext uri="{FF2B5EF4-FFF2-40B4-BE49-F238E27FC236}">
                <a16:creationId xmlns:a16="http://schemas.microsoft.com/office/drawing/2014/main" id="{9C70B3F3-E29D-4BD5-B914-82FD7139520C}"/>
              </a:ext>
            </a:extLst>
          </p:cNvPr>
          <p:cNvSpPr>
            <a:spLocks noGrp="1"/>
          </p:cNvSpPr>
          <p:nvPr>
            <p:ph idx="1"/>
          </p:nvPr>
        </p:nvSpPr>
        <p:spPr/>
        <p:txBody>
          <a:bodyPr/>
          <a:lstStyle/>
          <a:p>
            <a:r>
              <a:rPr lang="en-US" dirty="0"/>
              <a:t>See slide notes</a:t>
            </a:r>
          </a:p>
        </p:txBody>
      </p:sp>
    </p:spTree>
    <p:extLst>
      <p:ext uri="{BB962C8B-B14F-4D97-AF65-F5344CB8AC3E}">
        <p14:creationId xmlns:p14="http://schemas.microsoft.com/office/powerpoint/2010/main" val="1292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736175" y="1737360"/>
            <a:ext cx="6721573" cy="5120640"/>
          </a:xfrm>
        </p:spPr>
      </p:pic>
      <p:sp>
        <p:nvSpPr>
          <p:cNvPr id="2" name="Title 1">
            <a:extLst>
              <a:ext uri="{FF2B5EF4-FFF2-40B4-BE49-F238E27FC236}">
                <a16:creationId xmlns:a16="http://schemas.microsoft.com/office/drawing/2014/main" id="{BDA9FAC4-FD34-4177-98CC-6A1442ED14E2}"/>
              </a:ext>
            </a:extLst>
          </p:cNvPr>
          <p:cNvSpPr>
            <a:spLocks noGrp="1"/>
          </p:cNvSpPr>
          <p:nvPr>
            <p:ph type="title"/>
          </p:nvPr>
        </p:nvSpPr>
        <p:spPr/>
        <p:txBody>
          <a:bodyPr/>
          <a:lstStyle/>
          <a:p>
            <a:r>
              <a:rPr lang="en-US" dirty="0"/>
              <a:t>Uncovering Root Causes</a:t>
            </a:r>
          </a:p>
        </p:txBody>
      </p:sp>
    </p:spTree>
    <p:extLst>
      <p:ext uri="{BB962C8B-B14F-4D97-AF65-F5344CB8AC3E}">
        <p14:creationId xmlns:p14="http://schemas.microsoft.com/office/powerpoint/2010/main" val="412311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17B0-9CD9-4A31-84F3-619ACE28907F}"/>
              </a:ext>
            </a:extLst>
          </p:cNvPr>
          <p:cNvSpPr>
            <a:spLocks noGrp="1"/>
          </p:cNvSpPr>
          <p:nvPr>
            <p:ph type="title"/>
          </p:nvPr>
        </p:nvSpPr>
        <p:spPr/>
        <p:txBody>
          <a:bodyPr/>
          <a:lstStyle/>
          <a:p>
            <a:r>
              <a:rPr lang="en-US" dirty="0"/>
              <a:t>Cicero, IL: Uncovering Root Causes</a:t>
            </a:r>
          </a:p>
        </p:txBody>
      </p:sp>
      <p:pic>
        <p:nvPicPr>
          <p:cNvPr id="7" name="Picture 6">
            <a:extLst>
              <a:ext uri="{FF2B5EF4-FFF2-40B4-BE49-F238E27FC236}">
                <a16:creationId xmlns:a16="http://schemas.microsoft.com/office/drawing/2014/main" id="{026A5A9A-FF76-4A1F-AAB7-151075333A55}"/>
              </a:ext>
            </a:extLst>
          </p:cNvPr>
          <p:cNvPicPr>
            <a:picLocks noChangeAspect="1"/>
          </p:cNvPicPr>
          <p:nvPr/>
        </p:nvPicPr>
        <p:blipFill>
          <a:blip r:embed="rId3"/>
          <a:stretch>
            <a:fillRect/>
          </a:stretch>
        </p:blipFill>
        <p:spPr>
          <a:xfrm>
            <a:off x="2031998" y="1951749"/>
            <a:ext cx="7716916" cy="4906251"/>
          </a:xfrm>
          <a:prstGeom prst="rect">
            <a:avLst/>
          </a:prstGeom>
        </p:spPr>
      </p:pic>
    </p:spTree>
    <p:extLst>
      <p:ext uri="{BB962C8B-B14F-4D97-AF65-F5344CB8AC3E}">
        <p14:creationId xmlns:p14="http://schemas.microsoft.com/office/powerpoint/2010/main" val="13565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E13A5-F6D9-41DE-902D-E40BD2CA1B26}"/>
              </a:ext>
            </a:extLst>
          </p:cNvPr>
          <p:cNvSpPr>
            <a:spLocks noGrp="1"/>
          </p:cNvSpPr>
          <p:nvPr>
            <p:ph sz="half" idx="1"/>
          </p:nvPr>
        </p:nvSpPr>
        <p:spPr>
          <a:xfrm>
            <a:off x="558031" y="2044889"/>
            <a:ext cx="7370808" cy="3784787"/>
          </a:xfrm>
        </p:spPr>
        <p:txBody>
          <a:bodyPr/>
          <a:lstStyle/>
          <a:p>
            <a:pPr marL="0" indent="0">
              <a:buNone/>
            </a:pPr>
            <a:r>
              <a:rPr lang="en-US" sz="3200" dirty="0"/>
              <a:t>Discrimination:</a:t>
            </a:r>
          </a:p>
          <a:p>
            <a:r>
              <a:rPr lang="en-US" sz="3200" dirty="0"/>
              <a:t>Is a root cause of poor health outcomes.</a:t>
            </a:r>
          </a:p>
          <a:p>
            <a:r>
              <a:rPr lang="en-US" sz="3200" dirty="0"/>
              <a:t>Can lead to unfair treatment and unequal access to services.</a:t>
            </a:r>
          </a:p>
          <a:p>
            <a:r>
              <a:rPr lang="en-US" sz="3200" dirty="0"/>
              <a:t>May be unintentional.</a:t>
            </a:r>
          </a:p>
          <a:p>
            <a:r>
              <a:rPr lang="en-US" sz="3200" dirty="0"/>
              <a:t>Continues to occur when it becomes part of practices and policies.</a:t>
            </a:r>
          </a:p>
          <a:p>
            <a:endParaRPr lang="en-US" sz="3200" dirty="0"/>
          </a:p>
        </p:txBody>
      </p:sp>
      <p:sp>
        <p:nvSpPr>
          <p:cNvPr id="4" name="Title 3">
            <a:extLst>
              <a:ext uri="{FF2B5EF4-FFF2-40B4-BE49-F238E27FC236}">
                <a16:creationId xmlns:a16="http://schemas.microsoft.com/office/drawing/2014/main" id="{1C568D4B-5098-4784-881A-5F250C0D029E}"/>
              </a:ext>
            </a:extLst>
          </p:cNvPr>
          <p:cNvSpPr>
            <a:spLocks noGrp="1"/>
          </p:cNvSpPr>
          <p:nvPr>
            <p:ph type="title"/>
          </p:nvPr>
        </p:nvSpPr>
        <p:spPr/>
        <p:txBody>
          <a:bodyPr/>
          <a:lstStyle/>
          <a:p>
            <a:r>
              <a:rPr lang="en-US" dirty="0"/>
              <a:t>Discrimination is a Root Cause</a:t>
            </a:r>
          </a:p>
        </p:txBody>
      </p:sp>
      <p:sp>
        <p:nvSpPr>
          <p:cNvPr id="5" name="TextBox 4"/>
          <p:cNvSpPr txBox="1"/>
          <p:nvPr/>
        </p:nvSpPr>
        <p:spPr bwMode="auto">
          <a:xfrm rot="19628479">
            <a:off x="8133114" y="2238324"/>
            <a:ext cx="1253868" cy="615553"/>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4000" b="0" i="1" spc="133" dirty="0">
                <a:solidFill>
                  <a:schemeClr val="bg2"/>
                </a:solidFill>
              </a:rPr>
              <a:t>class</a:t>
            </a:r>
          </a:p>
        </p:txBody>
      </p:sp>
      <p:sp>
        <p:nvSpPr>
          <p:cNvPr id="6" name="TextBox 5"/>
          <p:cNvSpPr txBox="1"/>
          <p:nvPr/>
        </p:nvSpPr>
        <p:spPr bwMode="auto">
          <a:xfrm rot="1183562">
            <a:off x="10192045" y="2446058"/>
            <a:ext cx="1066895" cy="615553"/>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4000" b="0" i="1" spc="133" dirty="0">
                <a:solidFill>
                  <a:schemeClr val="bg2"/>
                </a:solidFill>
              </a:rPr>
              <a:t>race</a:t>
            </a:r>
          </a:p>
        </p:txBody>
      </p:sp>
      <p:sp>
        <p:nvSpPr>
          <p:cNvPr id="7" name="TextBox 6"/>
          <p:cNvSpPr txBox="1"/>
          <p:nvPr/>
        </p:nvSpPr>
        <p:spPr bwMode="auto">
          <a:xfrm rot="215454">
            <a:off x="8721622" y="3113226"/>
            <a:ext cx="2035429" cy="615553"/>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4000" b="0" i="1" spc="133" dirty="0">
                <a:solidFill>
                  <a:schemeClr val="bg2"/>
                </a:solidFill>
              </a:rPr>
              <a:t>ethnicity</a:t>
            </a:r>
          </a:p>
        </p:txBody>
      </p:sp>
      <p:sp>
        <p:nvSpPr>
          <p:cNvPr id="8" name="TextBox 7"/>
          <p:cNvSpPr txBox="1"/>
          <p:nvPr/>
        </p:nvSpPr>
        <p:spPr bwMode="auto">
          <a:xfrm rot="498123">
            <a:off x="7713525" y="4050558"/>
            <a:ext cx="4051622" cy="553998"/>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3600" b="0" i="1" spc="133" dirty="0">
                <a:solidFill>
                  <a:schemeClr val="bg2"/>
                </a:solidFill>
              </a:rPr>
              <a:t>immigration status</a:t>
            </a:r>
          </a:p>
        </p:txBody>
      </p:sp>
      <p:sp>
        <p:nvSpPr>
          <p:cNvPr id="10" name="TextBox 9"/>
          <p:cNvSpPr txBox="1"/>
          <p:nvPr/>
        </p:nvSpPr>
        <p:spPr bwMode="auto">
          <a:xfrm rot="21097613">
            <a:off x="9097972" y="4852901"/>
            <a:ext cx="1700529" cy="615553"/>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4000" b="0" i="1" spc="133" dirty="0">
                <a:solidFill>
                  <a:schemeClr val="bg2"/>
                </a:solidFill>
              </a:rPr>
              <a:t>gender</a:t>
            </a:r>
          </a:p>
        </p:txBody>
      </p:sp>
      <p:sp>
        <p:nvSpPr>
          <p:cNvPr id="11" name="TextBox 10"/>
          <p:cNvSpPr txBox="1"/>
          <p:nvPr/>
        </p:nvSpPr>
        <p:spPr bwMode="auto">
          <a:xfrm rot="21249207">
            <a:off x="7866923" y="5700040"/>
            <a:ext cx="3923382" cy="553998"/>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3600" b="0" i="1" spc="133" dirty="0">
                <a:solidFill>
                  <a:schemeClr val="bg2"/>
                </a:solidFill>
              </a:rPr>
              <a:t>sexual orientation</a:t>
            </a:r>
          </a:p>
        </p:txBody>
      </p:sp>
    </p:spTree>
    <p:extLst>
      <p:ext uri="{BB962C8B-B14F-4D97-AF65-F5344CB8AC3E}">
        <p14:creationId xmlns:p14="http://schemas.microsoft.com/office/powerpoint/2010/main" val="354914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Discussion &amp; Reflection</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2232918" y="2125751"/>
            <a:ext cx="6092772" cy="4331440"/>
          </a:xfrm>
        </p:spPr>
        <p:txBody>
          <a:bodyPr/>
          <a:lstStyle/>
          <a:p>
            <a:r>
              <a:rPr lang="en-US" dirty="0"/>
              <a:t>What types of discrimination do you see in your community?</a:t>
            </a:r>
          </a:p>
          <a:p>
            <a:r>
              <a:rPr lang="en-US" dirty="0"/>
              <a:t>Are groups separated or treated differently because of their income, race, and/or gender?</a:t>
            </a:r>
          </a:p>
        </p:txBody>
      </p:sp>
      <p:pic>
        <p:nvPicPr>
          <p:cNvPr id="7" name="Picture 6"/>
          <p:cNvPicPr>
            <a:picLocks noChangeAspect="1"/>
          </p:cNvPicPr>
          <p:nvPr/>
        </p:nvPicPr>
        <p:blipFill>
          <a:blip r:embed="rId3"/>
          <a:stretch>
            <a:fillRect/>
          </a:stretch>
        </p:blipFill>
        <p:spPr>
          <a:xfrm>
            <a:off x="8175143" y="2170049"/>
            <a:ext cx="3789523" cy="3889091"/>
          </a:xfrm>
          <a:prstGeom prst="rect">
            <a:avLst/>
          </a:prstGeom>
        </p:spPr>
      </p:pic>
      <p:pic>
        <p:nvPicPr>
          <p:cNvPr id="3" name="Picture 2"/>
          <p:cNvPicPr>
            <a:picLocks noChangeAspect="1"/>
          </p:cNvPicPr>
          <p:nvPr/>
        </p:nvPicPr>
        <p:blipFill>
          <a:blip r:embed="rId4"/>
          <a:stretch>
            <a:fillRect/>
          </a:stretch>
        </p:blipFill>
        <p:spPr>
          <a:xfrm>
            <a:off x="460217" y="2788605"/>
            <a:ext cx="1325991" cy="1325991"/>
          </a:xfrm>
          <a:prstGeom prst="rect">
            <a:avLst/>
          </a:prstGeom>
        </p:spPr>
      </p:pic>
    </p:spTree>
    <p:extLst>
      <p:ext uri="{BB962C8B-B14F-4D97-AF65-F5344CB8AC3E}">
        <p14:creationId xmlns:p14="http://schemas.microsoft.com/office/powerpoint/2010/main" val="204224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CD82-D6E0-4173-B5AF-7B2CA1D1F3C6}"/>
              </a:ext>
            </a:extLst>
          </p:cNvPr>
          <p:cNvSpPr>
            <a:spLocks noGrp="1"/>
          </p:cNvSpPr>
          <p:nvPr>
            <p:ph type="title"/>
          </p:nvPr>
        </p:nvSpPr>
        <p:spPr/>
        <p:txBody>
          <a:bodyPr/>
          <a:lstStyle/>
          <a:p>
            <a:r>
              <a:rPr lang="en-US" dirty="0"/>
              <a:t>Practices and Policies</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347" y="1951567"/>
            <a:ext cx="7945308" cy="4468284"/>
          </a:xfrm>
        </p:spPr>
      </p:pic>
    </p:spTree>
    <p:extLst>
      <p:ext uri="{BB962C8B-B14F-4D97-AF65-F5344CB8AC3E}">
        <p14:creationId xmlns:p14="http://schemas.microsoft.com/office/powerpoint/2010/main" val="44038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Discussion &amp; Reflection</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558031" y="2826275"/>
            <a:ext cx="9543096" cy="4331440"/>
          </a:xfrm>
        </p:spPr>
        <p:txBody>
          <a:bodyPr/>
          <a:lstStyle/>
          <a:p>
            <a:r>
              <a:rPr lang="en-US" dirty="0"/>
              <a:t>What conditions make a neighborhood in your community desirable to live in?</a:t>
            </a:r>
          </a:p>
          <a:p>
            <a:r>
              <a:rPr lang="en-US" dirty="0"/>
              <a:t>What makes a neighborhood undesirable?</a:t>
            </a:r>
          </a:p>
          <a:p>
            <a:r>
              <a:rPr lang="en-US" dirty="0"/>
              <a:t>What decisions led to those conditions?</a:t>
            </a:r>
          </a:p>
        </p:txBody>
      </p:sp>
      <p:pic>
        <p:nvPicPr>
          <p:cNvPr id="3" name="Picture 2"/>
          <p:cNvPicPr>
            <a:picLocks noChangeAspect="1"/>
          </p:cNvPicPr>
          <p:nvPr/>
        </p:nvPicPr>
        <p:blipFill>
          <a:blip r:embed="rId3"/>
          <a:stretch>
            <a:fillRect/>
          </a:stretch>
        </p:blipFill>
        <p:spPr>
          <a:xfrm>
            <a:off x="9395685" y="3163195"/>
            <a:ext cx="1828800" cy="1828800"/>
          </a:xfrm>
          <a:prstGeom prst="rect">
            <a:avLst/>
          </a:prstGeom>
        </p:spPr>
      </p:pic>
    </p:spTree>
    <p:extLst>
      <p:ext uri="{BB962C8B-B14F-4D97-AF65-F5344CB8AC3E}">
        <p14:creationId xmlns:p14="http://schemas.microsoft.com/office/powerpoint/2010/main" val="25824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0D42-CAF8-488C-B6D9-EE566B3ABAE2}"/>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BDD9D95B-5C11-4D2B-9F57-A0EC25A54605}"/>
              </a:ext>
            </a:extLst>
          </p:cNvPr>
          <p:cNvSpPr>
            <a:spLocks noGrp="1"/>
          </p:cNvSpPr>
          <p:nvPr>
            <p:ph idx="1"/>
          </p:nvPr>
        </p:nvSpPr>
        <p:spPr>
          <a:xfrm>
            <a:off x="758077" y="4494475"/>
            <a:ext cx="10877817" cy="4467557"/>
          </a:xfrm>
        </p:spPr>
        <p:txBody>
          <a:bodyPr/>
          <a:lstStyle/>
          <a:p>
            <a:r>
              <a:rPr lang="en-US" sz="2933" dirty="0"/>
              <a:t>Practices and policies of institutions are root causes that affect living conditions or opportunities that groups experience within the same community.</a:t>
            </a:r>
          </a:p>
          <a:p>
            <a:r>
              <a:rPr lang="en-US" sz="2933" dirty="0"/>
              <a:t>Unfair and discriminatory practices and policies are root of inequities. </a:t>
            </a:r>
          </a:p>
        </p:txBody>
      </p:sp>
      <p:pic>
        <p:nvPicPr>
          <p:cNvPr id="6" name="Picture 5"/>
          <p:cNvPicPr>
            <a:picLocks noChangeAspect="1"/>
          </p:cNvPicPr>
          <p:nvPr/>
        </p:nvPicPr>
        <p:blipFill>
          <a:blip r:embed="rId3"/>
          <a:stretch>
            <a:fillRect/>
          </a:stretch>
        </p:blipFill>
        <p:spPr>
          <a:xfrm>
            <a:off x="9451949" y="2245561"/>
            <a:ext cx="1706880" cy="1706880"/>
          </a:xfrm>
          <a:prstGeom prst="rect">
            <a:avLst/>
          </a:prstGeom>
        </p:spPr>
      </p:pic>
      <p:sp>
        <p:nvSpPr>
          <p:cNvPr id="7" name="Content Placeholder 2">
            <a:extLst>
              <a:ext uri="{FF2B5EF4-FFF2-40B4-BE49-F238E27FC236}">
                <a16:creationId xmlns:a16="http://schemas.microsoft.com/office/drawing/2014/main" id="{BDD9D95B-5C11-4D2B-9F57-A0EC25A54605}"/>
              </a:ext>
            </a:extLst>
          </p:cNvPr>
          <p:cNvSpPr txBox="1">
            <a:spLocks/>
          </p:cNvSpPr>
          <p:nvPr/>
        </p:nvSpPr>
        <p:spPr bwMode="auto">
          <a:xfrm>
            <a:off x="758077" y="1854882"/>
            <a:ext cx="8216809" cy="44675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r>
              <a:rPr lang="en-US" sz="2933" b="0" kern="0" dirty="0"/>
              <a:t>Root causes are the underlying and sometimes long-standing reasons that there is poor health in a community. </a:t>
            </a:r>
          </a:p>
          <a:p>
            <a:r>
              <a:rPr lang="en-US" sz="2933" b="0" kern="0" dirty="0"/>
              <a:t>Poor health outcomes are often symptoms of root causes.</a:t>
            </a:r>
          </a:p>
        </p:txBody>
      </p:sp>
    </p:spTree>
    <p:extLst>
      <p:ext uri="{BB962C8B-B14F-4D97-AF65-F5344CB8AC3E}">
        <p14:creationId xmlns:p14="http://schemas.microsoft.com/office/powerpoint/2010/main" val="101406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6558-C1B8-4F6B-942F-2CF9F6FE0C44}"/>
              </a:ext>
            </a:extLst>
          </p:cNvPr>
          <p:cNvSpPr>
            <a:spLocks noGrp="1"/>
          </p:cNvSpPr>
          <p:nvPr>
            <p:ph type="title"/>
          </p:nvPr>
        </p:nvSpPr>
        <p:spPr/>
        <p:txBody>
          <a:bodyPr/>
          <a:lstStyle/>
          <a:p>
            <a:r>
              <a:rPr lang="en-US" dirty="0"/>
              <a:t>Why is it Important to Identify Root Causes?</a:t>
            </a:r>
          </a:p>
        </p:txBody>
      </p:sp>
      <p:pic>
        <p:nvPicPr>
          <p:cNvPr id="7" name="to7Yrl50iHI"/>
          <p:cNvPicPr>
            <a:picLocks noGrp="1" noRot="1" noChangeAspect="1"/>
          </p:cNvPicPr>
          <p:nvPr>
            <p:ph idx="1"/>
            <a:videoFile r:link="rId1"/>
          </p:nvPr>
        </p:nvPicPr>
        <p:blipFill>
          <a:blip r:embed="rId4"/>
          <a:stretch>
            <a:fillRect/>
          </a:stretch>
        </p:blipFill>
        <p:spPr>
          <a:xfrm>
            <a:off x="1979085" y="1801284"/>
            <a:ext cx="8233833" cy="4631267"/>
          </a:xfrm>
          <a:prstGeom prst="rect">
            <a:avLst/>
          </a:prstGeom>
        </p:spPr>
      </p:pic>
      <p:sp>
        <p:nvSpPr>
          <p:cNvPr id="8" name="TextBox 7"/>
          <p:cNvSpPr txBox="1"/>
          <p:nvPr/>
        </p:nvSpPr>
        <p:spPr bwMode="auto">
          <a:xfrm flipH="1">
            <a:off x="-631935" y="6530048"/>
            <a:ext cx="13457793" cy="16421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067" b="0" dirty="0"/>
              <a:t>Jones, C. P,, Jones, C.Y., Perry, G.S., &amp; Barclay, G. (2009) Addressing the Social Determinants of Children’s Health: A Cliff Analogy.</a:t>
            </a:r>
            <a:r>
              <a:rPr lang="en-US" sz="1067" b="0" i="1" dirty="0"/>
              <a:t> Journal of Health Care for the Poor and Underserved</a:t>
            </a:r>
            <a:r>
              <a:rPr lang="en-US" sz="1067" b="0" dirty="0"/>
              <a:t> 20(4): 1-12.</a:t>
            </a:r>
            <a:endParaRPr lang="en-US" sz="1067" b="0" i="1" spc="133" dirty="0">
              <a:solidFill>
                <a:schemeClr val="bg2"/>
              </a:solidFill>
            </a:endParaRPr>
          </a:p>
        </p:txBody>
      </p:sp>
    </p:spTree>
    <p:extLst>
      <p:ext uri="{BB962C8B-B14F-4D97-AF65-F5344CB8AC3E}">
        <p14:creationId xmlns:p14="http://schemas.microsoft.com/office/powerpoint/2010/main" val="3347342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0D42-CAF8-488C-B6D9-EE566B3ABAE2}"/>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BDD9D95B-5C11-4D2B-9F57-A0EC25A54605}"/>
              </a:ext>
            </a:extLst>
          </p:cNvPr>
          <p:cNvSpPr>
            <a:spLocks noGrp="1"/>
          </p:cNvSpPr>
          <p:nvPr>
            <p:ph idx="1"/>
          </p:nvPr>
        </p:nvSpPr>
        <p:spPr>
          <a:xfrm>
            <a:off x="558031" y="2309643"/>
            <a:ext cx="8563859" cy="4467557"/>
          </a:xfrm>
        </p:spPr>
        <p:txBody>
          <a:bodyPr/>
          <a:lstStyle/>
          <a:p>
            <a:r>
              <a:rPr lang="en-US" dirty="0"/>
              <a:t>Inequities and poor health are likely to continue unless communities identify and address the root causes.</a:t>
            </a:r>
          </a:p>
          <a:p>
            <a:r>
              <a:rPr lang="en-US" dirty="0"/>
              <a:t>Identifying and addressing root causes helps ensure that conditions and policies in a community are fair and just, so everyone has the opportunity to live their healthiest life.</a:t>
            </a:r>
          </a:p>
        </p:txBody>
      </p:sp>
      <p:pic>
        <p:nvPicPr>
          <p:cNvPr id="6" name="Picture 5"/>
          <p:cNvPicPr>
            <a:picLocks noChangeAspect="1"/>
          </p:cNvPicPr>
          <p:nvPr/>
        </p:nvPicPr>
        <p:blipFill>
          <a:blip r:embed="rId3"/>
          <a:stretch>
            <a:fillRect/>
          </a:stretch>
        </p:blipFill>
        <p:spPr>
          <a:xfrm>
            <a:off x="9589280" y="2309643"/>
            <a:ext cx="1828800" cy="1828800"/>
          </a:xfrm>
          <a:prstGeom prst="rect">
            <a:avLst/>
          </a:prstGeom>
        </p:spPr>
      </p:pic>
    </p:spTree>
    <p:extLst>
      <p:ext uri="{BB962C8B-B14F-4D97-AF65-F5344CB8AC3E}">
        <p14:creationId xmlns:p14="http://schemas.microsoft.com/office/powerpoint/2010/main" val="42715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a:xfrm>
            <a:off x="558031" y="1228025"/>
            <a:ext cx="11077863" cy="545240"/>
          </a:xfrm>
        </p:spPr>
        <p:txBody>
          <a:bodyPr/>
          <a:lstStyle/>
          <a:p>
            <a:r>
              <a:rPr lang="en-US" dirty="0"/>
              <a:t>Discussion &amp; Reflection</a:t>
            </a:r>
          </a:p>
        </p:txBody>
      </p:sp>
      <p:sp>
        <p:nvSpPr>
          <p:cNvPr id="5" name="Content Placeholder 4">
            <a:extLst>
              <a:ext uri="{FF2B5EF4-FFF2-40B4-BE49-F238E27FC236}">
                <a16:creationId xmlns:a16="http://schemas.microsoft.com/office/drawing/2014/main" id="{145BAF3C-4D03-4A30-AA5A-E6ABA21B5DDB}"/>
              </a:ext>
            </a:extLst>
          </p:cNvPr>
          <p:cNvSpPr>
            <a:spLocks noGrp="1"/>
          </p:cNvSpPr>
          <p:nvPr>
            <p:ph idx="1"/>
          </p:nvPr>
        </p:nvSpPr>
        <p:spPr>
          <a:xfrm>
            <a:off x="558032" y="2042369"/>
            <a:ext cx="7378880" cy="4331440"/>
          </a:xfrm>
        </p:spPr>
        <p:txBody>
          <a:bodyPr/>
          <a:lstStyle/>
          <a:p>
            <a:r>
              <a:rPr lang="en-US" dirty="0"/>
              <a:t>What would your community look like if everyone had access to the opportunities they need to be healthy?</a:t>
            </a:r>
          </a:p>
          <a:p>
            <a:r>
              <a:rPr lang="en-US" dirty="0"/>
              <a:t>What might happen if underlying causes of inequities are not addressed?</a:t>
            </a:r>
          </a:p>
          <a:p>
            <a:r>
              <a:rPr lang="en-US" dirty="0"/>
              <a:t>How could you create the conditions that address the underlying causes in inequities to ensure healthy roots?</a:t>
            </a:r>
          </a:p>
        </p:txBody>
      </p:sp>
      <p:pic>
        <p:nvPicPr>
          <p:cNvPr id="3" name="Picture 2"/>
          <p:cNvPicPr>
            <a:picLocks noChangeAspect="1"/>
          </p:cNvPicPr>
          <p:nvPr/>
        </p:nvPicPr>
        <p:blipFill>
          <a:blip r:embed="rId3"/>
          <a:stretch>
            <a:fillRect/>
          </a:stretch>
        </p:blipFill>
        <p:spPr>
          <a:xfrm>
            <a:off x="8578224" y="5154609"/>
            <a:ext cx="1219200" cy="1219200"/>
          </a:xfrm>
          <a:prstGeom prst="rect">
            <a:avLst/>
          </a:prstGeom>
        </p:spPr>
      </p:pic>
      <p:pic>
        <p:nvPicPr>
          <p:cNvPr id="2" name="Picture 1"/>
          <p:cNvPicPr>
            <a:picLocks noChangeAspect="1"/>
          </p:cNvPicPr>
          <p:nvPr/>
        </p:nvPicPr>
        <p:blipFill>
          <a:blip r:embed="rId4"/>
          <a:stretch>
            <a:fillRect/>
          </a:stretch>
        </p:blipFill>
        <p:spPr>
          <a:xfrm>
            <a:off x="9874828" y="4680794"/>
            <a:ext cx="1706880" cy="2097919"/>
          </a:xfrm>
          <a:prstGeom prst="rect">
            <a:avLst/>
          </a:prstGeom>
        </p:spPr>
      </p:pic>
      <p:pic>
        <p:nvPicPr>
          <p:cNvPr id="6" name="Picture 5"/>
          <p:cNvPicPr>
            <a:picLocks noChangeAspect="1"/>
          </p:cNvPicPr>
          <p:nvPr/>
        </p:nvPicPr>
        <p:blipFill>
          <a:blip r:embed="rId5"/>
          <a:stretch>
            <a:fillRect/>
          </a:stretch>
        </p:blipFill>
        <p:spPr>
          <a:xfrm>
            <a:off x="8113765" y="1885909"/>
            <a:ext cx="3522129" cy="2682240"/>
          </a:xfrm>
          <a:prstGeom prst="rect">
            <a:avLst/>
          </a:prstGeom>
        </p:spPr>
      </p:pic>
    </p:spTree>
    <p:extLst>
      <p:ext uri="{BB962C8B-B14F-4D97-AF65-F5344CB8AC3E}">
        <p14:creationId xmlns:p14="http://schemas.microsoft.com/office/powerpoint/2010/main" val="237642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04A2-5235-4539-A09D-71186B72C9D9}"/>
              </a:ext>
            </a:extLst>
          </p:cNvPr>
          <p:cNvSpPr>
            <a:spLocks noGrp="1"/>
          </p:cNvSpPr>
          <p:nvPr>
            <p:ph type="title"/>
          </p:nvPr>
        </p:nvSpPr>
        <p:spPr/>
        <p:txBody>
          <a:bodyPr/>
          <a:lstStyle/>
          <a:p>
            <a:r>
              <a:rPr lang="en-US" dirty="0"/>
              <a:t>Starting Questions</a:t>
            </a:r>
          </a:p>
        </p:txBody>
      </p:sp>
      <p:sp>
        <p:nvSpPr>
          <p:cNvPr id="3" name="Content Placeholder 2">
            <a:extLst>
              <a:ext uri="{FF2B5EF4-FFF2-40B4-BE49-F238E27FC236}">
                <a16:creationId xmlns:a16="http://schemas.microsoft.com/office/drawing/2014/main" id="{35FB2FE0-545F-4DE6-A282-7CE93D47A95B}"/>
              </a:ext>
            </a:extLst>
          </p:cNvPr>
          <p:cNvSpPr>
            <a:spLocks noGrp="1"/>
          </p:cNvSpPr>
          <p:nvPr>
            <p:ph idx="1"/>
          </p:nvPr>
        </p:nvSpPr>
        <p:spPr/>
        <p:txBody>
          <a:bodyPr/>
          <a:lstStyle/>
          <a:p>
            <a:r>
              <a:rPr lang="en-US" dirty="0"/>
              <a:t>Are some people experiencing poorer health outcomes than others in the community?</a:t>
            </a:r>
          </a:p>
          <a:p>
            <a:endParaRPr lang="en-US" dirty="0"/>
          </a:p>
          <a:p>
            <a:r>
              <a:rPr lang="en-US" dirty="0"/>
              <a:t>What do you think are some of the causes of these differences in health outcomes?</a:t>
            </a:r>
          </a:p>
          <a:p>
            <a:endParaRPr lang="en-US" dirty="0"/>
          </a:p>
        </p:txBody>
      </p:sp>
    </p:spTree>
    <p:extLst>
      <p:ext uri="{BB962C8B-B14F-4D97-AF65-F5344CB8AC3E}">
        <p14:creationId xmlns:p14="http://schemas.microsoft.com/office/powerpoint/2010/main" val="459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6558-C1B8-4F6B-942F-2CF9F6FE0C44}"/>
              </a:ext>
            </a:extLst>
          </p:cNvPr>
          <p:cNvSpPr>
            <a:spLocks noGrp="1"/>
          </p:cNvSpPr>
          <p:nvPr>
            <p:ph type="title"/>
          </p:nvPr>
        </p:nvSpPr>
        <p:spPr/>
        <p:txBody>
          <a:bodyPr/>
          <a:lstStyle/>
          <a:p>
            <a:r>
              <a:rPr lang="en-US" dirty="0"/>
              <a:t>Ask “Why?” to Uncover Root Causes</a:t>
            </a:r>
          </a:p>
        </p:txBody>
      </p:sp>
      <p:pic>
        <p:nvPicPr>
          <p:cNvPr id="4" name="vFXSYCJHPUg"/>
          <p:cNvPicPr>
            <a:picLocks noGrp="1" noRot="1" noChangeAspect="1"/>
          </p:cNvPicPr>
          <p:nvPr>
            <p:ph idx="1"/>
            <a:videoFile r:link="rId1"/>
          </p:nvPr>
        </p:nvPicPr>
        <p:blipFill>
          <a:blip r:embed="rId4"/>
          <a:stretch>
            <a:fillRect/>
          </a:stretch>
        </p:blipFill>
        <p:spPr>
          <a:xfrm>
            <a:off x="1979085" y="1801284"/>
            <a:ext cx="8233833" cy="4631267"/>
          </a:xfrm>
          <a:prstGeom prst="rect">
            <a:avLst/>
          </a:prstGeom>
        </p:spPr>
      </p:pic>
    </p:spTree>
    <p:extLst>
      <p:ext uri="{BB962C8B-B14F-4D97-AF65-F5344CB8AC3E}">
        <p14:creationId xmlns:p14="http://schemas.microsoft.com/office/powerpoint/2010/main" val="26915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Asking “Why?” to Uncover Root Causes</a:t>
            </a:r>
          </a:p>
        </p:txBody>
      </p:sp>
      <p:pic>
        <p:nvPicPr>
          <p:cNvPr id="12" name="Content Placeholder 11"/>
          <p:cNvPicPr>
            <a:picLocks noGrp="1" noChangeAspect="1"/>
          </p:cNvPicPr>
          <p:nvPr>
            <p:ph idx="1"/>
          </p:nvPr>
        </p:nvPicPr>
        <p:blipFill>
          <a:blip r:embed="rId3"/>
          <a:stretch>
            <a:fillRect/>
          </a:stretch>
        </p:blipFill>
        <p:spPr>
          <a:xfrm>
            <a:off x="1572025" y="1795192"/>
            <a:ext cx="4085551" cy="4998720"/>
          </a:xfrm>
          <a:prstGeom prst="rect">
            <a:avLst/>
          </a:prstGeom>
        </p:spPr>
      </p:pic>
      <p:pic>
        <p:nvPicPr>
          <p:cNvPr id="10" name="Picture 9"/>
          <p:cNvPicPr>
            <a:picLocks noChangeAspect="1"/>
          </p:cNvPicPr>
          <p:nvPr/>
        </p:nvPicPr>
        <p:blipFill>
          <a:blip r:embed="rId4"/>
          <a:stretch>
            <a:fillRect/>
          </a:stretch>
        </p:blipFill>
        <p:spPr>
          <a:xfrm>
            <a:off x="6526479" y="3199657"/>
            <a:ext cx="4330700" cy="1879600"/>
          </a:xfrm>
          <a:prstGeom prst="rect">
            <a:avLst/>
          </a:prstGeom>
        </p:spPr>
      </p:pic>
    </p:spTree>
    <p:extLst>
      <p:ext uri="{BB962C8B-B14F-4D97-AF65-F5344CB8AC3E}">
        <p14:creationId xmlns:p14="http://schemas.microsoft.com/office/powerpoint/2010/main" val="16296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F7A6C-2B01-4606-9EC6-5D748F26221B}"/>
              </a:ext>
            </a:extLst>
          </p:cNvPr>
          <p:cNvSpPr>
            <a:spLocks noGrp="1"/>
          </p:cNvSpPr>
          <p:nvPr>
            <p:ph type="title"/>
          </p:nvPr>
        </p:nvSpPr>
        <p:spPr/>
        <p:txBody>
          <a:bodyPr/>
          <a:lstStyle/>
          <a:p>
            <a:r>
              <a:rPr lang="en-US" dirty="0"/>
              <a:t>Collaboration to Uncover Root Causes</a:t>
            </a:r>
          </a:p>
        </p:txBody>
      </p:sp>
      <p:sp>
        <p:nvSpPr>
          <p:cNvPr id="2" name="Content Placeholder 1"/>
          <p:cNvSpPr>
            <a:spLocks noGrp="1"/>
          </p:cNvSpPr>
          <p:nvPr>
            <p:ph idx="1"/>
          </p:nvPr>
        </p:nvSpPr>
        <p:spPr>
          <a:xfrm>
            <a:off x="559957" y="1952426"/>
            <a:ext cx="9247137" cy="4467557"/>
          </a:xfrm>
        </p:spPr>
        <p:txBody>
          <a:bodyPr/>
          <a:lstStyle/>
          <a:p>
            <a:r>
              <a:rPr lang="en-US" dirty="0"/>
              <a:t>Know about the people in your community and whose voices need to be part of the decision- and change-making processes. </a:t>
            </a:r>
          </a:p>
          <a:p>
            <a:r>
              <a:rPr lang="en-US" dirty="0"/>
              <a:t>Ensure that residents provide input and share in decision making.</a:t>
            </a:r>
          </a:p>
        </p:txBody>
      </p:sp>
      <p:pic>
        <p:nvPicPr>
          <p:cNvPr id="5" name="Picture 4"/>
          <p:cNvPicPr>
            <a:picLocks noChangeAspect="1"/>
          </p:cNvPicPr>
          <p:nvPr/>
        </p:nvPicPr>
        <p:blipFill>
          <a:blip r:embed="rId3"/>
          <a:stretch>
            <a:fillRect/>
          </a:stretch>
        </p:blipFill>
        <p:spPr>
          <a:xfrm>
            <a:off x="9807093" y="1952425"/>
            <a:ext cx="1828800" cy="1828800"/>
          </a:xfrm>
          <a:prstGeom prst="rect">
            <a:avLst/>
          </a:prstGeom>
        </p:spPr>
      </p:pic>
      <p:sp>
        <p:nvSpPr>
          <p:cNvPr id="6" name="TextBox 5"/>
          <p:cNvSpPr txBox="1"/>
          <p:nvPr/>
        </p:nvSpPr>
        <p:spPr bwMode="auto">
          <a:xfrm>
            <a:off x="900238" y="4771837"/>
            <a:ext cx="65" cy="615553"/>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endParaRPr lang="en-US" sz="4000" b="0" i="1" spc="133" dirty="0">
              <a:solidFill>
                <a:schemeClr val="bg2"/>
              </a:solidFill>
            </a:endParaRPr>
          </a:p>
        </p:txBody>
      </p:sp>
      <p:sp>
        <p:nvSpPr>
          <p:cNvPr id="11" name="Content Placeholder 1"/>
          <p:cNvSpPr txBox="1">
            <a:spLocks/>
          </p:cNvSpPr>
          <p:nvPr/>
        </p:nvSpPr>
        <p:spPr bwMode="auto">
          <a:xfrm>
            <a:off x="559957" y="4771836"/>
            <a:ext cx="11075937" cy="44675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r>
              <a:rPr lang="en-US" sz="3200" b="0" kern="0" dirty="0"/>
              <a:t>Engage government and political leaders in your collaborations.</a:t>
            </a:r>
          </a:p>
          <a:p>
            <a:r>
              <a:rPr lang="en-US" sz="3200" b="0" kern="0" dirty="0"/>
              <a:t>Consider the sectors that influence community health—education, business, housing, transportation, etc.</a:t>
            </a:r>
          </a:p>
        </p:txBody>
      </p:sp>
    </p:spTree>
    <p:extLst>
      <p:ext uri="{BB962C8B-B14F-4D97-AF65-F5344CB8AC3E}">
        <p14:creationId xmlns:p14="http://schemas.microsoft.com/office/powerpoint/2010/main" val="86043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6558-C1B8-4F6B-942F-2CF9F6FE0C44}"/>
              </a:ext>
            </a:extLst>
          </p:cNvPr>
          <p:cNvSpPr>
            <a:spLocks noGrp="1"/>
          </p:cNvSpPr>
          <p:nvPr>
            <p:ph type="title"/>
          </p:nvPr>
        </p:nvSpPr>
        <p:spPr/>
        <p:txBody>
          <a:bodyPr/>
          <a:lstStyle/>
          <a:p>
            <a:r>
              <a:rPr lang="en-US" dirty="0"/>
              <a:t>Cicero, IL: A Path Toward Better health</a:t>
            </a:r>
          </a:p>
        </p:txBody>
      </p:sp>
      <p:pic>
        <p:nvPicPr>
          <p:cNvPr id="6" name="YHSzzkNbmrM"/>
          <p:cNvPicPr>
            <a:picLocks noRot="1" noChangeAspect="1"/>
          </p:cNvPicPr>
          <p:nvPr>
            <a:videoFile r:link="rId1"/>
          </p:nvPr>
        </p:nvPicPr>
        <p:blipFill>
          <a:blip r:embed="rId4"/>
          <a:stretch>
            <a:fillRect/>
          </a:stretch>
        </p:blipFill>
        <p:spPr>
          <a:xfrm>
            <a:off x="1745734" y="1707812"/>
            <a:ext cx="8700532" cy="4894049"/>
          </a:xfrm>
          <a:prstGeom prst="rect">
            <a:avLst/>
          </a:prstGeom>
        </p:spPr>
      </p:pic>
    </p:spTree>
    <p:extLst>
      <p:ext uri="{BB962C8B-B14F-4D97-AF65-F5344CB8AC3E}">
        <p14:creationId xmlns:p14="http://schemas.microsoft.com/office/powerpoint/2010/main" val="4119327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0D42-CAF8-488C-B6D9-EE566B3ABAE2}"/>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BDD9D95B-5C11-4D2B-9F57-A0EC25A54605}"/>
              </a:ext>
            </a:extLst>
          </p:cNvPr>
          <p:cNvSpPr>
            <a:spLocks noGrp="1"/>
          </p:cNvSpPr>
          <p:nvPr>
            <p:ph idx="1"/>
          </p:nvPr>
        </p:nvSpPr>
        <p:spPr>
          <a:xfrm>
            <a:off x="558031" y="1985058"/>
            <a:ext cx="9468263" cy="4467557"/>
          </a:xfrm>
        </p:spPr>
        <p:txBody>
          <a:bodyPr/>
          <a:lstStyle/>
          <a:p>
            <a:r>
              <a:rPr lang="en-US" sz="2933" dirty="0"/>
              <a:t>To identify root causes, start with the issue that is easily seen.</a:t>
            </a:r>
          </a:p>
          <a:p>
            <a:r>
              <a:rPr lang="en-US" sz="2933" dirty="0"/>
              <a:t>Then continue to ask, “But, why?” to uncover the conditions, practices and policies that are causing them.</a:t>
            </a:r>
          </a:p>
        </p:txBody>
      </p:sp>
      <p:pic>
        <p:nvPicPr>
          <p:cNvPr id="6" name="Picture 5"/>
          <p:cNvPicPr>
            <a:picLocks noChangeAspect="1"/>
          </p:cNvPicPr>
          <p:nvPr/>
        </p:nvPicPr>
        <p:blipFill>
          <a:blip r:embed="rId3"/>
          <a:stretch>
            <a:fillRect/>
          </a:stretch>
        </p:blipFill>
        <p:spPr>
          <a:xfrm>
            <a:off x="9807093" y="2086831"/>
            <a:ext cx="1828800" cy="1828800"/>
          </a:xfrm>
          <a:prstGeom prst="rect">
            <a:avLst/>
          </a:prstGeom>
        </p:spPr>
      </p:pic>
      <p:sp>
        <p:nvSpPr>
          <p:cNvPr id="5" name="Content Placeholder 2">
            <a:extLst>
              <a:ext uri="{FF2B5EF4-FFF2-40B4-BE49-F238E27FC236}">
                <a16:creationId xmlns:a16="http://schemas.microsoft.com/office/drawing/2014/main" id="{BDD9D95B-5C11-4D2B-9F57-A0EC25A54605}"/>
              </a:ext>
            </a:extLst>
          </p:cNvPr>
          <p:cNvSpPr txBox="1">
            <a:spLocks/>
          </p:cNvSpPr>
          <p:nvPr/>
        </p:nvSpPr>
        <p:spPr bwMode="auto">
          <a:xfrm>
            <a:off x="558032" y="4298932"/>
            <a:ext cx="11490969" cy="44675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r>
              <a:rPr lang="en-US" sz="2933" b="0" kern="0" dirty="0"/>
              <a:t>Engage community residents, partners and other stakeholders who can provide a full picture of the issue.</a:t>
            </a:r>
          </a:p>
          <a:p>
            <a:r>
              <a:rPr lang="en-US" sz="2933" b="0" kern="0" dirty="0"/>
              <a:t>Uncovering root causes is an important step in making long-lasting community health improvements.</a:t>
            </a:r>
          </a:p>
        </p:txBody>
      </p:sp>
    </p:spTree>
    <p:extLst>
      <p:ext uri="{BB962C8B-B14F-4D97-AF65-F5344CB8AC3E}">
        <p14:creationId xmlns:p14="http://schemas.microsoft.com/office/powerpoint/2010/main" val="6516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43F5-72F6-4AAF-87DF-DAFB872518B7}"/>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id="{F2EDE829-3BF7-4A2A-BB6B-A86FE5474C03}"/>
              </a:ext>
            </a:extLst>
          </p:cNvPr>
          <p:cNvSpPr>
            <a:spLocks noGrp="1"/>
          </p:cNvSpPr>
          <p:nvPr>
            <p:ph idx="1"/>
          </p:nvPr>
        </p:nvSpPr>
        <p:spPr>
          <a:xfrm>
            <a:off x="558031" y="2142682"/>
            <a:ext cx="11075939" cy="4467557"/>
          </a:xfrm>
        </p:spPr>
        <p:txBody>
          <a:bodyPr/>
          <a:lstStyle/>
          <a:p>
            <a:pPr marL="0" indent="0">
              <a:buNone/>
            </a:pPr>
            <a:r>
              <a:rPr lang="en-US" dirty="0"/>
              <a:t>You have completed the Understand and Identify Root Causes of Inequities guide, and can:</a:t>
            </a:r>
          </a:p>
        </p:txBody>
      </p:sp>
      <p:pic>
        <p:nvPicPr>
          <p:cNvPr id="4" name="Picture 3"/>
          <p:cNvPicPr>
            <a:picLocks noChangeAspect="1"/>
          </p:cNvPicPr>
          <p:nvPr/>
        </p:nvPicPr>
        <p:blipFill>
          <a:blip r:embed="rId3"/>
          <a:stretch>
            <a:fillRect/>
          </a:stretch>
        </p:blipFill>
        <p:spPr>
          <a:xfrm>
            <a:off x="9265397" y="4376460"/>
            <a:ext cx="2370496" cy="1828800"/>
          </a:xfrm>
          <a:prstGeom prst="rect">
            <a:avLst/>
          </a:prstGeom>
        </p:spPr>
      </p:pic>
      <p:sp>
        <p:nvSpPr>
          <p:cNvPr id="5" name="Content Placeholder 2">
            <a:extLst>
              <a:ext uri="{FF2B5EF4-FFF2-40B4-BE49-F238E27FC236}">
                <a16:creationId xmlns:a16="http://schemas.microsoft.com/office/drawing/2014/main" id="{F2EDE829-3BF7-4A2A-BB6B-A86FE5474C03}"/>
              </a:ext>
            </a:extLst>
          </p:cNvPr>
          <p:cNvSpPr txBox="1">
            <a:spLocks/>
          </p:cNvSpPr>
          <p:nvPr/>
        </p:nvSpPr>
        <p:spPr bwMode="auto">
          <a:xfrm>
            <a:off x="556107" y="3327378"/>
            <a:ext cx="9165471" cy="44675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23855" indent="-223855" algn="l" defTabSz="578717" rtl="0" eaLnBrk="1" fontAlgn="base" hangingPunct="1">
              <a:spcBef>
                <a:spcPts val="1442"/>
              </a:spcBef>
              <a:spcAft>
                <a:spcPct val="0"/>
              </a:spcAft>
              <a:buClr>
                <a:schemeClr val="tx2"/>
              </a:buClr>
              <a:buSzPct val="100000"/>
              <a:buFont typeface="Lucida Grande"/>
              <a:buChar char="‣"/>
              <a:defRPr sz="2400">
                <a:solidFill>
                  <a:schemeClr val="tx1"/>
                </a:solidFill>
                <a:latin typeface="+mn-lt"/>
                <a:ea typeface="+mn-ea"/>
                <a:cs typeface="+mn-cs"/>
              </a:defRPr>
            </a:lvl1pPr>
            <a:lvl2pPr marL="468061" indent="-223855" algn="l" defTabSz="578717" rtl="0" eaLnBrk="1" fontAlgn="base" hangingPunct="1">
              <a:spcBef>
                <a:spcPts val="1442"/>
              </a:spcBef>
              <a:spcAft>
                <a:spcPct val="0"/>
              </a:spcAft>
              <a:buClr>
                <a:schemeClr val="tx2"/>
              </a:buClr>
              <a:buSzPct val="75000"/>
              <a:buFont typeface="Arial" charset="0"/>
              <a:buChar char="–"/>
              <a:defRPr sz="2200">
                <a:solidFill>
                  <a:schemeClr val="tx1"/>
                </a:solidFill>
                <a:latin typeface="+mn-lt"/>
              </a:defRPr>
            </a:lvl2pPr>
            <a:lvl3pPr marL="630865" indent="-162804" algn="l" defTabSz="578717" rtl="0" eaLnBrk="1" fontAlgn="base" hangingPunct="1">
              <a:spcBef>
                <a:spcPts val="1442"/>
              </a:spcBef>
              <a:spcAft>
                <a:spcPct val="0"/>
              </a:spcAft>
              <a:buClr>
                <a:schemeClr val="accent1"/>
              </a:buClr>
              <a:buSzPct val="80000"/>
              <a:buFont typeface="Lucida Grande"/>
              <a:buChar char="‣"/>
              <a:defRPr sz="1900">
                <a:solidFill>
                  <a:schemeClr val="tx1"/>
                </a:solidFill>
                <a:latin typeface="+mn-lt"/>
              </a:defRPr>
            </a:lvl3pPr>
            <a:lvl4pPr marL="597795" indent="-138638" algn="l" defTabSz="578717" rtl="0" eaLnBrk="1" fontAlgn="base" hangingPunct="1">
              <a:spcBef>
                <a:spcPts val="961"/>
              </a:spcBef>
              <a:spcAft>
                <a:spcPct val="0"/>
              </a:spcAft>
              <a:buClr>
                <a:schemeClr val="accent1"/>
              </a:buClr>
              <a:buSzPct val="75000"/>
              <a:buFont typeface="Lucida Grande"/>
              <a:buChar char="-"/>
              <a:defRPr sz="1200">
                <a:solidFill>
                  <a:schemeClr val="tx1"/>
                </a:solidFill>
                <a:latin typeface="+mn-lt"/>
              </a:defRPr>
            </a:lvl4pPr>
            <a:lvl5pPr marL="731346" indent="-132278" algn="l" defTabSz="578717" rtl="0" eaLnBrk="1" fontAlgn="base" hangingPunct="1">
              <a:spcBef>
                <a:spcPts val="961"/>
              </a:spcBef>
              <a:spcAft>
                <a:spcPct val="0"/>
              </a:spcAft>
              <a:buClr>
                <a:schemeClr val="bg2"/>
              </a:buClr>
              <a:buSzPct val="80000"/>
              <a:buFont typeface="Lucida Grande"/>
              <a:buChar char="‣"/>
              <a:defRPr sz="1200">
                <a:solidFill>
                  <a:schemeClr val="tx1"/>
                </a:solidFill>
                <a:latin typeface="+mn-lt"/>
              </a:defRPr>
            </a:lvl5pPr>
            <a:lvl6pPr marL="1097654"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6pPr>
            <a:lvl7pPr marL="1463963"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7pPr>
            <a:lvl8pPr marL="1830272"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8pPr>
            <a:lvl9pPr marL="2196580" indent="-132278" algn="l" defTabSz="578717" rtl="0" eaLnBrk="1" fontAlgn="base" hangingPunct="1">
              <a:spcBef>
                <a:spcPct val="35000"/>
              </a:spcBef>
              <a:spcAft>
                <a:spcPct val="0"/>
              </a:spcAft>
              <a:buClr>
                <a:srgbClr val="6D6E71"/>
              </a:buClr>
              <a:buSzPct val="75000"/>
              <a:buFont typeface="Wingdings" pitchFamily="2" charset="2"/>
              <a:buChar char="§"/>
              <a:defRPr sz="1000">
                <a:solidFill>
                  <a:schemeClr val="tx1"/>
                </a:solidFill>
                <a:latin typeface="+mn-lt"/>
              </a:defRPr>
            </a:lvl9pPr>
          </a:lstStyle>
          <a:p>
            <a:r>
              <a:rPr lang="en-US" sz="3200" b="0" kern="0" dirty="0"/>
              <a:t>Define root causes of inequities that influence health.</a:t>
            </a:r>
          </a:p>
          <a:p>
            <a:r>
              <a:rPr lang="en-US" sz="3200" b="0" kern="0" dirty="0"/>
              <a:t>Explain why root causes matter in community health improvement efforts.</a:t>
            </a:r>
          </a:p>
          <a:p>
            <a:r>
              <a:rPr lang="en-US" sz="3200" b="0" kern="0" dirty="0"/>
              <a:t>Identify root causes of inequities that influence health.</a:t>
            </a:r>
          </a:p>
        </p:txBody>
      </p:sp>
    </p:spTree>
    <p:extLst>
      <p:ext uri="{BB962C8B-B14F-4D97-AF65-F5344CB8AC3E}">
        <p14:creationId xmlns:p14="http://schemas.microsoft.com/office/powerpoint/2010/main" val="37955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94646D-FD19-4DAC-8697-3C4B5D99C5E4}"/>
              </a:ext>
            </a:extLst>
          </p:cNvPr>
          <p:cNvSpPr>
            <a:spLocks noGrp="1"/>
          </p:cNvSpPr>
          <p:nvPr>
            <p:ph sz="half" idx="1"/>
          </p:nvPr>
        </p:nvSpPr>
        <p:spPr>
          <a:xfrm>
            <a:off x="559957" y="2256217"/>
            <a:ext cx="6216764" cy="3784787"/>
          </a:xfrm>
        </p:spPr>
        <p:txBody>
          <a:bodyPr wrap="square" anchor="t">
            <a:normAutofit/>
          </a:bodyPr>
          <a:lstStyle/>
          <a:p>
            <a:pPr marL="0" indent="0" algn="ctr">
              <a:buNone/>
            </a:pPr>
            <a:r>
              <a:rPr lang="en-US" sz="3200" dirty="0"/>
              <a:t>We would love to hear your thoughts on this guide or to discuss any questions you have!</a:t>
            </a:r>
          </a:p>
          <a:p>
            <a:pPr marL="0" indent="0" algn="ctr">
              <a:buNone/>
            </a:pPr>
            <a:endParaRPr lang="en-US" sz="3200" dirty="0"/>
          </a:p>
          <a:p>
            <a:pPr marL="0" indent="0" algn="ctr">
              <a:buNone/>
            </a:pPr>
            <a:r>
              <a:rPr lang="en-US" sz="3200" b="1" dirty="0">
                <a:hlinkClick r:id="rId3"/>
              </a:rPr>
              <a:t>Contact us</a:t>
            </a:r>
            <a:endParaRPr lang="en-US" sz="3200" b="1" dirty="0"/>
          </a:p>
        </p:txBody>
      </p:sp>
      <p:sp>
        <p:nvSpPr>
          <p:cNvPr id="2" name="Title 1">
            <a:extLst>
              <a:ext uri="{FF2B5EF4-FFF2-40B4-BE49-F238E27FC236}">
                <a16:creationId xmlns:a16="http://schemas.microsoft.com/office/drawing/2014/main" id="{F271C799-4534-427F-B2F4-F1E6A0C821C3}"/>
              </a:ext>
            </a:extLst>
          </p:cNvPr>
          <p:cNvSpPr>
            <a:spLocks noGrp="1"/>
          </p:cNvSpPr>
          <p:nvPr>
            <p:ph type="title"/>
          </p:nvPr>
        </p:nvSpPr>
        <p:spPr/>
        <p:txBody>
          <a:bodyPr wrap="square" anchor="b">
            <a:normAutofit/>
          </a:bodyPr>
          <a:lstStyle/>
          <a:p>
            <a:pPr>
              <a:lnSpc>
                <a:spcPct val="90000"/>
              </a:lnSpc>
            </a:pPr>
            <a:r>
              <a:rPr lang="en-US" dirty="0"/>
              <a:t>Contact Us</a:t>
            </a:r>
          </a:p>
        </p:txBody>
      </p:sp>
      <p:pic>
        <p:nvPicPr>
          <p:cNvPr id="4" name="Picture 3" descr="A group of people on a sidewalk&#10;&#10;Description automatically generated">
            <a:extLst>
              <a:ext uri="{FF2B5EF4-FFF2-40B4-BE49-F238E27FC236}">
                <a16:creationId xmlns:a16="http://schemas.microsoft.com/office/drawing/2014/main" id="{73B5E6F5-F032-4E4E-8657-2919D41BF663}"/>
              </a:ext>
            </a:extLst>
          </p:cNvPr>
          <p:cNvPicPr>
            <a:picLocks noChangeAspect="1"/>
          </p:cNvPicPr>
          <p:nvPr/>
        </p:nvPicPr>
        <p:blipFill>
          <a:blip r:embed="rId4"/>
          <a:stretch>
            <a:fillRect/>
          </a:stretch>
        </p:blipFill>
        <p:spPr>
          <a:xfrm>
            <a:off x="7542869" y="2256217"/>
            <a:ext cx="2734672" cy="3784787"/>
          </a:xfrm>
          <a:prstGeom prst="rect">
            <a:avLst/>
          </a:prstGeom>
          <a:noFill/>
        </p:spPr>
      </p:pic>
    </p:spTree>
    <p:extLst>
      <p:ext uri="{BB962C8B-B14F-4D97-AF65-F5344CB8AC3E}">
        <p14:creationId xmlns:p14="http://schemas.microsoft.com/office/powerpoint/2010/main" val="78922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prstGeom prst="rect">
            <a:avLst/>
          </a:prstGeom>
          <a:noFill/>
          <a:ln>
            <a:noFill/>
          </a:ln>
        </p:spPr>
        <p:txBody>
          <a:bodyPr spcFirstLastPara="1" vert="horz" wrap="square" lIns="0" tIns="0" rIns="0" bIns="0" numCol="1" anchor="b" anchorCtr="0" compatLnSpc="1">
            <a:prstTxWarp prst="textNoShape">
              <a:avLst/>
            </a:prstTxWarp>
            <a:noAutofit/>
          </a:bodyPr>
          <a:lstStyle/>
          <a:p>
            <a:pPr lvl="0"/>
            <a:br>
              <a:rPr lang="en-US" sz="4800" dirty="0"/>
            </a:br>
            <a:r>
              <a:rPr lang="en-US" sz="4800" dirty="0"/>
              <a:t>Understand and Identify</a:t>
            </a:r>
            <a:br>
              <a:rPr lang="en-US" sz="4800" dirty="0"/>
            </a:br>
            <a:r>
              <a:rPr lang="en-US" sz="4800" dirty="0"/>
              <a:t>Root Causes of Inequities</a:t>
            </a:r>
            <a:endParaRPr dirty="0"/>
          </a:p>
        </p:txBody>
      </p:sp>
      <p:sp>
        <p:nvSpPr>
          <p:cNvPr id="68" name="Google Shape;68;p14"/>
          <p:cNvSpPr txBox="1">
            <a:spLocks noGrp="1"/>
          </p:cNvSpPr>
          <p:nvPr>
            <p:ph type="body" idx="1"/>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spcBef>
                <a:spcPts val="0"/>
              </a:spcBef>
              <a:buSzPts val="3200"/>
            </a:pPr>
            <a:r>
              <a:rPr lang="en-US" dirty="0"/>
              <a:t>Slides for Group Facilitation</a:t>
            </a:r>
            <a:endParaRPr dirty="0"/>
          </a:p>
        </p:txBody>
      </p:sp>
      <p:sp>
        <p:nvSpPr>
          <p:cNvPr id="69" name="Google Shape;69;p14"/>
          <p:cNvSpPr txBox="1">
            <a:spLocks noGrp="1"/>
          </p:cNvSpPr>
          <p:nvPr>
            <p:ph type="body" idx="2"/>
          </p:nvPr>
        </p:nvSpPr>
        <p:spPr>
          <a:prstGeom prst="rect">
            <a:avLst/>
          </a:prstGeom>
          <a:noFill/>
          <a:ln>
            <a:noFill/>
          </a:ln>
        </p:spPr>
        <p:txBody>
          <a:bodyPr spcFirstLastPara="1" vert="horz" wrap="square" lIns="0" tIns="0" rIns="0" bIns="0" numCol="1" anchor="t" anchorCtr="0" compatLnSpc="1">
            <a:prstTxWarp prst="textNoShape">
              <a:avLst/>
            </a:prstTxWarp>
            <a:noAutofit/>
          </a:bodyPr>
          <a:lstStyle/>
          <a:p>
            <a:pPr marL="0" indent="0">
              <a:spcBef>
                <a:spcPts val="0"/>
              </a:spcBef>
              <a:buClr>
                <a:schemeClr val="dk2"/>
              </a:buClr>
              <a:buSzPts val="2000"/>
            </a:pPr>
            <a:r>
              <a:rPr lang="en-US" sz="2667" dirty="0">
                <a:latin typeface="Calibri"/>
                <a:ea typeface="Calibri"/>
                <a:cs typeface="Calibri"/>
                <a:sym typeface="Calibri"/>
              </a:rPr>
              <a:t>countyhealthrankings.org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p:cNvSpPr>
            <a:spLocks noGrp="1"/>
          </p:cNvSpPr>
          <p:nvPr>
            <p:ph sz="half" idx="1"/>
          </p:nvPr>
        </p:nvSpPr>
        <p:spPr>
          <a:xfrm>
            <a:off x="600246" y="2084279"/>
            <a:ext cx="3854524" cy="4402491"/>
          </a:xfrm>
        </p:spPr>
        <p:txBody>
          <a:bodyPr/>
          <a:lstStyle/>
          <a:p>
            <a:pPr marL="0" indent="0">
              <a:buNone/>
            </a:pPr>
            <a:r>
              <a:rPr lang="en-US" sz="2667" b="1" kern="1200" dirty="0">
                <a:solidFill>
                  <a:schemeClr val="dk1"/>
                </a:solidFill>
              </a:rPr>
              <a:t>Equity</a:t>
            </a:r>
            <a:r>
              <a:rPr lang="en-US" sz="2667" kern="1200" dirty="0">
                <a:solidFill>
                  <a:schemeClr val="dk1"/>
                </a:solidFill>
              </a:rPr>
              <a:t> means that everyone has a </a:t>
            </a:r>
            <a:r>
              <a:rPr lang="en-US" sz="2667" b="1" kern="1200" dirty="0">
                <a:solidFill>
                  <a:schemeClr val="dk1"/>
                </a:solidFill>
              </a:rPr>
              <a:t>fair and just opportunity </a:t>
            </a:r>
            <a:r>
              <a:rPr lang="en-US" sz="2667" kern="1200" dirty="0">
                <a:solidFill>
                  <a:schemeClr val="dk1"/>
                </a:solidFill>
              </a:rPr>
              <a:t>to access what they need to thrive. </a:t>
            </a:r>
          </a:p>
          <a:p>
            <a:pPr marL="0" indent="0">
              <a:buNone/>
            </a:pPr>
            <a:r>
              <a:rPr lang="en-US" sz="2667" kern="1200" dirty="0">
                <a:solidFill>
                  <a:schemeClr val="dk1"/>
                </a:solidFill>
              </a:rPr>
              <a:t>The goal of </a:t>
            </a:r>
            <a:r>
              <a:rPr lang="en-US" sz="2667" b="1" kern="1200" dirty="0">
                <a:solidFill>
                  <a:schemeClr val="dk1"/>
                </a:solidFill>
              </a:rPr>
              <a:t>equality</a:t>
            </a:r>
            <a:r>
              <a:rPr lang="en-US" sz="2667" kern="1200" dirty="0">
                <a:solidFill>
                  <a:schemeClr val="dk1"/>
                </a:solidFill>
              </a:rPr>
              <a:t> is to make sure that everyone has </a:t>
            </a:r>
            <a:r>
              <a:rPr lang="en-US" sz="2667" b="1" kern="1200" dirty="0">
                <a:solidFill>
                  <a:schemeClr val="dk1"/>
                </a:solidFill>
              </a:rPr>
              <a:t>access to the same things</a:t>
            </a:r>
            <a:r>
              <a:rPr lang="en-US" sz="2667" kern="1200" dirty="0">
                <a:solidFill>
                  <a:schemeClr val="dk1"/>
                </a:solidFill>
              </a:rPr>
              <a:t> to be healthy.</a:t>
            </a:r>
            <a:endParaRPr lang="en-US" sz="2667" dirty="0"/>
          </a:p>
          <a:p>
            <a:pPr marL="0" indent="0">
              <a:buNone/>
            </a:pPr>
            <a:endParaRPr lang="en-US" dirty="0"/>
          </a:p>
        </p:txBody>
      </p:sp>
      <p:sp>
        <p:nvSpPr>
          <p:cNvPr id="2" name="Title 1">
            <a:extLst>
              <a:ext uri="{FF2B5EF4-FFF2-40B4-BE49-F238E27FC236}">
                <a16:creationId xmlns:a16="http://schemas.microsoft.com/office/drawing/2014/main" id="{6803E0B7-9503-43A1-A460-98D54416F190}"/>
              </a:ext>
            </a:extLst>
          </p:cNvPr>
          <p:cNvSpPr>
            <a:spLocks noGrp="1"/>
          </p:cNvSpPr>
          <p:nvPr>
            <p:ph type="title"/>
          </p:nvPr>
        </p:nvSpPr>
        <p:spPr/>
        <p:txBody>
          <a:bodyPr/>
          <a:lstStyle/>
          <a:p>
            <a:r>
              <a:rPr lang="en-US" dirty="0"/>
              <a:t>Terms and Definitions</a:t>
            </a:r>
          </a:p>
        </p:txBody>
      </p:sp>
      <p:pic>
        <p:nvPicPr>
          <p:cNvPr id="3" name="Picture 2">
            <a:extLst>
              <a:ext uri="{FF2B5EF4-FFF2-40B4-BE49-F238E27FC236}">
                <a16:creationId xmlns:a16="http://schemas.microsoft.com/office/drawing/2014/main" id="{C8D6057F-6B0A-4C0D-9525-A010FA2F5BEF}"/>
              </a:ext>
            </a:extLst>
          </p:cNvPr>
          <p:cNvPicPr>
            <a:picLocks noChangeAspect="1"/>
          </p:cNvPicPr>
          <p:nvPr/>
        </p:nvPicPr>
        <p:blipFill>
          <a:blip r:embed="rId3"/>
          <a:stretch>
            <a:fillRect/>
          </a:stretch>
        </p:blipFill>
        <p:spPr>
          <a:xfrm>
            <a:off x="4907154" y="2082442"/>
            <a:ext cx="6851621" cy="3856892"/>
          </a:xfrm>
          <a:prstGeom prst="rect">
            <a:avLst/>
          </a:prstGeom>
        </p:spPr>
      </p:pic>
    </p:spTree>
    <p:extLst>
      <p:ext uri="{BB962C8B-B14F-4D97-AF65-F5344CB8AC3E}">
        <p14:creationId xmlns:p14="http://schemas.microsoft.com/office/powerpoint/2010/main" val="203308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8032" y="1878581"/>
            <a:ext cx="11075937" cy="3784787"/>
          </a:xfrm>
        </p:spPr>
        <p:txBody>
          <a:bodyPr/>
          <a:lstStyle/>
          <a:p>
            <a:pPr>
              <a:spcBef>
                <a:spcPts val="0"/>
              </a:spcBef>
            </a:pPr>
            <a:r>
              <a:rPr lang="en-US" sz="2933" dirty="0"/>
              <a:t>Health disparities </a:t>
            </a:r>
          </a:p>
          <a:p>
            <a:pPr lvl="1">
              <a:spcBef>
                <a:spcPts val="0"/>
              </a:spcBef>
            </a:pPr>
            <a:r>
              <a:rPr lang="en-US" sz="2667" dirty="0"/>
              <a:t>Potentially concerning differences in health, particularly for groups at underlying or social disadvantage (e.g., race, ethnicity, or class). </a:t>
            </a:r>
          </a:p>
          <a:p>
            <a:pPr lvl="1">
              <a:spcBef>
                <a:spcPts val="0"/>
              </a:spcBef>
            </a:pPr>
            <a:r>
              <a:rPr lang="en-US" sz="2667" dirty="0"/>
              <a:t>Describe the problem or differences in health but not how those differences occurred.</a:t>
            </a:r>
            <a:endParaRPr lang="en-US" sz="2667" kern="1200" dirty="0">
              <a:solidFill>
                <a:schemeClr val="dk1"/>
              </a:solidFill>
            </a:endParaRPr>
          </a:p>
          <a:p>
            <a:pPr>
              <a:spcBef>
                <a:spcPts val="0"/>
              </a:spcBef>
            </a:pPr>
            <a:r>
              <a:rPr lang="en-US" sz="2933" kern="1200" dirty="0">
                <a:solidFill>
                  <a:schemeClr val="dk1"/>
                </a:solidFill>
              </a:rPr>
              <a:t>Health inequity</a:t>
            </a:r>
          </a:p>
          <a:p>
            <a:pPr lvl="1">
              <a:spcBef>
                <a:spcPts val="0"/>
              </a:spcBef>
            </a:pPr>
            <a:r>
              <a:rPr lang="en-US" sz="2667" kern="1200" dirty="0">
                <a:solidFill>
                  <a:schemeClr val="dk1"/>
                </a:solidFill>
              </a:rPr>
              <a:t>Health disparity that is not only unfair but may also reflect injustice.</a:t>
            </a:r>
          </a:p>
          <a:p>
            <a:pPr lvl="2">
              <a:spcBef>
                <a:spcPts val="0"/>
              </a:spcBef>
            </a:pPr>
            <a:r>
              <a:rPr lang="en-US" sz="2667" kern="1200" dirty="0">
                <a:solidFill>
                  <a:schemeClr val="dk1"/>
                </a:solidFill>
              </a:rPr>
              <a:t>Examples</a:t>
            </a:r>
          </a:p>
          <a:p>
            <a:pPr lvl="4">
              <a:spcBef>
                <a:spcPts val="0"/>
              </a:spcBef>
            </a:pPr>
            <a:r>
              <a:rPr lang="en-US" sz="2400" kern="1200" dirty="0">
                <a:solidFill>
                  <a:schemeClr val="dk1"/>
                </a:solidFill>
              </a:rPr>
              <a:t>Poverty, discrimination, and their consequences </a:t>
            </a:r>
          </a:p>
          <a:p>
            <a:pPr lvl="4">
              <a:spcBef>
                <a:spcPts val="0"/>
              </a:spcBef>
            </a:pPr>
            <a:r>
              <a:rPr lang="en-US" sz="2400" kern="1200" dirty="0">
                <a:solidFill>
                  <a:schemeClr val="dk1"/>
                </a:solidFill>
              </a:rPr>
              <a:t>Powerlessness</a:t>
            </a:r>
          </a:p>
          <a:p>
            <a:pPr lvl="4">
              <a:spcBef>
                <a:spcPts val="0"/>
              </a:spcBef>
            </a:pPr>
            <a:r>
              <a:rPr lang="en-US" sz="2400" kern="1200" dirty="0">
                <a:solidFill>
                  <a:schemeClr val="dk1"/>
                </a:solidFill>
              </a:rPr>
              <a:t>Lack of access to well-paying jobs, quality education and housing, safe environments, and health care. </a:t>
            </a:r>
            <a:endParaRPr lang="en-US" sz="2400" dirty="0"/>
          </a:p>
        </p:txBody>
      </p:sp>
      <p:sp>
        <p:nvSpPr>
          <p:cNvPr id="2" name="Title 1">
            <a:extLst>
              <a:ext uri="{FF2B5EF4-FFF2-40B4-BE49-F238E27FC236}">
                <a16:creationId xmlns:a16="http://schemas.microsoft.com/office/drawing/2014/main" id="{6803E0B7-9503-43A1-A460-98D54416F190}"/>
              </a:ext>
            </a:extLst>
          </p:cNvPr>
          <p:cNvSpPr>
            <a:spLocks noGrp="1"/>
          </p:cNvSpPr>
          <p:nvPr>
            <p:ph type="title"/>
          </p:nvPr>
        </p:nvSpPr>
        <p:spPr/>
        <p:txBody>
          <a:bodyPr/>
          <a:lstStyle/>
          <a:p>
            <a:r>
              <a:rPr lang="en-US" dirty="0"/>
              <a:t>Terms and Definitions</a:t>
            </a:r>
          </a:p>
        </p:txBody>
      </p:sp>
    </p:spTree>
    <p:extLst>
      <p:ext uri="{BB962C8B-B14F-4D97-AF65-F5344CB8AC3E}">
        <p14:creationId xmlns:p14="http://schemas.microsoft.com/office/powerpoint/2010/main" val="41159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8031" y="1914924"/>
            <a:ext cx="10847717" cy="3784787"/>
          </a:xfrm>
        </p:spPr>
        <p:txBody>
          <a:bodyPr/>
          <a:lstStyle/>
          <a:p>
            <a:r>
              <a:rPr lang="en-US" sz="3200" kern="1200" dirty="0">
                <a:solidFill>
                  <a:schemeClr val="dk1"/>
                </a:solidFill>
              </a:rPr>
              <a:t>Root Causes</a:t>
            </a:r>
          </a:p>
          <a:p>
            <a:pPr lvl="1"/>
            <a:r>
              <a:rPr lang="en-US" sz="2933" kern="1200" dirty="0">
                <a:solidFill>
                  <a:schemeClr val="dk1"/>
                </a:solidFill>
              </a:rPr>
              <a:t>Underlying reasons that create differences seen in health outcomes. </a:t>
            </a:r>
          </a:p>
          <a:p>
            <a:pPr lvl="1"/>
            <a:r>
              <a:rPr lang="en-US" sz="2933" kern="1200" dirty="0">
                <a:solidFill>
                  <a:schemeClr val="dk1"/>
                </a:solidFill>
              </a:rPr>
              <a:t>Conditions in a community that determine whether people have access to the opportunities and resources they need to thrive.</a:t>
            </a:r>
          </a:p>
        </p:txBody>
      </p:sp>
      <p:sp>
        <p:nvSpPr>
          <p:cNvPr id="2" name="Title 1">
            <a:extLst>
              <a:ext uri="{FF2B5EF4-FFF2-40B4-BE49-F238E27FC236}">
                <a16:creationId xmlns:a16="http://schemas.microsoft.com/office/drawing/2014/main" id="{6803E0B7-9503-43A1-A460-98D54416F190}"/>
              </a:ext>
            </a:extLst>
          </p:cNvPr>
          <p:cNvSpPr>
            <a:spLocks noGrp="1"/>
          </p:cNvSpPr>
          <p:nvPr>
            <p:ph type="title"/>
          </p:nvPr>
        </p:nvSpPr>
        <p:spPr/>
        <p:txBody>
          <a:bodyPr/>
          <a:lstStyle/>
          <a:p>
            <a:r>
              <a:rPr lang="en-US" dirty="0"/>
              <a:t>Definitions</a:t>
            </a:r>
          </a:p>
        </p:txBody>
      </p:sp>
      <p:sp>
        <p:nvSpPr>
          <p:cNvPr id="4" name="TextBox 3">
            <a:extLst>
              <a:ext uri="{FF2B5EF4-FFF2-40B4-BE49-F238E27FC236}">
                <a16:creationId xmlns:a16="http://schemas.microsoft.com/office/drawing/2014/main" id="{7F5A965B-A98D-4A74-B35D-AB24A168F694}"/>
              </a:ext>
            </a:extLst>
          </p:cNvPr>
          <p:cNvSpPr txBox="1"/>
          <p:nvPr/>
        </p:nvSpPr>
        <p:spPr bwMode="auto">
          <a:xfrm>
            <a:off x="706010" y="4598266"/>
            <a:ext cx="10551759" cy="147732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2400" b="0" i="1" spc="133" dirty="0">
                <a:solidFill>
                  <a:schemeClr val="bg2"/>
                </a:solidFill>
              </a:rPr>
              <a:t>The root cause of unequal allocation of power and resources creates unequal social, economic, and environmental conditions. Those conditions then lead to poorer health outcomes for some groups in a community.</a:t>
            </a:r>
          </a:p>
        </p:txBody>
      </p:sp>
    </p:spTree>
    <p:extLst>
      <p:ext uri="{BB962C8B-B14F-4D97-AF65-F5344CB8AC3E}">
        <p14:creationId xmlns:p14="http://schemas.microsoft.com/office/powerpoint/2010/main" val="406823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DA0A40-87D9-4591-B896-D88B2F60ACDC}"/>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87FFC57C-BA85-4000-9407-DDBCC1AE1E3F}"/>
              </a:ext>
            </a:extLst>
          </p:cNvPr>
          <p:cNvSpPr>
            <a:spLocks noGrp="1"/>
          </p:cNvSpPr>
          <p:nvPr>
            <p:ph idx="1"/>
          </p:nvPr>
        </p:nvSpPr>
        <p:spPr>
          <a:xfrm>
            <a:off x="558031" y="2303027"/>
            <a:ext cx="7013863" cy="3339133"/>
          </a:xfrm>
        </p:spPr>
        <p:txBody>
          <a:bodyPr/>
          <a:lstStyle/>
          <a:p>
            <a:r>
              <a:rPr lang="en-US" dirty="0"/>
              <a:t>Define root causes of inequities that influence health.</a:t>
            </a:r>
          </a:p>
          <a:p>
            <a:r>
              <a:rPr lang="en-US" dirty="0"/>
              <a:t>Explain why root causes matter in community health improvement efforts.  </a:t>
            </a:r>
          </a:p>
          <a:p>
            <a:r>
              <a:rPr lang="en-US" dirty="0"/>
              <a:t>Identify root causes of inequities that influence health.</a:t>
            </a:r>
          </a:p>
        </p:txBody>
      </p:sp>
      <p:pic>
        <p:nvPicPr>
          <p:cNvPr id="2" name="Picture 1"/>
          <p:cNvPicPr>
            <a:picLocks noChangeAspect="1"/>
          </p:cNvPicPr>
          <p:nvPr/>
        </p:nvPicPr>
        <p:blipFill>
          <a:blip r:embed="rId3"/>
          <a:stretch>
            <a:fillRect/>
          </a:stretch>
        </p:blipFill>
        <p:spPr>
          <a:xfrm>
            <a:off x="7571893" y="2588293"/>
            <a:ext cx="4064000" cy="2768600"/>
          </a:xfrm>
          <a:prstGeom prst="rect">
            <a:avLst/>
          </a:prstGeom>
        </p:spPr>
      </p:pic>
    </p:spTree>
    <p:extLst>
      <p:ext uri="{BB962C8B-B14F-4D97-AF65-F5344CB8AC3E}">
        <p14:creationId xmlns:p14="http://schemas.microsoft.com/office/powerpoint/2010/main" val="150923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74D0-AAC1-4DCB-9B4C-0026E6C23A52}"/>
              </a:ext>
            </a:extLst>
          </p:cNvPr>
          <p:cNvSpPr>
            <a:spLocks noGrp="1"/>
          </p:cNvSpPr>
          <p:nvPr>
            <p:ph type="title"/>
          </p:nvPr>
        </p:nvSpPr>
        <p:spPr/>
        <p:txBody>
          <a:bodyPr/>
          <a:lstStyle/>
          <a:p>
            <a:r>
              <a:rPr lang="en-US" dirty="0"/>
              <a:t>What you can expect</a:t>
            </a:r>
          </a:p>
        </p:txBody>
      </p:sp>
      <p:sp>
        <p:nvSpPr>
          <p:cNvPr id="3" name="Content Placeholder 2">
            <a:extLst>
              <a:ext uri="{FF2B5EF4-FFF2-40B4-BE49-F238E27FC236}">
                <a16:creationId xmlns:a16="http://schemas.microsoft.com/office/drawing/2014/main" id="{F88FA85A-1F0B-4A9D-9D6E-AE36798ACF7F}"/>
              </a:ext>
            </a:extLst>
          </p:cNvPr>
          <p:cNvSpPr>
            <a:spLocks noGrp="1"/>
          </p:cNvSpPr>
          <p:nvPr>
            <p:ph idx="1"/>
          </p:nvPr>
        </p:nvSpPr>
        <p:spPr>
          <a:xfrm>
            <a:off x="558031" y="3024079"/>
            <a:ext cx="11072091" cy="4467557"/>
          </a:xfrm>
        </p:spPr>
        <p:txBody>
          <a:bodyPr/>
          <a:lstStyle/>
          <a:p>
            <a:r>
              <a:rPr lang="en-US" dirty="0"/>
              <a:t>Learn from the content.</a:t>
            </a:r>
          </a:p>
          <a:p>
            <a:r>
              <a:rPr lang="en-US" dirty="0"/>
              <a:t>Learn from discussion and reflection.</a:t>
            </a:r>
          </a:p>
          <a:p>
            <a:r>
              <a:rPr lang="en-US" dirty="0"/>
              <a:t>Learn from taking action.</a:t>
            </a:r>
          </a:p>
        </p:txBody>
      </p:sp>
      <p:pic>
        <p:nvPicPr>
          <p:cNvPr id="5" name="Picture 4"/>
          <p:cNvPicPr>
            <a:picLocks noChangeAspect="1"/>
          </p:cNvPicPr>
          <p:nvPr/>
        </p:nvPicPr>
        <p:blipFill>
          <a:blip r:embed="rId3"/>
          <a:stretch>
            <a:fillRect/>
          </a:stretch>
        </p:blipFill>
        <p:spPr>
          <a:xfrm rot="1829582">
            <a:off x="7441643" y="2085259"/>
            <a:ext cx="3657600" cy="3957020"/>
          </a:xfrm>
          <a:prstGeom prst="rect">
            <a:avLst/>
          </a:prstGeom>
        </p:spPr>
      </p:pic>
    </p:spTree>
    <p:extLst>
      <p:ext uri="{BB962C8B-B14F-4D97-AF65-F5344CB8AC3E}">
        <p14:creationId xmlns:p14="http://schemas.microsoft.com/office/powerpoint/2010/main" val="140668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FAC4-FD34-4177-98CC-6A1442ED14E2}"/>
              </a:ext>
            </a:extLst>
          </p:cNvPr>
          <p:cNvSpPr>
            <a:spLocks noGrp="1"/>
          </p:cNvSpPr>
          <p:nvPr>
            <p:ph type="title"/>
          </p:nvPr>
        </p:nvSpPr>
        <p:spPr/>
        <p:txBody>
          <a:bodyPr/>
          <a:lstStyle/>
          <a:p>
            <a:r>
              <a:rPr lang="en-US" dirty="0"/>
              <a:t>Uncovering Root Causes</a:t>
            </a:r>
          </a:p>
        </p:txBody>
      </p:sp>
      <p:pic>
        <p:nvPicPr>
          <p:cNvPr id="15" name="Picture 14"/>
          <p:cNvPicPr>
            <a:picLocks noChangeAspect="1"/>
          </p:cNvPicPr>
          <p:nvPr/>
        </p:nvPicPr>
        <p:blipFill>
          <a:blip r:embed="rId3"/>
          <a:stretch>
            <a:fillRect/>
          </a:stretch>
        </p:blipFill>
        <p:spPr>
          <a:xfrm>
            <a:off x="240715" y="1855657"/>
            <a:ext cx="3088640" cy="4632960"/>
          </a:xfrm>
          <a:prstGeom prst="rect">
            <a:avLst/>
          </a:prstGeom>
        </p:spPr>
      </p:pic>
      <p:sp>
        <p:nvSpPr>
          <p:cNvPr id="19" name="TextBox 18"/>
          <p:cNvSpPr txBox="1"/>
          <p:nvPr/>
        </p:nvSpPr>
        <p:spPr bwMode="auto">
          <a:xfrm>
            <a:off x="433607" y="6514776"/>
            <a:ext cx="2702856" cy="164212"/>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1067" b="0" i="1" spc="133" dirty="0">
                <a:solidFill>
                  <a:schemeClr val="bg2"/>
                </a:solidFill>
              </a:rPr>
              <a:t>Credit: Jeremy Bishop on Unsplash</a:t>
            </a:r>
          </a:p>
        </p:txBody>
      </p:sp>
      <p:pic>
        <p:nvPicPr>
          <p:cNvPr id="21" name="Picture 20"/>
          <p:cNvPicPr>
            <a:picLocks noChangeAspect="1"/>
          </p:cNvPicPr>
          <p:nvPr/>
        </p:nvPicPr>
        <p:blipFill>
          <a:blip r:embed="rId4"/>
          <a:stretch>
            <a:fillRect/>
          </a:stretch>
        </p:blipFill>
        <p:spPr>
          <a:xfrm>
            <a:off x="7596555" y="3196777"/>
            <a:ext cx="4389120" cy="3291840"/>
          </a:xfrm>
          <a:prstGeom prst="rect">
            <a:avLst/>
          </a:prstGeom>
        </p:spPr>
      </p:pic>
      <p:sp>
        <p:nvSpPr>
          <p:cNvPr id="22" name="TextBox 21"/>
          <p:cNvSpPr txBox="1"/>
          <p:nvPr/>
        </p:nvSpPr>
        <p:spPr bwMode="auto">
          <a:xfrm>
            <a:off x="8447413" y="6514776"/>
            <a:ext cx="2687402" cy="164212"/>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1067" b="0" i="1" spc="133" dirty="0">
                <a:solidFill>
                  <a:schemeClr val="bg2"/>
                </a:solidFill>
              </a:rPr>
              <a:t>Credit: Emma Gossett on Unsplash</a:t>
            </a:r>
          </a:p>
        </p:txBody>
      </p:sp>
      <p:pic>
        <p:nvPicPr>
          <p:cNvPr id="23" name="Picture 22"/>
          <p:cNvPicPr>
            <a:picLocks noChangeAspect="1"/>
          </p:cNvPicPr>
          <p:nvPr/>
        </p:nvPicPr>
        <p:blipFill>
          <a:blip r:embed="rId5"/>
          <a:stretch>
            <a:fillRect/>
          </a:stretch>
        </p:blipFill>
        <p:spPr>
          <a:xfrm>
            <a:off x="3329355" y="2267440"/>
            <a:ext cx="4267200" cy="3200400"/>
          </a:xfrm>
          <a:prstGeom prst="rect">
            <a:avLst/>
          </a:prstGeom>
        </p:spPr>
      </p:pic>
      <p:sp>
        <p:nvSpPr>
          <p:cNvPr id="24" name="TextBox 23"/>
          <p:cNvSpPr txBox="1"/>
          <p:nvPr/>
        </p:nvSpPr>
        <p:spPr bwMode="auto">
          <a:xfrm>
            <a:off x="4143643" y="5486238"/>
            <a:ext cx="2416046" cy="164212"/>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r>
              <a:rPr lang="en-US" sz="1067" b="0" i="1" spc="133" dirty="0">
                <a:solidFill>
                  <a:schemeClr val="bg2"/>
                </a:solidFill>
              </a:rPr>
              <a:t>Credit: Trevor Pye on Unsplash</a:t>
            </a:r>
          </a:p>
        </p:txBody>
      </p:sp>
    </p:spTree>
    <p:extLst>
      <p:ext uri="{BB962C8B-B14F-4D97-AF65-F5344CB8AC3E}">
        <p14:creationId xmlns:p14="http://schemas.microsoft.com/office/powerpoint/2010/main" val="1985861029"/>
      </p:ext>
    </p:extLst>
  </p:cSld>
  <p:clrMapOvr>
    <a:masterClrMapping/>
  </p:clrMapOvr>
</p:sld>
</file>

<file path=ppt/theme/theme1.xml><?xml version="1.0" encoding="utf-8"?>
<a:theme xmlns:a="http://schemas.openxmlformats.org/drawingml/2006/main" name="chrr_2013">
  <a:themeElements>
    <a:clrScheme name="chrr">
      <a:dk1>
        <a:sysClr val="windowText" lastClr="000000"/>
      </a:dk1>
      <a:lt1>
        <a:sysClr val="window" lastClr="FFFFFF"/>
      </a:lt1>
      <a:dk2>
        <a:srgbClr val="D54215"/>
      </a:dk2>
      <a:lt2>
        <a:srgbClr val="F8931F"/>
      </a:lt2>
      <a:accent1>
        <a:srgbClr val="F15A25"/>
      </a:accent1>
      <a:accent2>
        <a:srgbClr val="709455"/>
      </a:accent2>
      <a:accent3>
        <a:srgbClr val="95BA79"/>
      </a:accent3>
      <a:accent4>
        <a:srgbClr val="003763"/>
      </a:accent4>
      <a:accent5>
        <a:srgbClr val="C5D7EB"/>
      </a:accent5>
      <a:accent6>
        <a:srgbClr val="EDE9E6"/>
      </a:accent6>
      <a:hlink>
        <a:srgbClr val="D54215"/>
      </a:hlink>
      <a:folHlink>
        <a:srgbClr val="F15A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2813" rtl="0" eaLnBrk="0" fontAlgn="base" latinLnBrk="0" hangingPunct="0">
          <a:lnSpc>
            <a:spcPct val="100000"/>
          </a:lnSpc>
          <a:spcBef>
            <a:spcPct val="5000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anchor="t" anchorCtr="0" compatLnSpc="1">
        <a:prstTxWarp prst="textNoShape">
          <a:avLst/>
        </a:prstTxWarp>
      </a:bodyPr>
      <a:lstStyle>
        <a:defPPr>
          <a:defRPr sz="3000" b="0" i="1" cap="none" spc="100" dirty="0" smtClean="0">
            <a:solidFill>
              <a:schemeClr val="bg2"/>
            </a:solidFill>
          </a:defRPr>
        </a:defPPr>
      </a:lstStyle>
    </a:txDef>
  </a:objectDefaults>
  <a:extraClrSchemeLst>
    <a:extraClrScheme>
      <a:clrScheme name="JPMAM Print Template 0109 1">
        <a:dk1>
          <a:srgbClr val="000000"/>
        </a:dk1>
        <a:lt1>
          <a:srgbClr val="FFFFFF"/>
        </a:lt1>
        <a:dk2>
          <a:srgbClr val="AB6100"/>
        </a:dk2>
        <a:lt2>
          <a:srgbClr val="D3D028"/>
        </a:lt2>
        <a:accent1>
          <a:srgbClr val="6D6E71"/>
        </a:accent1>
        <a:accent2>
          <a:srgbClr val="88ABD5"/>
        </a:accent2>
        <a:accent3>
          <a:srgbClr val="FFFFFF"/>
        </a:accent3>
        <a:accent4>
          <a:srgbClr val="000000"/>
        </a:accent4>
        <a:accent5>
          <a:srgbClr val="BABABB"/>
        </a:accent5>
        <a:accent6>
          <a:srgbClr val="7B9BC1"/>
        </a:accent6>
        <a:hlink>
          <a:srgbClr val="E8810D"/>
        </a:hlink>
        <a:folHlink>
          <a:srgbClr val="5430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RR Presentation Template_2018.pptx" id="{5B6A29A9-2538-4728-9DE4-11C9F9405E27}" vid="{9F450FB1-A61C-44BE-AB30-77627E797B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 CHRR Presentation Template</Template>
  <TotalTime>1</TotalTime>
  <Words>5832</Words>
  <Application>Microsoft Office PowerPoint</Application>
  <PresentationFormat>Widescreen</PresentationFormat>
  <Paragraphs>333</Paragraphs>
  <Slides>26</Slides>
  <Notes>26</Notes>
  <HiddenSlides>2</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Lato</vt:lpstr>
      <vt:lpstr>Lucida Grande</vt:lpstr>
      <vt:lpstr>Wingdings</vt:lpstr>
      <vt:lpstr>chrr_2013</vt:lpstr>
      <vt:lpstr>Notes for facilitator</vt:lpstr>
      <vt:lpstr>Starting Questions</vt:lpstr>
      <vt:lpstr> Understand and Identify Root Causes of Inequities</vt:lpstr>
      <vt:lpstr>Terms and Definitions</vt:lpstr>
      <vt:lpstr>Terms and Definitions</vt:lpstr>
      <vt:lpstr>Definitions</vt:lpstr>
      <vt:lpstr>Learning objectives</vt:lpstr>
      <vt:lpstr>What you can expect</vt:lpstr>
      <vt:lpstr>Uncovering Root Causes</vt:lpstr>
      <vt:lpstr>Uncovering Root Causes</vt:lpstr>
      <vt:lpstr>Cicero, IL: Uncovering Root Causes</vt:lpstr>
      <vt:lpstr>Discrimination is a Root Cause</vt:lpstr>
      <vt:lpstr>Discussion &amp; Reflection</vt:lpstr>
      <vt:lpstr>Practices and Policies</vt:lpstr>
      <vt:lpstr>Discussion &amp; Reflection</vt:lpstr>
      <vt:lpstr>Key Takeaways</vt:lpstr>
      <vt:lpstr>Why is it Important to Identify Root Causes?</vt:lpstr>
      <vt:lpstr>Key Takeaways</vt:lpstr>
      <vt:lpstr>Discussion &amp; Reflection</vt:lpstr>
      <vt:lpstr>Ask “Why?” to Uncover Root Causes</vt:lpstr>
      <vt:lpstr>Asking “Why?” to Uncover Root Causes</vt:lpstr>
      <vt:lpstr>Collaboration to Uncover Root Causes</vt:lpstr>
      <vt:lpstr>Cicero, IL: A Path Toward Better health</vt:lpstr>
      <vt:lpstr>Key Takeaways</vt:lpstr>
      <vt:lpstr>Congratulations!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facilitator</dc:title>
  <dc:creator>Joe Hinton</dc:creator>
  <cp:lastModifiedBy>Joe Hinton</cp:lastModifiedBy>
  <cp:revision>1</cp:revision>
  <dcterms:created xsi:type="dcterms:W3CDTF">2021-03-22T14:47:03Z</dcterms:created>
  <dcterms:modified xsi:type="dcterms:W3CDTF">2021-03-22T14:48:34Z</dcterms:modified>
</cp:coreProperties>
</file>