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986" r:id="rId2"/>
    <p:sldId id="987" r:id="rId3"/>
    <p:sldId id="949" r:id="rId4"/>
    <p:sldId id="952" r:id="rId5"/>
    <p:sldId id="953" r:id="rId6"/>
    <p:sldId id="950" r:id="rId7"/>
    <p:sldId id="951" r:id="rId8"/>
    <p:sldId id="954" r:id="rId9"/>
    <p:sldId id="989" r:id="rId10"/>
    <p:sldId id="1004" r:id="rId11"/>
    <p:sldId id="1005" r:id="rId12"/>
    <p:sldId id="1006" r:id="rId13"/>
    <p:sldId id="994" r:id="rId14"/>
    <p:sldId id="995" r:id="rId15"/>
    <p:sldId id="996" r:id="rId16"/>
    <p:sldId id="1007" r:id="rId17"/>
    <p:sldId id="1009" r:id="rId18"/>
    <p:sldId id="1008" r:id="rId19"/>
    <p:sldId id="997" r:id="rId20"/>
    <p:sldId id="1010" r:id="rId21"/>
    <p:sldId id="1017" r:id="rId22"/>
    <p:sldId id="1011" r:id="rId23"/>
    <p:sldId id="1012" r:id="rId24"/>
    <p:sldId id="1013" r:id="rId25"/>
    <p:sldId id="1014" r:id="rId26"/>
    <p:sldId id="1015" r:id="rId27"/>
    <p:sldId id="998" r:id="rId28"/>
    <p:sldId id="975" r:id="rId29"/>
    <p:sldId id="999" r:id="rId30"/>
    <p:sldId id="1016" r:id="rId31"/>
    <p:sldId id="983" r:id="rId32"/>
    <p:sldId id="984" r:id="rId33"/>
  </p:sldIdLst>
  <p:sldSz cx="12192000" cy="6858000"/>
  <p:notesSz cx="6858000" cy="9144000"/>
  <p:defaultTextStyle>
    <a:defPPr>
      <a:defRPr lang="en-US"/>
    </a:defPPr>
    <a:lvl1pPr algn="ctr" rtl="0" eaLnBrk="0" fontAlgn="base" hangingPunct="0">
      <a:spcBef>
        <a:spcPct val="50000"/>
      </a:spcBef>
      <a:spcAft>
        <a:spcPct val="0"/>
      </a:spcAft>
      <a:defRPr sz="900" b="1" kern="1200">
        <a:solidFill>
          <a:schemeClr val="tx1"/>
        </a:solidFill>
        <a:latin typeface="Arial" charset="0"/>
        <a:ea typeface="+mn-ea"/>
        <a:cs typeface="+mn-cs"/>
      </a:defRPr>
    </a:lvl1pPr>
    <a:lvl2pPr marL="366309" algn="ctr" rtl="0" eaLnBrk="0" fontAlgn="base" hangingPunct="0">
      <a:spcBef>
        <a:spcPct val="50000"/>
      </a:spcBef>
      <a:spcAft>
        <a:spcPct val="0"/>
      </a:spcAft>
      <a:defRPr sz="900" b="1" kern="1200">
        <a:solidFill>
          <a:schemeClr val="tx1"/>
        </a:solidFill>
        <a:latin typeface="Arial" charset="0"/>
        <a:ea typeface="+mn-ea"/>
        <a:cs typeface="+mn-cs"/>
      </a:defRPr>
    </a:lvl2pPr>
    <a:lvl3pPr marL="732617" algn="ctr" rtl="0" eaLnBrk="0" fontAlgn="base" hangingPunct="0">
      <a:spcBef>
        <a:spcPct val="50000"/>
      </a:spcBef>
      <a:spcAft>
        <a:spcPct val="0"/>
      </a:spcAft>
      <a:defRPr sz="900" b="1" kern="1200">
        <a:solidFill>
          <a:schemeClr val="tx1"/>
        </a:solidFill>
        <a:latin typeface="Arial" charset="0"/>
        <a:ea typeface="+mn-ea"/>
        <a:cs typeface="+mn-cs"/>
      </a:defRPr>
    </a:lvl3pPr>
    <a:lvl4pPr marL="1098926" algn="ctr" rtl="0" eaLnBrk="0" fontAlgn="base" hangingPunct="0">
      <a:spcBef>
        <a:spcPct val="50000"/>
      </a:spcBef>
      <a:spcAft>
        <a:spcPct val="0"/>
      </a:spcAft>
      <a:defRPr sz="900" b="1" kern="1200">
        <a:solidFill>
          <a:schemeClr val="tx1"/>
        </a:solidFill>
        <a:latin typeface="Arial" charset="0"/>
        <a:ea typeface="+mn-ea"/>
        <a:cs typeface="+mn-cs"/>
      </a:defRPr>
    </a:lvl4pPr>
    <a:lvl5pPr marL="1465235" algn="ctr" rtl="0" eaLnBrk="0" fontAlgn="base" hangingPunct="0">
      <a:spcBef>
        <a:spcPct val="50000"/>
      </a:spcBef>
      <a:spcAft>
        <a:spcPct val="0"/>
      </a:spcAft>
      <a:defRPr sz="900" b="1" kern="1200">
        <a:solidFill>
          <a:schemeClr val="tx1"/>
        </a:solidFill>
        <a:latin typeface="Arial" charset="0"/>
        <a:ea typeface="+mn-ea"/>
        <a:cs typeface="+mn-cs"/>
      </a:defRPr>
    </a:lvl5pPr>
    <a:lvl6pPr marL="1831543" algn="l" defTabSz="732617" rtl="0" eaLnBrk="1" latinLnBrk="0" hangingPunct="1">
      <a:defRPr sz="900" b="1" kern="1200">
        <a:solidFill>
          <a:schemeClr val="tx1"/>
        </a:solidFill>
        <a:latin typeface="Arial" charset="0"/>
        <a:ea typeface="+mn-ea"/>
        <a:cs typeface="+mn-cs"/>
      </a:defRPr>
    </a:lvl6pPr>
    <a:lvl7pPr marL="2197852" algn="l" defTabSz="732617" rtl="0" eaLnBrk="1" latinLnBrk="0" hangingPunct="1">
      <a:defRPr sz="900" b="1" kern="1200">
        <a:solidFill>
          <a:schemeClr val="tx1"/>
        </a:solidFill>
        <a:latin typeface="Arial" charset="0"/>
        <a:ea typeface="+mn-ea"/>
        <a:cs typeface="+mn-cs"/>
      </a:defRPr>
    </a:lvl7pPr>
    <a:lvl8pPr marL="2564160" algn="l" defTabSz="732617" rtl="0" eaLnBrk="1" latinLnBrk="0" hangingPunct="1">
      <a:defRPr sz="900" b="1" kern="1200">
        <a:solidFill>
          <a:schemeClr val="tx1"/>
        </a:solidFill>
        <a:latin typeface="Arial" charset="0"/>
        <a:ea typeface="+mn-ea"/>
        <a:cs typeface="+mn-cs"/>
      </a:defRPr>
    </a:lvl8pPr>
    <a:lvl9pPr marL="2930469" algn="l" defTabSz="732617" rtl="0" eaLnBrk="1" latinLnBrk="0" hangingPunct="1">
      <a:defRPr sz="900" b="1" kern="1200">
        <a:solidFill>
          <a:schemeClr val="tx1"/>
        </a:solidFill>
        <a:latin typeface="Arial"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4" d="100"/>
          <a:sy n="64" d="100"/>
        </p:scale>
        <p:origin x="84" y="2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9DB934-BB01-434C-B2AE-141162530BCF}" type="datetimeFigureOut">
              <a:rPr lang="en-US" smtClean="0"/>
              <a:t>3/23/2021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8C86E6-FA99-4668-9438-6E16CF52ADF5}" type="slidenum">
              <a:rPr lang="en-US" smtClean="0"/>
              <a:t>‹#›</a:t>
            </a:fld>
            <a:endParaRPr lang="en-US"/>
          </a:p>
        </p:txBody>
      </p:sp>
    </p:spTree>
    <p:extLst>
      <p:ext uri="{BB962C8B-B14F-4D97-AF65-F5344CB8AC3E}">
        <p14:creationId xmlns:p14="http://schemas.microsoft.com/office/powerpoint/2010/main" val="1738607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countyhealthrankings.org/about-us/contact-u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ountyhealthrankings.org/explore-health-rankings/measures-data-sources/county-health-rankings-model/health-factors/health-behaviors/diet-exercise/access-to-exercise-opportunitie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apha.org/-/media/files/pdf/membergroups/ethics/code_of_ethics.ashx?la=en&amp;hash=3D6643946AE1DF9EF05334E7DF6AF89471FA14EC"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ountyhealthrankings.org/about-us/contact-u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ccdh.ca/resources/entry/what-is-health-equity-and-what-difference-does-a-definition-mak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289"/>
              </a:spcBef>
              <a:spcAft>
                <a:spcPts val="0"/>
              </a:spcAft>
              <a:buClrTx/>
              <a:buSzPts val="1400"/>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Note to facilitator: This slide is hidden and will not present in “Slide Show” mode.</a:t>
            </a:r>
          </a:p>
          <a:p>
            <a:pPr marL="0" marR="0" lvl="0" indent="0" algn="l" defTabSz="914400" rtl="0" eaLnBrk="1" fontAlgn="base" latinLnBrk="0" hangingPunct="1">
              <a:lnSpc>
                <a:spcPct val="100000"/>
              </a:lnSpc>
              <a:spcBef>
                <a:spcPts val="289"/>
              </a:spcBef>
              <a:spcAft>
                <a:spcPts val="0"/>
              </a:spcAft>
              <a:buClrTx/>
              <a:buSzPts val="1400"/>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ts val="289"/>
              </a:spcBef>
              <a:spcAft>
                <a:spcPts val="0"/>
              </a:spcAft>
              <a:buClrTx/>
              <a:buSzPts val="1400"/>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This facilitation guide and associated slides are intended to support group facilitation of the Improving Data Fluency Action Learning Guide content from the County Health Rankings &amp; Roadmaps program. You will note that we use “data” consistently as a plural noun throughout the content, but standards of English recognize it as both a plural and singular noun.</a:t>
            </a:r>
          </a:p>
          <a:p>
            <a:pPr marL="0" marR="0" lvl="0" indent="0" algn="l" defTabSz="914400" rtl="0" eaLnBrk="1" fontAlgn="base" latinLnBrk="0" hangingPunct="1">
              <a:lnSpc>
                <a:spcPct val="100000"/>
              </a:lnSpc>
              <a:spcBef>
                <a:spcPts val="289"/>
              </a:spcBef>
              <a:spcAft>
                <a:spcPts val="0"/>
              </a:spcAft>
              <a:buClrTx/>
              <a:buSzPts val="1400"/>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ts val="289"/>
              </a:spcBef>
              <a:spcAft>
                <a:spcPts val="0"/>
              </a:spcAft>
              <a:buClrTx/>
              <a:buSzPts val="1400"/>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The slides are grouped into content sections with headers that begin with numbers. These sections may be helpful if you intend to facilitate the content over multiple sessions. If you decide to facilitate the content in sections, we recommend returning to and reviewing Section 1.0 “Ground Setting” before each session.</a:t>
            </a:r>
          </a:p>
          <a:p>
            <a:pPr marL="0" marR="0" lvl="0" indent="0" algn="l" defTabSz="914400" rtl="0" eaLnBrk="1" fontAlgn="base" latinLnBrk="0" hangingPunct="1">
              <a:lnSpc>
                <a:spcPct val="100000"/>
              </a:lnSpc>
              <a:spcBef>
                <a:spcPts val="289"/>
              </a:spcBef>
              <a:spcAft>
                <a:spcPts val="0"/>
              </a:spcAft>
              <a:buClrTx/>
              <a:buSzPts val="1400"/>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ts val="289"/>
              </a:spcBef>
              <a:spcAft>
                <a:spcPts val="0"/>
              </a:spcAft>
              <a:buClrTx/>
              <a:buSzPts val="1400"/>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You may use the notes sections on each slide as a script which may be read aloud or adapted to your preferred way of speaking. Please feel encouraged to include examples, stories, context, or local data that help your audience meet their objectives and needs.</a:t>
            </a:r>
          </a:p>
          <a:p>
            <a:pPr marL="0" marR="0" lvl="0" indent="0" algn="l" defTabSz="914400" rtl="0" eaLnBrk="1" fontAlgn="base" latinLnBrk="0" hangingPunct="1">
              <a:lnSpc>
                <a:spcPct val="100000"/>
              </a:lnSpc>
              <a:spcBef>
                <a:spcPts val="289"/>
              </a:spcBef>
              <a:spcAft>
                <a:spcPts val="0"/>
              </a:spcAft>
              <a:buClrTx/>
              <a:buSzPts val="1400"/>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ts val="289"/>
              </a:spcBef>
              <a:spcAft>
                <a:spcPts val="0"/>
              </a:spcAft>
              <a:buClrTx/>
              <a:buSzPts val="1400"/>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Before beginning, we recommend each learner receive the companion worksheet to the Action Learning Guide. You may encourage everyone to utilize the worksheet digitally (https://www.countyhealthrankings.org/sites/default/files/media/document/chrr%20datafluency%20worksheet%20030420.pdf) or by providing printed copies. </a:t>
            </a:r>
          </a:p>
          <a:p>
            <a:pPr marL="0" marR="0" lvl="0" indent="0" algn="l" defTabSz="914400" rtl="0" eaLnBrk="1" fontAlgn="base" latinLnBrk="0" hangingPunct="1">
              <a:lnSpc>
                <a:spcPct val="100000"/>
              </a:lnSpc>
              <a:spcBef>
                <a:spcPts val="289"/>
              </a:spcBef>
              <a:spcAft>
                <a:spcPts val="0"/>
              </a:spcAft>
              <a:buClrTx/>
              <a:buSzPts val="1400"/>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ts val="289"/>
              </a:spcBef>
              <a:spcAft>
                <a:spcPts val="0"/>
              </a:spcAft>
              <a:buClrTx/>
              <a:buSzPts val="1400"/>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Finally, please feel encouraged to reach out to County Health Rankings &amp; Roadmaps if you have any questions about content or facilitation: </a:t>
            </a:r>
            <a:r>
              <a:rPr lang="en-US" dirty="0">
                <a:hlinkClick r:id="rId3"/>
              </a:rPr>
              <a:t>https://www.countyhealthrankings.org/about-us/contact-us</a:t>
            </a: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ts val="289"/>
              </a:spcBef>
              <a:spcAft>
                <a:spcPts val="0"/>
              </a:spcAft>
              <a:buClrTx/>
              <a:buSzPts val="1400"/>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1</a:t>
            </a:fld>
            <a:endParaRPr lang="en-US" dirty="0"/>
          </a:p>
        </p:txBody>
      </p:sp>
    </p:spTree>
    <p:extLst>
      <p:ext uri="{BB962C8B-B14F-4D97-AF65-F5344CB8AC3E}">
        <p14:creationId xmlns:p14="http://schemas.microsoft.com/office/powerpoint/2010/main" val="1686655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55555"/>
                </a:solidFill>
                <a:effectLst/>
                <a:latin typeface="Lato" panose="020F0502020204030203" pitchFamily="34" charset="0"/>
              </a:rPr>
              <a:t>Another way to save time and resources in your fact-finding plan is to refine your questions by making them focused and specific. Specific questions can guide you to the appropriate data source more quickly.</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To help you start refining your questions, ask yourself:</a:t>
            </a: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What time frame do you need to consider?</a:t>
            </a: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Are there specific population groups you want to know more about (e.g. age, race, gender, geography, or health status such as diabetes, cancer, etc.)?</a:t>
            </a: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Are some population groups affected more than others (e.g., age, race, income)?</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Notice how these refined questions can lead you to uncover differences, or disparities, in health outcomes. Identifying disparities is the first step in discovering health inequities, which are health disparities that are not only unfair but may also reflect unjust obstacles to good health. The more specific and refined your questions are, the clearer the roadmap to answering them become.</a:t>
            </a:r>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10</a:t>
            </a:fld>
            <a:endParaRPr lang="en-US" dirty="0"/>
          </a:p>
        </p:txBody>
      </p:sp>
    </p:spTree>
    <p:extLst>
      <p:ext uri="{BB962C8B-B14F-4D97-AF65-F5344CB8AC3E}">
        <p14:creationId xmlns:p14="http://schemas.microsoft.com/office/powerpoint/2010/main" val="4046427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Audience Prompt: </a:t>
            </a:r>
            <a:r>
              <a:rPr lang="en-US" b="0" i="0" dirty="0">
                <a:solidFill>
                  <a:srgbClr val="555555"/>
                </a:solidFill>
                <a:effectLst/>
                <a:latin typeface="Lato" panose="020F0502020204030203" pitchFamily="34" charset="0"/>
              </a:rPr>
              <a:t>Consider the questions in both lists. What data would you need to answer them?</a:t>
            </a:r>
          </a:p>
          <a:p>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Broad questions, like those listed in the first column, are difficult to answer because it’s not clear what data you should consider. You can work to narrow down your focus from the broad question. As you begin to explore sources of data related to your topic of interest, you will likely find that your question becomes narrower based on the data available.</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Asking questions about disparities in health by populations within your community and asking why those disparities exist can reveal health inequities and is another step in the fact-finding cycle. Keep in mind that health inequities in communities vary by race/ethnicity, age, gender, sexual orientation, or geography.</a:t>
            </a:r>
          </a:p>
          <a:p>
            <a:endParaRPr lang="en-US" b="1"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11</a:t>
            </a:fld>
            <a:endParaRPr lang="en-US" dirty="0"/>
          </a:p>
        </p:txBody>
      </p:sp>
    </p:spTree>
    <p:extLst>
      <p:ext uri="{BB962C8B-B14F-4D97-AF65-F5344CB8AC3E}">
        <p14:creationId xmlns:p14="http://schemas.microsoft.com/office/powerpoint/2010/main" val="970643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four questions that when answered can help you build out your fact-finding plan. Read these questions and then use your worksheet to reflect on and answer them using examples from your community.</a:t>
            </a:r>
          </a:p>
          <a:p>
            <a:endParaRPr lang="en-US" dirty="0"/>
          </a:p>
          <a:p>
            <a:r>
              <a:rPr lang="en-US" dirty="0"/>
              <a:t>What do you want to know?</a:t>
            </a:r>
          </a:p>
          <a:p>
            <a:endParaRPr lang="en-US" dirty="0"/>
          </a:p>
          <a:p>
            <a:r>
              <a:rPr lang="en-US" dirty="0"/>
              <a:t>First, define what you want to know. What have you observed in your community that you want to know more about? Determine the topic you are interested in or the condition you want to learn more about and start thinking about the population affected by that community condition.</a:t>
            </a:r>
          </a:p>
          <a:p>
            <a:endParaRPr lang="en-US" dirty="0"/>
          </a:p>
          <a:p>
            <a:r>
              <a:rPr lang="en-US" dirty="0"/>
              <a:t>What should change?</a:t>
            </a:r>
          </a:p>
          <a:p>
            <a:endParaRPr lang="en-US" dirty="0"/>
          </a:p>
          <a:p>
            <a:r>
              <a:rPr lang="en-US" dirty="0"/>
              <a:t>Next, consider what you hope will be different as a result of your efforts. What actions will you, community leaders, or other organizations take based on what the data show? How will this information inform your work? Another way to think about this is to define a goal. What is your goal and is that goal specific enough (have you defined a timeline for implementation)?</a:t>
            </a:r>
          </a:p>
          <a:p>
            <a:endParaRPr lang="en-US" dirty="0"/>
          </a:p>
          <a:p>
            <a:r>
              <a:rPr lang="en-US" dirty="0"/>
              <a:t>Can you be more specific?</a:t>
            </a:r>
          </a:p>
          <a:p>
            <a:endParaRPr lang="en-US" dirty="0"/>
          </a:p>
          <a:p>
            <a:r>
              <a:rPr lang="en-US" dirty="0"/>
              <a:t>Then, consider if you can make your question more specific? Have you considered the populations, years, and geographic areas you want to know more about? Have you thought of any inequities that might be uncovered?</a:t>
            </a:r>
          </a:p>
          <a:p>
            <a:endParaRPr lang="en-US" dirty="0"/>
          </a:p>
          <a:p>
            <a:r>
              <a:rPr lang="en-US" dirty="0"/>
              <a:t>Do you have the data you need?</a:t>
            </a:r>
          </a:p>
          <a:p>
            <a:endParaRPr lang="en-US" dirty="0"/>
          </a:p>
          <a:p>
            <a:r>
              <a:rPr lang="en-US" dirty="0"/>
              <a:t>Finally, set a goal for what needs to change and think about the data. What data can you use to define the problem? What data could support your question? Who is the “keeper” of these data? Are they easily accessible or who could you partner with to obtain and make sense of that data? It is also important to consider if your community has the time and resources to spend on this question.</a:t>
            </a:r>
          </a:p>
          <a:p>
            <a:endParaRPr lang="en-US" dirty="0"/>
          </a:p>
          <a:p>
            <a:r>
              <a:rPr lang="en-US" dirty="0"/>
              <a:t>If so, begin the process of fact-finding to answer your question and start analyzing that data.</a:t>
            </a:r>
          </a:p>
        </p:txBody>
      </p:sp>
      <p:sp>
        <p:nvSpPr>
          <p:cNvPr id="4" name="Slide Number Placeholder 3"/>
          <p:cNvSpPr>
            <a:spLocks noGrp="1"/>
          </p:cNvSpPr>
          <p:nvPr>
            <p:ph type="sldNum" sz="quarter" idx="5"/>
          </p:nvPr>
        </p:nvSpPr>
        <p:spPr/>
        <p:txBody>
          <a:bodyPr/>
          <a:lstStyle/>
          <a:p>
            <a:fld id="{73CCD79A-C112-46F1-87CE-BB7105F42290}" type="slidenum">
              <a:rPr lang="en-US" smtClean="0"/>
              <a:pPr/>
              <a:t>12</a:t>
            </a:fld>
            <a:endParaRPr lang="en-US" dirty="0"/>
          </a:p>
        </p:txBody>
      </p:sp>
    </p:spTree>
    <p:extLst>
      <p:ext uri="{BB962C8B-B14F-4D97-AF65-F5344CB8AC3E}">
        <p14:creationId xmlns:p14="http://schemas.microsoft.com/office/powerpoint/2010/main" val="2726634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to facilitator: The slide is animated and key takeaways will appear one at a time.  These points are great moment for group reflection before moving on to the next content section.</a:t>
            </a:r>
          </a:p>
          <a:p>
            <a:endParaRPr lang="en-US" i="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i="1" dirty="0"/>
              <a:t>This slide is meant to be a learning check on the “</a:t>
            </a:r>
            <a:r>
              <a:rPr lang="en-US" sz="1400" i="1" dirty="0"/>
              <a:t>Refine the questions you want to answer with data.” learning objective.</a:t>
            </a:r>
          </a:p>
          <a:p>
            <a:endParaRPr lang="en-US" i="1" dirty="0"/>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13</a:t>
            </a:fld>
            <a:endParaRPr lang="en-US" dirty="0"/>
          </a:p>
        </p:txBody>
      </p:sp>
    </p:spTree>
    <p:extLst>
      <p:ext uri="{BB962C8B-B14F-4D97-AF65-F5344CB8AC3E}">
        <p14:creationId xmlns:p14="http://schemas.microsoft.com/office/powerpoint/2010/main" val="3715681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55555"/>
                </a:solidFill>
                <a:effectLst/>
                <a:latin typeface="Lato" panose="020F0502020204030203" pitchFamily="34" charset="0"/>
              </a:rPr>
              <a:t>One way to get the most out of your data is to consider where your data come from—including how it’s collected, how it’s being shared, and if any limitations or biases exist.</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Is the process of data collection, analysis, and sharing inclusive and equitable, meaning are the people most impacted by the condition you are investigating included in your process? Being able to understand each of these steps will allow you to determine potential limitations or biases that exist within the data. Limitations or biases can influence how the data are used and understood by decision-makers.</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By </a:t>
            </a:r>
            <a:r>
              <a:rPr lang="en-US" b="1" i="0" dirty="0">
                <a:solidFill>
                  <a:srgbClr val="555555"/>
                </a:solidFill>
                <a:effectLst/>
                <a:latin typeface="Lato" panose="020F0502020204030203" pitchFamily="34" charset="0"/>
              </a:rPr>
              <a:t>limitations</a:t>
            </a:r>
            <a:r>
              <a:rPr lang="en-US" b="0" i="0" dirty="0">
                <a:solidFill>
                  <a:srgbClr val="555555"/>
                </a:solidFill>
                <a:effectLst/>
                <a:latin typeface="Lato" panose="020F0502020204030203" pitchFamily="34" charset="0"/>
              </a:rPr>
              <a:t>, we mean acknowledging what the data cannot answer completely. </a:t>
            </a:r>
            <a:r>
              <a:rPr lang="en-US" b="1" i="0" dirty="0">
                <a:solidFill>
                  <a:srgbClr val="555555"/>
                </a:solidFill>
                <a:effectLst/>
                <a:latin typeface="Lato" panose="020F0502020204030203" pitchFamily="34" charset="0"/>
              </a:rPr>
              <a:t>Bias </a:t>
            </a:r>
            <a:r>
              <a:rPr lang="en-US" b="0" i="0" dirty="0">
                <a:solidFill>
                  <a:srgbClr val="555555"/>
                </a:solidFill>
                <a:effectLst/>
                <a:latin typeface="Lato" panose="020F0502020204030203" pitchFamily="34" charset="0"/>
              </a:rPr>
              <a:t>means the data may not be collected, analyzed, or reported as objectively as possible. Be prepared that limitations and biases can exist in data. The good thing is you can address data limitations and minimize biases by choosing your data wisely. Addressing both will allow you to get the most out of your data.</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Let’s unpack what we mean by data limitations and examine ways biases can creep into the fact-finding or sharing process</a:t>
            </a:r>
            <a:r>
              <a:rPr lang="en-US" b="1" i="0" dirty="0">
                <a:solidFill>
                  <a:srgbClr val="555555"/>
                </a:solidFill>
                <a:effectLst/>
                <a:latin typeface="Lato" panose="020F0502020204030203" pitchFamily="34" charset="0"/>
              </a:rPr>
              <a:t>.</a:t>
            </a:r>
            <a:endParaRPr lang="en-US" b="0" i="0" dirty="0">
              <a:solidFill>
                <a:srgbClr val="555555"/>
              </a:solidFill>
              <a:effectLst/>
              <a:latin typeface="Lato" panose="020F0502020204030203" pitchFamily="34" charset="0"/>
            </a:endParaRPr>
          </a:p>
        </p:txBody>
      </p:sp>
      <p:sp>
        <p:nvSpPr>
          <p:cNvPr id="4" name="Slide Number Placeholder 3"/>
          <p:cNvSpPr>
            <a:spLocks noGrp="1"/>
          </p:cNvSpPr>
          <p:nvPr>
            <p:ph type="sldNum" sz="quarter" idx="5"/>
          </p:nvPr>
        </p:nvSpPr>
        <p:spPr/>
        <p:txBody>
          <a:bodyPr/>
          <a:lstStyle/>
          <a:p>
            <a:fld id="{73CCD79A-C112-46F1-87CE-BB7105F42290}" type="slidenum">
              <a:rPr lang="en-US" smtClean="0"/>
              <a:pPr/>
              <a:t>14</a:t>
            </a:fld>
            <a:endParaRPr lang="en-US" dirty="0"/>
          </a:p>
        </p:txBody>
      </p:sp>
    </p:spTree>
    <p:extLst>
      <p:ext uri="{BB962C8B-B14F-4D97-AF65-F5344CB8AC3E}">
        <p14:creationId xmlns:p14="http://schemas.microsoft.com/office/powerpoint/2010/main" val="165582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55555"/>
                </a:solidFill>
                <a:effectLst/>
                <a:latin typeface="Lato" panose="020F0502020204030203" pitchFamily="34" charset="0"/>
              </a:rPr>
              <a:t>To get the most out of your data, it is important to consider the strengths and limitations of the data source or sources you are using.</a:t>
            </a:r>
          </a:p>
          <a:p>
            <a:pPr algn="l"/>
            <a:r>
              <a:rPr lang="en-US" b="0" i="0" dirty="0">
                <a:solidFill>
                  <a:srgbClr val="555555"/>
                </a:solidFill>
                <a:effectLst/>
                <a:latin typeface="Lato" panose="020F0502020204030203" pitchFamily="34" charset="0"/>
              </a:rPr>
              <a:t>Start your process by researching whether your questions have already been assessed. Even if they have been, you may need to gather additional data to make the research more current or more local. It is important to critically analyze data and data sources to determine appropriate uses and limitations. Otherwise, the data you share may perpetuate a bias, even unintentionally.</a:t>
            </a:r>
          </a:p>
          <a:p>
            <a:endParaRPr lang="en-US" b="1" i="0" dirty="0"/>
          </a:p>
          <a:p>
            <a:r>
              <a:rPr lang="en-US" b="0" i="1" dirty="0"/>
              <a:t>Note to Facilitator: Discuss the screen</a:t>
            </a:r>
          </a:p>
          <a:p>
            <a:endParaRPr lang="en-US" b="0" i="1" dirty="0"/>
          </a:p>
          <a:p>
            <a:r>
              <a:rPr lang="en-US" b="0" i="0" dirty="0">
                <a:solidFill>
                  <a:srgbClr val="555555"/>
                </a:solidFill>
                <a:effectLst/>
                <a:latin typeface="Lato" panose="020F0502020204030203" pitchFamily="34" charset="0"/>
              </a:rPr>
              <a:t>Asking questions like the ones in the table will help you critically analyze data sources so you can choose your sources wisely, discover limitations, and minimize bias. This process of asking questions does not need to be formal, but a simple understanding of the data methodology will make you more certain that you are using the data appropriately.</a:t>
            </a:r>
            <a:endParaRPr lang="en-US" b="0" i="1"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15</a:t>
            </a:fld>
            <a:endParaRPr lang="en-US" dirty="0"/>
          </a:p>
        </p:txBody>
      </p:sp>
    </p:spTree>
    <p:extLst>
      <p:ext uri="{BB962C8B-B14F-4D97-AF65-F5344CB8AC3E}">
        <p14:creationId xmlns:p14="http://schemas.microsoft.com/office/powerpoint/2010/main" val="3359488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55555"/>
                </a:solidFill>
                <a:effectLst/>
                <a:latin typeface="Lato" panose="020F0502020204030203" pitchFamily="34" charset="0"/>
              </a:rPr>
              <a:t>Darren is a resident looking to improve diet and exercise in his county because of high obesity rates he saw reported in the local newspaper. He finds the County Health Rankings “</a:t>
            </a:r>
            <a:r>
              <a:rPr lang="en-US" b="0" i="0" u="none" strike="noStrike" dirty="0">
                <a:solidFill>
                  <a:srgbClr val="FF0000"/>
                </a:solidFill>
                <a:effectLst/>
                <a:latin typeface="Lato" panose="020F0502020204030203" pitchFamily="34" charset="0"/>
                <a:hlinkClick r:id="rId3">
                  <a:extLst>
                    <a:ext uri="{A12FA001-AC4F-418D-AE19-62706E023703}">
                      <ahyp:hlinkClr xmlns:ahyp="http://schemas.microsoft.com/office/drawing/2018/hyperlinkcolor" val="tx"/>
                    </a:ext>
                  </a:extLst>
                </a:hlinkClick>
              </a:rPr>
              <a:t>Access to Exercise Opportunities</a:t>
            </a:r>
            <a:r>
              <a:rPr lang="en-US" b="0" i="0" dirty="0">
                <a:solidFill>
                  <a:srgbClr val="555555"/>
                </a:solidFill>
                <a:effectLst/>
                <a:latin typeface="Lato" panose="020F0502020204030203" pitchFamily="34" charset="0"/>
              </a:rPr>
              <a:t>” measure on his county’s snapshot. This measure provides the percentage of population with adequate access to locations for physical activity.</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Darren records his county value at 60%, and his state value is 90%. Since his county’s value is less than the state value, he reaches the conclusion that his county needs more parks to allow residents to exercise.</a:t>
            </a:r>
          </a:p>
          <a:p>
            <a:pPr algn="l"/>
            <a:endParaRPr lang="en-US" b="0" i="0" dirty="0">
              <a:solidFill>
                <a:srgbClr val="555555"/>
              </a:solidFill>
              <a:effectLst/>
              <a:latin typeface="Lato" panose="020F0502020204030203" pitchFamily="34" charset="0"/>
            </a:endParaRPr>
          </a:p>
          <a:p>
            <a:pPr algn="l"/>
            <a:r>
              <a:rPr lang="en-US" b="1" i="0" dirty="0">
                <a:solidFill>
                  <a:srgbClr val="555555"/>
                </a:solidFill>
                <a:effectLst/>
                <a:latin typeface="Lato" panose="020F0502020204030203" pitchFamily="34" charset="0"/>
              </a:rPr>
              <a:t>Audience Prompt: </a:t>
            </a:r>
            <a:r>
              <a:rPr lang="en-US" b="0" i="0" dirty="0">
                <a:solidFill>
                  <a:srgbClr val="555555"/>
                </a:solidFill>
                <a:effectLst/>
                <a:latin typeface="Lato" panose="020F0502020204030203" pitchFamily="34" charset="0"/>
              </a:rPr>
              <a:t>Does Darren’s county need more parks?</a:t>
            </a:r>
          </a:p>
          <a:p>
            <a:pPr algn="l"/>
            <a:endParaRPr lang="en-US" b="0" i="0" dirty="0">
              <a:solidFill>
                <a:srgbClr val="555555"/>
              </a:solidFill>
              <a:effectLst/>
              <a:latin typeface="Lato" panose="020F0502020204030203" pitchFamily="34" charset="0"/>
            </a:endParaRPr>
          </a:p>
          <a:p>
            <a:pPr algn="l"/>
            <a:r>
              <a:rPr lang="en-US" b="0" i="1" dirty="0">
                <a:solidFill>
                  <a:srgbClr val="555555"/>
                </a:solidFill>
                <a:effectLst/>
                <a:latin typeface="Lato" panose="020F0502020204030203" pitchFamily="34" charset="0"/>
              </a:rPr>
              <a:t>Note to facilitator: Let the audience discuss a few responses to whether the community needs more parks. Then advance the slide to include the “Return to the questions” text. </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Darren calls his local public health department to share his concern and the data he found. The health department encourages Darren to join the community health planning coalition. The coalition listens to Darren’s concerns and the members take a look at the Access to Exercise Opportunities measure. They discover that the measure includes access to parks. Therefore, the majority of residents (60%) have access to parks. The coalition then takes a closer look at the measure by asking the four questions above. This is when they discover more information about the measure like the measure’s limitations.  Access to Exercise Opportunities is not inclusive of bike lanes or sidewalks.</a:t>
            </a:r>
          </a:p>
          <a:p>
            <a:pPr algn="l"/>
            <a:endParaRPr lang="en-US" b="0" i="0" dirty="0">
              <a:solidFill>
                <a:srgbClr val="555555"/>
              </a:solidFill>
              <a:effectLst/>
              <a:latin typeface="Lato" panose="020F0502020204030203" pitchFamily="34" charset="0"/>
            </a:endParaRPr>
          </a:p>
          <a:p>
            <a:pPr algn="l"/>
            <a:r>
              <a:rPr lang="en-US" b="1" i="0" dirty="0">
                <a:solidFill>
                  <a:srgbClr val="555555"/>
                </a:solidFill>
                <a:effectLst/>
                <a:latin typeface="Lato" panose="020F0502020204030203" pitchFamily="34" charset="0"/>
              </a:rPr>
              <a:t>Audience prompt: </a:t>
            </a:r>
            <a:r>
              <a:rPr lang="en-US" b="0" i="0" dirty="0">
                <a:solidFill>
                  <a:srgbClr val="555555"/>
                </a:solidFill>
                <a:effectLst/>
                <a:latin typeface="Lato" panose="020F0502020204030203" pitchFamily="34" charset="0"/>
              </a:rPr>
              <a:t>So, what could the coalition’s next step be if they need to know why residents are not exercising? </a:t>
            </a:r>
          </a:p>
          <a:p>
            <a:pPr algn="l"/>
            <a:endParaRPr lang="en-US" b="0" i="0" dirty="0">
              <a:solidFill>
                <a:srgbClr val="555555"/>
              </a:solidFill>
              <a:effectLst/>
              <a:latin typeface="Lato" panose="020F0502020204030203" pitchFamily="34" charset="0"/>
            </a:endParaRPr>
          </a:p>
          <a:p>
            <a:pPr algn="l"/>
            <a:r>
              <a:rPr lang="en-US" b="0" i="1" dirty="0">
                <a:solidFill>
                  <a:srgbClr val="555555"/>
                </a:solidFill>
                <a:effectLst/>
                <a:latin typeface="Lato" panose="020F0502020204030203" pitchFamily="34" charset="0"/>
              </a:rPr>
              <a:t>Note to facilitator: Allow the audience to discuss some next steps. Some sample questions you might offer include questions like, “Where are parks located?;  What is the parks budget? Are parks accessible to all (disabled, all ages, do they have appropriate/safe equipment)?</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By asking questions to critically analyze the data sources available, Darren and the coalition learn they need additional data to address their questions.</a:t>
            </a:r>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16</a:t>
            </a:fld>
            <a:endParaRPr lang="en-US" dirty="0"/>
          </a:p>
        </p:txBody>
      </p:sp>
    </p:spTree>
    <p:extLst>
      <p:ext uri="{BB962C8B-B14F-4D97-AF65-F5344CB8AC3E}">
        <p14:creationId xmlns:p14="http://schemas.microsoft.com/office/powerpoint/2010/main" val="2450661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55555"/>
                </a:solidFill>
                <a:effectLst/>
                <a:latin typeface="Lato" panose="020F0502020204030203" pitchFamily="34" charset="0"/>
              </a:rPr>
              <a:t>Here are some statistical definitions that are used in public health research and planning. Consulting with local experts about these important technical considerations can help assure that you are using data wisely.</a:t>
            </a:r>
          </a:p>
          <a:p>
            <a:endParaRPr lang="en-US" b="0" i="0" dirty="0">
              <a:solidFill>
                <a:srgbClr val="555555"/>
              </a:solidFill>
              <a:effectLst/>
              <a:latin typeface="Lato" panose="020F0502020204030203" pitchFamily="34" charset="0"/>
            </a:endParaRPr>
          </a:p>
          <a:p>
            <a:r>
              <a:rPr lang="en-US" b="0" i="0" dirty="0">
                <a:solidFill>
                  <a:srgbClr val="555555"/>
                </a:solidFill>
                <a:effectLst/>
                <a:latin typeface="Lato" panose="020F0502020204030203" pitchFamily="34" charset="0"/>
              </a:rPr>
              <a:t>We will think about why some of these statistical definitions and methods matter on the next slide.</a:t>
            </a:r>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17</a:t>
            </a:fld>
            <a:endParaRPr lang="en-US" dirty="0"/>
          </a:p>
        </p:txBody>
      </p:sp>
    </p:spTree>
    <p:extLst>
      <p:ext uri="{BB962C8B-B14F-4D97-AF65-F5344CB8AC3E}">
        <p14:creationId xmlns:p14="http://schemas.microsoft.com/office/powerpoint/2010/main" val="730097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55555"/>
                </a:solidFill>
                <a:effectLst/>
                <a:latin typeface="Lato" panose="020F0502020204030203" pitchFamily="34" charset="0"/>
              </a:rPr>
              <a:t>If multiple data sources are available, it is important to understand that neither data source will be wrong, but one may be better for your purpose. As your purpose or questions change, so might the data source you choose.</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Assess the most appropriate data set to answer your questions.</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An advantage to considering multiple data sources is it helps uncover limitations of the other datasets.</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Let’s consider another case study to flesh this out a bit. Suppose you are interested in finding the number of uninsured children in Wisconsin to include in an application for a federal grant application. First you identify your question.</a:t>
            </a:r>
          </a:p>
          <a:p>
            <a:pPr algn="l"/>
            <a:endParaRPr lang="en-US" b="1" i="0" dirty="0">
              <a:solidFill>
                <a:srgbClr val="555555"/>
              </a:solidFill>
              <a:effectLst/>
              <a:latin typeface="Lato" panose="020F0502020204030203" pitchFamily="34" charset="0"/>
            </a:endParaRPr>
          </a:p>
          <a:p>
            <a:pPr algn="l"/>
            <a:r>
              <a:rPr lang="en-US" b="1" i="0" dirty="0">
                <a:solidFill>
                  <a:srgbClr val="555555"/>
                </a:solidFill>
                <a:effectLst/>
                <a:latin typeface="Lato" panose="020F0502020204030203" pitchFamily="34" charset="0"/>
              </a:rPr>
              <a:t>Audience Prompt: </a:t>
            </a:r>
            <a:r>
              <a:rPr lang="en-US" b="0" i="0" dirty="0">
                <a:solidFill>
                  <a:srgbClr val="555555"/>
                </a:solidFill>
                <a:effectLst/>
                <a:latin typeface="Lato" panose="020F0502020204030203" pitchFamily="34" charset="0"/>
              </a:rPr>
              <a:t>What is the rate of uninsured children in Wisconsin?</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You do a quick internet search and identify two possible data sources, but the estimates are different. Why do they differ? To understand the differences, we think through the assessment questions from earlier.</a:t>
            </a:r>
          </a:p>
          <a:p>
            <a:endParaRPr lang="en-US" dirty="0"/>
          </a:p>
          <a:p>
            <a:r>
              <a:rPr lang="en-US" i="1" dirty="0"/>
              <a:t>Note to Facilitator: Review the slide and the different values in each source.</a:t>
            </a:r>
          </a:p>
          <a:p>
            <a:endParaRPr lang="en-US" dirty="0"/>
          </a:p>
          <a:p>
            <a:r>
              <a:rPr lang="en-US" b="0" i="0" dirty="0">
                <a:solidFill>
                  <a:srgbClr val="555555"/>
                </a:solidFill>
                <a:effectLst/>
                <a:latin typeface="Lato" panose="020F0502020204030203" pitchFamily="34" charset="0"/>
              </a:rPr>
              <a:t>Since the data in this example are needed for an application for federal grant funding, the estimates from the Small Area Health Insurance Estimates might be a better choice because you can compare Wisconsin’s value to other states. The data are also available for several subgroups which might be helpful to tell your story. For example, when you look at data by race, there is a disparity in uninsured rates between racial/ethnic groups. You might want to read more about the specific methodology that allows comparisons across states before deciding on this source. On the other hand, the Family Health Survey data might be better suited to a county-level report concerned about insurance status within Wisconsin.</a:t>
            </a:r>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18</a:t>
            </a:fld>
            <a:endParaRPr lang="en-US" dirty="0"/>
          </a:p>
        </p:txBody>
      </p:sp>
    </p:spTree>
    <p:extLst>
      <p:ext uri="{BB962C8B-B14F-4D97-AF65-F5344CB8AC3E}">
        <p14:creationId xmlns:p14="http://schemas.microsoft.com/office/powerpoint/2010/main" val="3968777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Note to facilitator: </a:t>
            </a:r>
            <a:r>
              <a:rPr lang="en-US" i="1" dirty="0"/>
              <a:t>This slide is meant to be a learning check on the “</a:t>
            </a:r>
            <a:r>
              <a:rPr lang="en-US" b="0" i="1" dirty="0">
                <a:solidFill>
                  <a:srgbClr val="555555"/>
                </a:solidFill>
                <a:effectLst/>
                <a:latin typeface="Lato" panose="020F0502020204030203" pitchFamily="34" charset="0"/>
              </a:rPr>
              <a:t>Refine the questions you want to answer with data.</a:t>
            </a:r>
            <a:r>
              <a:rPr lang="en-US" sz="1400" i="1" dirty="0"/>
              <a:t>” learning objective.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The slide is animated and questions will appear one at a time.  These discussion prompts are great for group discussion and can also be completed on the individual worksheet.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Consider starting the participants with individual reflection and then group reflection will reinforce learning. You can do this by suggesting, “Take five minutes to write your own thoughts on the worksheet, then we’ll come together as a group to discuss this.” </a:t>
            </a:r>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19</a:t>
            </a:fld>
            <a:endParaRPr lang="en-US" dirty="0"/>
          </a:p>
        </p:txBody>
      </p:sp>
    </p:spTree>
    <p:extLst>
      <p:ext uri="{BB962C8B-B14F-4D97-AF65-F5344CB8AC3E}">
        <p14:creationId xmlns:p14="http://schemas.microsoft.com/office/powerpoint/2010/main" val="1180500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289"/>
              </a:spcBef>
              <a:spcAft>
                <a:spcPts val="0"/>
              </a:spcAft>
              <a:buClrTx/>
              <a:buSzPts val="1400"/>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Note to facilitator: This slide is hidden and will not present in “Slide Show” mode.</a:t>
            </a:r>
          </a:p>
          <a:p>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r>
              <a:rPr kumimoji="0" lang="en-US" sz="1400" b="0" i="1" u="none" strike="noStrike" kern="1200" cap="none" spc="0" normalizeH="0" baseline="0" noProof="0" dirty="0">
                <a:ln>
                  <a:noFill/>
                </a:ln>
                <a:solidFill>
                  <a:srgbClr val="000000"/>
                </a:solidFill>
                <a:effectLst/>
                <a:uLnTx/>
                <a:uFillTx/>
                <a:latin typeface="Calibri"/>
                <a:ea typeface="+mn-ea"/>
                <a:cs typeface="+mn-cs"/>
              </a:rPr>
              <a:t>Consider asking one or both of the slide questions before the beginning the presentation.</a:t>
            </a:r>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2</a:t>
            </a:fld>
            <a:endParaRPr lang="en-US" dirty="0"/>
          </a:p>
        </p:txBody>
      </p:sp>
    </p:spTree>
    <p:extLst>
      <p:ext uri="{BB962C8B-B14F-4D97-AF65-F5344CB8AC3E}">
        <p14:creationId xmlns:p14="http://schemas.microsoft.com/office/powerpoint/2010/main" val="3221252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55555"/>
                </a:solidFill>
                <a:effectLst/>
                <a:latin typeface="Lato" panose="020F0502020204030203" pitchFamily="34" charset="0"/>
              </a:rPr>
              <a:t>Getting the most out of your data also includes considering if you are collecting, analyzing, and sharing your data in an ethical way to minimize bias.</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Is the community a part of the data collection, analysis, and sharing process? More specifically, are the groups impacted by the condition you are investigating involved in each step of the process including the data sharing process? Involving community, particularly those most impacted, helps confirm that the data are saying what you believe they are.</a:t>
            </a:r>
          </a:p>
          <a:p>
            <a:pPr algn="l"/>
            <a:endParaRPr lang="en-US" b="0" i="0" dirty="0">
              <a:solidFill>
                <a:srgbClr val="555555"/>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20</a:t>
            </a:fld>
            <a:endParaRPr lang="en-US" dirty="0"/>
          </a:p>
        </p:txBody>
      </p:sp>
    </p:spTree>
    <p:extLst>
      <p:ext uri="{BB962C8B-B14F-4D97-AF65-F5344CB8AC3E}">
        <p14:creationId xmlns:p14="http://schemas.microsoft.com/office/powerpoint/2010/main" val="38339393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The following guidelines can help you avoid bias in your results. Before gathering data:</a:t>
            </a:r>
          </a:p>
          <a:p>
            <a:pPr algn="l"/>
            <a:endParaRPr lang="en-US" b="0" i="0" dirty="0">
              <a:solidFill>
                <a:srgbClr val="555555"/>
              </a:solidFill>
              <a:effectLst/>
              <a:latin typeface="Lato" panose="020F0502020204030203" pitchFamily="34" charset="0"/>
            </a:endParaRP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Reach out to diverse stakeholders.</a:t>
            </a: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Track who is participating in the data gathering process and if any groups are missing. If so, try to identify the reason and attempt to address it.</a:t>
            </a: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Convene discussions on health gaps and inequities in your community.</a:t>
            </a: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Make sure data collection tools, such as surveys, are inclusive of all community members (available in necessary languages, can be administered verbally and in writing, and are at an appropriate reading level).</a:t>
            </a: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Set demographic categories that accurately describe the populations you want to know more about. For example, Asian and Pacific Islanders are often combined into one group but have very different cultures and histories. Therefore, you should avoid grouping them if possible.</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Be aware that the people whom you invite to help generate and answer questions bring their own lens to the conversation and analysis. All researchers and community partners—including residents—bring their life experiences and judgements into their work. However, do not allow that fact to discourage you from including them in the fact-finding process. There are ways to minimize bias. One way is to include multiple partners and an array of resident experiences in your fact-finding process.</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Audience prompt</a:t>
            </a:r>
            <a:r>
              <a:rPr lang="en-US" dirty="0"/>
              <a:t>: </a:t>
            </a:r>
            <a:r>
              <a:rPr lang="en-US" sz="1400" dirty="0"/>
              <a:t>How does your life experience differ from the population(s) you are studying?</a:t>
            </a:r>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21</a:t>
            </a:fld>
            <a:endParaRPr lang="en-US" dirty="0"/>
          </a:p>
        </p:txBody>
      </p:sp>
    </p:spTree>
    <p:extLst>
      <p:ext uri="{BB962C8B-B14F-4D97-AF65-F5344CB8AC3E}">
        <p14:creationId xmlns:p14="http://schemas.microsoft.com/office/powerpoint/2010/main" val="648709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55555"/>
                </a:solidFill>
                <a:effectLst/>
                <a:latin typeface="Lato" panose="020F0502020204030203" pitchFamily="34" charset="0"/>
              </a:rPr>
              <a:t>When you are ready to analyze or make sense of the data collected, consider these guidelines:</a:t>
            </a: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Create safe spaces for all individuals to share their lived experiences.</a:t>
            </a: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Protect people’s identities and the confidentiality of information shared with you.</a:t>
            </a: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Understand where missing data might bias your results (i.e. small sample size for a minority racial group).</a:t>
            </a:r>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22</a:t>
            </a:fld>
            <a:endParaRPr lang="en-US" dirty="0"/>
          </a:p>
        </p:txBody>
      </p:sp>
    </p:spTree>
    <p:extLst>
      <p:ext uri="{BB962C8B-B14F-4D97-AF65-F5344CB8AC3E}">
        <p14:creationId xmlns:p14="http://schemas.microsoft.com/office/powerpoint/2010/main" val="1565294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55555"/>
                </a:solidFill>
                <a:effectLst/>
                <a:latin typeface="Lato" panose="020F0502020204030203" pitchFamily="34" charset="0"/>
              </a:rPr>
              <a:t>When you’re ready to share data:</a:t>
            </a:r>
          </a:p>
          <a:p>
            <a:pPr marL="285750" indent="-285750" algn="l">
              <a:buFont typeface="Arial" panose="020B0604020202020204" pitchFamily="34" charset="0"/>
              <a:buChar char="•"/>
            </a:pPr>
            <a:endParaRPr lang="en-US" b="0" i="0" dirty="0">
              <a:solidFill>
                <a:srgbClr val="555555"/>
              </a:solidFill>
              <a:effectLst/>
              <a:latin typeface="Lato" panose="020F0502020204030203" pitchFamily="34" charset="0"/>
            </a:endParaRP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Share preliminary results with community groups and take into account their reflections before reports are finalized.</a:t>
            </a: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Be clear about what you can and cannot say with the data. Acknowledge that there are questions you can’t answer. (This can help you and others design future studies).</a:t>
            </a: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Acknowledge groups that may have been left out of the data collection process.</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Please note that there is much more that could be said about data ethics—how data are gathered and reported. The intent of this section is to introduce you to common data ethics considerations that can influence the integrity of your fact-finding process. Data have the power to influence decisions; therefore, avoid gathering, using, or republishing biased data.</a:t>
            </a:r>
          </a:p>
          <a:p>
            <a:endParaRPr lang="en-US" dirty="0"/>
          </a:p>
          <a:p>
            <a:r>
              <a:rPr lang="en-US" b="0" i="0" dirty="0">
                <a:solidFill>
                  <a:srgbClr val="555555"/>
                </a:solidFill>
                <a:effectLst/>
                <a:latin typeface="Lato" panose="020F0502020204030203" pitchFamily="34" charset="0"/>
              </a:rPr>
              <a:t>If you’re looking for information, consider the </a:t>
            </a:r>
            <a:r>
              <a:rPr lang="en-US" b="0" i="0" u="none" strike="noStrike" dirty="0">
                <a:solidFill>
                  <a:srgbClr val="FF0000"/>
                </a:solidFill>
                <a:effectLst/>
                <a:latin typeface="Lato" panose="020F0502020204030203" pitchFamily="34" charset="0"/>
                <a:hlinkClick r:id="rId3">
                  <a:extLst>
                    <a:ext uri="{A12FA001-AC4F-418D-AE19-62706E023703}">
                      <ahyp:hlinkClr xmlns:ahyp="http://schemas.microsoft.com/office/drawing/2018/hyperlinkcolor" val="tx"/>
                    </a:ext>
                  </a:extLst>
                </a:hlinkClick>
              </a:rPr>
              <a:t>Public Health Code of Ethics</a:t>
            </a:r>
            <a:r>
              <a:rPr lang="en-US" b="0" i="0" dirty="0">
                <a:solidFill>
                  <a:srgbClr val="FF0000"/>
                </a:solidFill>
                <a:effectLst/>
                <a:latin typeface="Lato" panose="020F0502020204030203" pitchFamily="34" charset="0"/>
              </a:rPr>
              <a:t> </a:t>
            </a:r>
            <a:r>
              <a:rPr lang="en-US" b="0" i="0" dirty="0">
                <a:solidFill>
                  <a:srgbClr val="555555"/>
                </a:solidFill>
                <a:effectLst/>
                <a:latin typeface="Lato" panose="020F0502020204030203" pitchFamily="34" charset="0"/>
              </a:rPr>
              <a:t>from the American Public Health Association</a:t>
            </a:r>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23</a:t>
            </a:fld>
            <a:endParaRPr lang="en-US" dirty="0"/>
          </a:p>
        </p:txBody>
      </p:sp>
    </p:spTree>
    <p:extLst>
      <p:ext uri="{BB962C8B-B14F-4D97-AF65-F5344CB8AC3E}">
        <p14:creationId xmlns:p14="http://schemas.microsoft.com/office/powerpoint/2010/main" val="1060131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Note to facilitator: </a:t>
            </a:r>
            <a:r>
              <a:rPr lang="en-US" i="1" dirty="0"/>
              <a:t>This slide is meant to be a learning check on the “</a:t>
            </a:r>
            <a:r>
              <a:rPr lang="en-US" b="0" i="1" dirty="0">
                <a:solidFill>
                  <a:srgbClr val="555555"/>
                </a:solidFill>
                <a:effectLst/>
                <a:latin typeface="Lato" panose="020F0502020204030203" pitchFamily="34" charset="0"/>
              </a:rPr>
              <a:t>Refine the questions you want to answer with data.</a:t>
            </a:r>
            <a:r>
              <a:rPr lang="en-US" sz="1400" i="1" dirty="0"/>
              <a:t>” learning objective.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The slide is animated and questions will appear one at a time.  These discussion prompts are great for group discussion and can also be completed on the individual worksheet.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Consider starting the participants with individual reflection and then group reflection will reinforce learning. You can do this by suggesting, “Take five minutes to write your own thoughts on the worksheet, then we’ll come together as a group to discuss this.” </a:t>
            </a:r>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24</a:t>
            </a:fld>
            <a:endParaRPr lang="en-US" dirty="0"/>
          </a:p>
        </p:txBody>
      </p:sp>
    </p:spTree>
    <p:extLst>
      <p:ext uri="{BB962C8B-B14F-4D97-AF65-F5344CB8AC3E}">
        <p14:creationId xmlns:p14="http://schemas.microsoft.com/office/powerpoint/2010/main" val="3101485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55555"/>
                </a:solidFill>
                <a:effectLst/>
                <a:latin typeface="Lato" panose="020F0502020204030203" pitchFamily="34" charset="0"/>
              </a:rPr>
              <a:t>Data are useful in telling the story of your community. After you have chosen a data source, it’s important to assess if the data reflect the experience of the community impacted by the condition you’re investigating.</a:t>
            </a:r>
          </a:p>
          <a:p>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Digging deeper into data or exploring data breakdowns can surprise community leaders, residents, and others when the overall data do not seem to square with their lived experiences. While reactions aren’t always negative or positive, the important thing to understand is that there can be a difference between what the data imply and how members of your community experience the issues being explored.</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Consider some reasons the data may not be completely representative of the community experience (refer to slide):</a:t>
            </a: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The methodology (i.e., the way the data were collected) introduced biases, such as not interviewing populations experiencing poor health outcomes.</a:t>
            </a: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The measure you chose to use might not be tied closely enough to your questions.</a:t>
            </a: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The questions on the survey did not actually answer what they were intended to.</a:t>
            </a: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The data may not reflect the correct time period of interest.</a:t>
            </a:r>
          </a:p>
          <a:p>
            <a:pPr algn="l">
              <a:buFont typeface="Arial" panose="020B0604020202020204" pitchFamily="34" charset="0"/>
              <a:buNone/>
            </a:pPr>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There are other reasons why there might be a discrepancy. This list is not exhaustive but contains some useful points for consideration.</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An important step in the data process is to consider how the data will be shared with community members and to invite opportunities for residents to reflect on the data itself before the data are presented publicly.</a:t>
            </a:r>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25</a:t>
            </a:fld>
            <a:endParaRPr lang="en-US" dirty="0"/>
          </a:p>
        </p:txBody>
      </p:sp>
    </p:spTree>
    <p:extLst>
      <p:ext uri="{BB962C8B-B14F-4D97-AF65-F5344CB8AC3E}">
        <p14:creationId xmlns:p14="http://schemas.microsoft.com/office/powerpoint/2010/main" val="2713138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Note to facilitator: </a:t>
            </a:r>
            <a:r>
              <a:rPr lang="en-US" i="1" dirty="0"/>
              <a:t>This slide is meant to be a learning check on the “</a:t>
            </a:r>
            <a:r>
              <a:rPr lang="en-US" b="0" i="1" dirty="0">
                <a:solidFill>
                  <a:srgbClr val="555555"/>
                </a:solidFill>
                <a:effectLst/>
                <a:latin typeface="Lato" panose="020F0502020204030203" pitchFamily="34" charset="0"/>
              </a:rPr>
              <a:t>Demonstrate appropriate and ethical use of data.</a:t>
            </a:r>
            <a:r>
              <a:rPr lang="en-US" sz="1400" i="1" dirty="0"/>
              <a:t>” learning objective.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The slide is animated and questions will appear one at a time.  These discussion prompts are great for group discussion and can also be completed on the individual worksheet.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Consider starting the participants with individual reflection and then group reflection will reinforce learning. You can do this by suggesting, “Take five minutes to write your own thoughts on the worksheet, then we’ll come together as a group to discuss this.” </a:t>
            </a:r>
            <a:endParaRPr lang="en-US" dirty="0"/>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26</a:t>
            </a:fld>
            <a:endParaRPr lang="en-US" dirty="0"/>
          </a:p>
        </p:txBody>
      </p:sp>
    </p:spTree>
    <p:extLst>
      <p:ext uri="{BB962C8B-B14F-4D97-AF65-F5344CB8AC3E}">
        <p14:creationId xmlns:p14="http://schemas.microsoft.com/office/powerpoint/2010/main" val="11814292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to facilitator: The slide is animated and key takeaways will appear one at a time.  These points are great moment for group reflection before moving on to the next content section.</a:t>
            </a:r>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27</a:t>
            </a:fld>
            <a:endParaRPr lang="en-US" dirty="0"/>
          </a:p>
        </p:txBody>
      </p:sp>
    </p:spTree>
    <p:extLst>
      <p:ext uri="{BB962C8B-B14F-4D97-AF65-F5344CB8AC3E}">
        <p14:creationId xmlns:p14="http://schemas.microsoft.com/office/powerpoint/2010/main" val="455076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55555"/>
                </a:solidFill>
                <a:effectLst/>
                <a:latin typeface="Lato" panose="020F0502020204030203" pitchFamily="34" charset="0"/>
              </a:rPr>
              <a:t>Data have many uses. Residents can find that data can support efforts to transform their community into one that allows everyone to thrive. One of the more common uses of data is to tell a story that can help with engaging residents, representing their experiences, or making cases on their behalf. Data can encourage residents and leaders to work together and share resources to improve the health of the community.</a:t>
            </a:r>
          </a:p>
          <a:p>
            <a:pPr algn="l"/>
            <a:endParaRPr lang="en-US" b="0" i="0" dirty="0">
              <a:solidFill>
                <a:srgbClr val="555555"/>
              </a:solidFill>
              <a:effectLst/>
              <a:latin typeface="Lato" panose="020F0502020204030203" pitchFamily="34" charset="0"/>
            </a:endParaRPr>
          </a:p>
          <a:p>
            <a:pPr algn="l"/>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28</a:t>
            </a:fld>
            <a:endParaRPr lang="en-US" dirty="0"/>
          </a:p>
        </p:txBody>
      </p:sp>
    </p:spTree>
    <p:extLst>
      <p:ext uri="{BB962C8B-B14F-4D97-AF65-F5344CB8AC3E}">
        <p14:creationId xmlns:p14="http://schemas.microsoft.com/office/powerpoint/2010/main" val="1169426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55555"/>
                </a:solidFill>
                <a:effectLst/>
                <a:latin typeface="Lato" panose="020F0502020204030203" pitchFamily="34" charset="0"/>
              </a:rPr>
              <a:t>Watch the video from Columbia Gorge Region, OR/WA, a Robert Wood Johnson Foundation Culture of Health Prize-winning community. As you watch the video, listen for the types of data that were collected as well as why and how they were collected. Watch to see how community leaders made sure residents’ experiences were acknowledged and included in decisions.</a:t>
            </a:r>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29</a:t>
            </a:fld>
            <a:endParaRPr lang="en-US" dirty="0"/>
          </a:p>
        </p:txBody>
      </p:sp>
    </p:spTree>
    <p:extLst>
      <p:ext uri="{BB962C8B-B14F-4D97-AF65-F5344CB8AC3E}">
        <p14:creationId xmlns:p14="http://schemas.microsoft.com/office/powerpoint/2010/main" val="2189703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a:spLocks noGrp="1" noRot="1" noChangeAspect="1"/>
          </p:cNvSpPr>
          <p:nvPr>
            <p:ph type="sldImg" idx="2"/>
          </p:nvPr>
        </p:nvSpPr>
        <p:spPr>
          <a:xfrm>
            <a:off x="417513" y="701675"/>
            <a:ext cx="6186487"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4" name="Google Shape;64;p1:notes"/>
          <p:cNvSpPr txBox="1">
            <a:spLocks noGrp="1"/>
          </p:cNvSpPr>
          <p:nvPr>
            <p:ph type="body" idx="1"/>
          </p:nvPr>
        </p:nvSpPr>
        <p:spPr>
          <a:xfrm>
            <a:off x="974724" y="4417220"/>
            <a:ext cx="5137151" cy="4181474"/>
          </a:xfrm>
          <a:prstGeom prst="rect">
            <a:avLst/>
          </a:prstGeom>
          <a:noFill/>
          <a:ln>
            <a:noFill/>
          </a:ln>
        </p:spPr>
        <p:txBody>
          <a:bodyPr spcFirstLastPara="1" wrap="square" lIns="0" tIns="0" rIns="0" bIns="0" anchor="t" anchorCtr="0">
            <a:noAutofit/>
          </a:bodyPr>
          <a:lstStyle/>
          <a:p>
            <a:pPr algn="l"/>
            <a:r>
              <a:rPr lang="en-US" b="0" i="0" dirty="0">
                <a:solidFill>
                  <a:srgbClr val="555555"/>
                </a:solidFill>
                <a:effectLst/>
                <a:latin typeface="Lato" panose="020F0502020204030203" pitchFamily="34" charset="0"/>
              </a:rPr>
              <a:t>Across the country, people are working to transform their communities into places where everyone has an opportunity to live a long and healthy life.</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Data can be a useful tool for many aspects of improving community health. Being able to measure and evaluate the health of a community and different groups of people within the community can help identify strengths and assets, inform how to allocate resources, and suggest where to prioritize efforts to improve health for all. Data help a community tell its story.</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But how and where do you start? </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The guidance, tools, and examples you find here will help you get started with making sense of new and existing data.</a:t>
            </a:r>
          </a:p>
          <a:p>
            <a:pPr marL="0" lvl="0" indent="0" algn="l" rtl="0">
              <a:lnSpc>
                <a:spcPct val="100000"/>
              </a:lnSpc>
              <a:spcBef>
                <a:spcPts val="289"/>
              </a:spcBef>
              <a:spcAft>
                <a:spcPts val="0"/>
              </a:spcAft>
              <a:buSzPts val="1400"/>
              <a:buNone/>
            </a:pPr>
            <a:endParaRPr lang="en-US" dirty="0"/>
          </a:p>
        </p:txBody>
      </p:sp>
      <p:sp>
        <p:nvSpPr>
          <p:cNvPr id="65" name="Google Shape;65;p1:notes"/>
          <p:cNvSpPr txBox="1">
            <a:spLocks noGrp="1"/>
          </p:cNvSpPr>
          <p:nvPr>
            <p:ph type="sldNum" idx="12"/>
          </p:nvPr>
        </p:nvSpPr>
        <p:spPr>
          <a:xfrm>
            <a:off x="3971926" y="8832851"/>
            <a:ext cx="3038475" cy="463551"/>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Note to facilitator: </a:t>
            </a:r>
            <a:r>
              <a:rPr lang="en-US" i="1" dirty="0"/>
              <a:t>This slide is meant to be a learning check on the “</a:t>
            </a:r>
            <a:r>
              <a:rPr lang="en-US" b="0" i="1" dirty="0">
                <a:solidFill>
                  <a:srgbClr val="555555"/>
                </a:solidFill>
                <a:effectLst/>
                <a:latin typeface="Lato" panose="020F0502020204030203" pitchFamily="34" charset="0"/>
              </a:rPr>
              <a:t>Select data to tell your story.</a:t>
            </a:r>
            <a:r>
              <a:rPr lang="en-US" sz="1400" i="1" dirty="0"/>
              <a:t>” learning objective.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The slide is animated and questions will appear one at a time.  These discussion prompts are great for group discussion and can also be completed on the individual worksheet.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Consider starting the participants with individual reflection and then group reflection will reinforce learning. You can do this by suggesting, “Take five minutes to write your own thoughts on the worksheet, then we’ll come together as a group to discuss this.” </a:t>
            </a:r>
            <a:endParaRPr lang="en-US" dirty="0"/>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30</a:t>
            </a:fld>
            <a:endParaRPr lang="en-US" dirty="0"/>
          </a:p>
        </p:txBody>
      </p:sp>
    </p:spTree>
    <p:extLst>
      <p:ext uri="{BB962C8B-B14F-4D97-AF65-F5344CB8AC3E}">
        <p14:creationId xmlns:p14="http://schemas.microsoft.com/office/powerpoint/2010/main" val="39723720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to facilitator: Thank you for using this guide to lead your group or coalition through learning about how to use data to drive action. If you have any questions or feedback, please reach out at </a:t>
            </a:r>
            <a:r>
              <a:rPr lang="en-US" i="1" dirty="0">
                <a:solidFill>
                  <a:srgbClr val="FF0000"/>
                </a:solidFill>
                <a:hlinkClick r:id="rId3">
                  <a:extLst>
                    <a:ext uri="{A12FA001-AC4F-418D-AE19-62706E023703}">
                      <ahyp:hlinkClr xmlns:ahyp="http://schemas.microsoft.com/office/drawing/2018/hyperlinkcolor" val="tx"/>
                    </a:ext>
                  </a:extLst>
                </a:hlinkClick>
              </a:rPr>
              <a:t>https://www.countyhealthrankings.org/about-us/contact-us</a:t>
            </a:r>
            <a:endParaRPr lang="en-US" i="1" dirty="0">
              <a:solidFill>
                <a:srgbClr val="FF0000"/>
              </a:solidFill>
            </a:endParaRPr>
          </a:p>
        </p:txBody>
      </p:sp>
      <p:sp>
        <p:nvSpPr>
          <p:cNvPr id="4" name="Slide Number Placeholder 3"/>
          <p:cNvSpPr>
            <a:spLocks noGrp="1"/>
          </p:cNvSpPr>
          <p:nvPr>
            <p:ph type="sldNum" sz="quarter" idx="5"/>
          </p:nvPr>
        </p:nvSpPr>
        <p:spPr/>
        <p:txBody>
          <a:bodyPr/>
          <a:lstStyle/>
          <a:p>
            <a:fld id="{73CCD79A-C112-46F1-87CE-BB7105F42290}" type="slidenum">
              <a:rPr lang="en-US" smtClean="0"/>
              <a:pPr/>
              <a:t>31</a:t>
            </a:fld>
            <a:endParaRPr lang="en-US" dirty="0"/>
          </a:p>
        </p:txBody>
      </p:sp>
    </p:spTree>
    <p:extLst>
      <p:ext uri="{BB962C8B-B14F-4D97-AF65-F5344CB8AC3E}">
        <p14:creationId xmlns:p14="http://schemas.microsoft.com/office/powerpoint/2010/main" val="20900333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“Contact us” in this presentation, or at our website (www.countyhealthrankings.org/about-us/contact-us) to reach us. </a:t>
            </a:r>
          </a:p>
        </p:txBody>
      </p:sp>
      <p:sp>
        <p:nvSpPr>
          <p:cNvPr id="4" name="Slide Number Placeholder 3"/>
          <p:cNvSpPr>
            <a:spLocks noGrp="1"/>
          </p:cNvSpPr>
          <p:nvPr>
            <p:ph type="sldNum" sz="quarter" idx="5"/>
          </p:nvPr>
        </p:nvSpPr>
        <p:spPr/>
        <p:txBody>
          <a:bodyPr/>
          <a:lstStyle/>
          <a:p>
            <a:fld id="{73CCD79A-C112-46F1-87CE-BB7105F42290}" type="slidenum">
              <a:rPr lang="en-US" smtClean="0"/>
              <a:pPr/>
              <a:t>32</a:t>
            </a:fld>
            <a:endParaRPr lang="en-US" dirty="0"/>
          </a:p>
        </p:txBody>
      </p:sp>
    </p:spTree>
    <p:extLst>
      <p:ext uri="{BB962C8B-B14F-4D97-AF65-F5344CB8AC3E}">
        <p14:creationId xmlns:p14="http://schemas.microsoft.com/office/powerpoint/2010/main" val="3284697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55555"/>
                </a:solidFill>
                <a:effectLst/>
                <a:latin typeface="Lato" panose="020F0502020204030203" pitchFamily="34" charset="0"/>
              </a:rPr>
              <a:t>As we get started today, there’s a few experiences in which we can ground our time together:</a:t>
            </a: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As potential agents of change in your community.</a:t>
            </a: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As people with some data competency about your community, but with a desire to better understand what kinds of data there are and why they matter.</a:t>
            </a: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As practitioners looking for guidance, tools, and examples to help you expand your understanding of how to use data.</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Current efforts in your community might aim to:</a:t>
            </a: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Assess the health of your community, including areas of strength</a:t>
            </a: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Prioritize where to take action</a:t>
            </a: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Track progress</a:t>
            </a: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Support decision-making and policy change</a:t>
            </a: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Identify and address health inequities</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Data can be useful to inform each of these efforts. We’re going to focus on all of these items today. However, let’s begin with a shared understanding of “health inequities.”</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A </a:t>
            </a:r>
            <a:r>
              <a:rPr lang="en-US" b="1" i="0" dirty="0">
                <a:solidFill>
                  <a:srgbClr val="555555"/>
                </a:solidFill>
                <a:effectLst/>
                <a:latin typeface="Lato" panose="020F0502020204030203" pitchFamily="34" charset="0"/>
              </a:rPr>
              <a:t>health inequity</a:t>
            </a:r>
            <a:r>
              <a:rPr lang="en-US" b="0" i="0" dirty="0">
                <a:solidFill>
                  <a:srgbClr val="555555"/>
                </a:solidFill>
                <a:effectLst/>
                <a:latin typeface="Lato" panose="020F0502020204030203" pitchFamily="34" charset="0"/>
              </a:rPr>
              <a:t> is a health disparity that is not only unfair but may also reflect injustice. To address health inequities, communities must remove obstacles to good health such as poverty, discrimination, and their consequences, including powerlessness and lack of access to well-paying jobs, quality education and housing, safe environments, and health care (</a:t>
            </a:r>
            <a:r>
              <a:rPr lang="en-US" b="0" i="0" dirty="0" err="1">
                <a:solidFill>
                  <a:srgbClr val="555555"/>
                </a:solidFill>
                <a:effectLst/>
                <a:latin typeface="Lato" panose="020F0502020204030203" pitchFamily="34" charset="0"/>
              </a:rPr>
              <a:t>Braveman</a:t>
            </a:r>
            <a:r>
              <a:rPr lang="en-US" b="0" i="0" dirty="0">
                <a:solidFill>
                  <a:srgbClr val="555555"/>
                </a:solidFill>
                <a:effectLst/>
                <a:latin typeface="Lato" panose="020F0502020204030203" pitchFamily="34" charset="0"/>
              </a:rPr>
              <a:t> et al., 2017).</a:t>
            </a:r>
          </a:p>
          <a:p>
            <a:pPr algn="l"/>
            <a:endParaRPr lang="en-US" b="0" i="0" dirty="0">
              <a:solidFill>
                <a:srgbClr val="555555"/>
              </a:solidFill>
              <a:effectLst/>
              <a:latin typeface="Lato" panose="020F0502020204030203" pitchFamily="34" charset="0"/>
            </a:endParaRPr>
          </a:p>
          <a:p>
            <a:pPr algn="l"/>
            <a:r>
              <a:rPr lang="en-US" b="1" i="0" dirty="0">
                <a:solidFill>
                  <a:srgbClr val="555555"/>
                </a:solidFill>
                <a:effectLst/>
                <a:latin typeface="Lato" panose="020F0502020204030203" pitchFamily="34" charset="0"/>
              </a:rPr>
              <a:t>Audience prompt: What are some other ways that inequities have shown up in our community? Any thoughts on what some of the obstacles might be?</a:t>
            </a:r>
          </a:p>
          <a:p>
            <a:endParaRPr lang="en-US" dirty="0"/>
          </a:p>
          <a:p>
            <a:r>
              <a:rPr lang="en-US" dirty="0"/>
              <a:t>Source:</a:t>
            </a:r>
          </a:p>
          <a:p>
            <a:endParaRPr lang="en-US" b="0" i="0" dirty="0">
              <a:solidFill>
                <a:srgbClr val="555555"/>
              </a:solidFill>
              <a:effectLst/>
              <a:latin typeface="Lato" panose="020F0502020204030203" pitchFamily="34" charset="0"/>
            </a:endParaRPr>
          </a:p>
          <a:p>
            <a:r>
              <a:rPr lang="en-US" b="0" i="0" dirty="0" err="1">
                <a:solidFill>
                  <a:srgbClr val="555555"/>
                </a:solidFill>
                <a:effectLst/>
                <a:latin typeface="Lato" panose="020F0502020204030203" pitchFamily="34" charset="0"/>
              </a:rPr>
              <a:t>Braveman</a:t>
            </a:r>
            <a:r>
              <a:rPr lang="en-US" b="0" i="0" dirty="0">
                <a:solidFill>
                  <a:srgbClr val="555555"/>
                </a:solidFill>
                <a:effectLst/>
                <a:latin typeface="Lato" panose="020F0502020204030203" pitchFamily="34" charset="0"/>
              </a:rPr>
              <a:t> P, Arkin E, Orleans T, Proctor D, Plough A. </a:t>
            </a:r>
            <a:r>
              <a:rPr lang="en-US" b="0" i="1" dirty="0">
                <a:solidFill>
                  <a:srgbClr val="555555"/>
                </a:solidFill>
                <a:effectLst/>
                <a:latin typeface="Lato" panose="020F0502020204030203" pitchFamily="34" charset="0"/>
              </a:rPr>
              <a:t>What Is Health Equity? And What Difference Does a Definition </a:t>
            </a:r>
          </a:p>
          <a:p>
            <a:pPr lvl="1"/>
            <a:r>
              <a:rPr lang="en-US" b="0" i="1" dirty="0">
                <a:solidFill>
                  <a:srgbClr val="555555"/>
                </a:solidFill>
                <a:effectLst/>
                <a:latin typeface="Lato" panose="020F0502020204030203" pitchFamily="34" charset="0"/>
              </a:rPr>
              <a:t>Make?</a:t>
            </a:r>
            <a:r>
              <a:rPr lang="en-US" b="0" i="0" dirty="0">
                <a:solidFill>
                  <a:srgbClr val="555555"/>
                </a:solidFill>
                <a:effectLst/>
                <a:latin typeface="Lato" panose="020F0502020204030203" pitchFamily="34" charset="0"/>
              </a:rPr>
              <a:t> Robert Wood Johnson Foundation; 2017. Accessed December 7, 2020. </a:t>
            </a:r>
            <a:r>
              <a:rPr lang="en-US" b="0" i="0" u="none" strike="noStrike" dirty="0">
                <a:solidFill>
                  <a:srgbClr val="FF0000"/>
                </a:solidFill>
                <a:effectLst/>
                <a:latin typeface="Lato" panose="020F0502020204030203" pitchFamily="34" charset="0"/>
                <a:hlinkClick r:id="rId3">
                  <a:extLst>
                    <a:ext uri="{A12FA001-AC4F-418D-AE19-62706E023703}">
                      <ahyp:hlinkClr xmlns:ahyp="http://schemas.microsoft.com/office/drawing/2018/hyperlinkcolor" val="tx"/>
                    </a:ext>
                  </a:extLst>
                </a:hlinkClick>
              </a:rPr>
              <a:t>https://nccdh.ca/resources/entry/what-is-health-equity-and-what-difference-does-a-definition-make</a:t>
            </a:r>
            <a:endParaRPr lang="en-US" dirty="0">
              <a:solidFill>
                <a:srgbClr val="FF0000"/>
              </a:solidFill>
            </a:endParaRPr>
          </a:p>
        </p:txBody>
      </p:sp>
      <p:sp>
        <p:nvSpPr>
          <p:cNvPr id="4" name="Slide Number Placeholder 3"/>
          <p:cNvSpPr>
            <a:spLocks noGrp="1"/>
          </p:cNvSpPr>
          <p:nvPr>
            <p:ph type="sldNum" sz="quarter" idx="5"/>
          </p:nvPr>
        </p:nvSpPr>
        <p:spPr/>
        <p:txBody>
          <a:bodyPr/>
          <a:lstStyle/>
          <a:p>
            <a:fld id="{73CCD79A-C112-46F1-87CE-BB7105F42290}" type="slidenum">
              <a:rPr lang="en-US" smtClean="0"/>
              <a:pPr/>
              <a:t>4</a:t>
            </a:fld>
            <a:endParaRPr lang="en-US" dirty="0"/>
          </a:p>
        </p:txBody>
      </p:sp>
    </p:spTree>
    <p:extLst>
      <p:ext uri="{BB962C8B-B14F-4D97-AF65-F5344CB8AC3E}">
        <p14:creationId xmlns:p14="http://schemas.microsoft.com/office/powerpoint/2010/main" val="2732536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Throughout this discussion, we’ll refer to “health.” We define health in the broadest possible terms. </a:t>
            </a:r>
            <a:r>
              <a:rPr lang="en-US" sz="1400" b="0" i="0" kern="1200" baseline="0" dirty="0">
                <a:solidFill>
                  <a:schemeClr val="tx1"/>
                </a:solidFill>
                <a:effectLst/>
                <a:latin typeface="Calibri"/>
                <a:ea typeface="+mn-ea"/>
                <a:cs typeface="+mn-cs"/>
              </a:rPr>
              <a:t>On the screen are a few terms we’ll use throughout our discussion.</a:t>
            </a:r>
            <a:endParaRPr lang="en-US" dirty="0"/>
          </a:p>
          <a:p>
            <a:endParaRPr lang="en-US" dirty="0"/>
          </a:p>
          <a:p>
            <a:r>
              <a:rPr lang="en-US" dirty="0"/>
              <a:t>Think of all the things that affect our health: sure, we could all eat better, move more, and make sure we get our annual check-ups, but there’s much more. The quality of our homes, the safety of our neighborhoods, and our chance at a good education all influence health </a:t>
            </a:r>
            <a:r>
              <a:rPr lang="en-US" strike="noStrike" baseline="0" dirty="0"/>
              <a:t>in the short and long term.</a:t>
            </a:r>
          </a:p>
          <a:p>
            <a:endParaRPr lang="en-US" dirty="0"/>
          </a:p>
          <a:p>
            <a:r>
              <a:rPr lang="en-US" sz="1400" b="0" i="0" kern="1200" baseline="0" dirty="0">
                <a:solidFill>
                  <a:schemeClr val="tx1"/>
                </a:solidFill>
                <a:effectLst/>
                <a:latin typeface="Calibri"/>
                <a:ea typeface="+mn-ea"/>
                <a:cs typeface="+mn-cs"/>
              </a:rPr>
              <a:t>For some people, the essential elements for a healthy life are readily available. But for others, the opportunities for healthy choices are limited.</a:t>
            </a:r>
          </a:p>
          <a:p>
            <a:endParaRPr lang="en-US" sz="1400" b="0" i="0" kern="1200" baseline="0" dirty="0">
              <a:solidFill>
                <a:schemeClr val="tx1"/>
              </a:solidFill>
              <a:effectLst/>
              <a:latin typeface="Calibri"/>
              <a:ea typeface="+mn-ea"/>
              <a:cs typeface="+mn-cs"/>
            </a:endParaRPr>
          </a:p>
        </p:txBody>
      </p:sp>
      <p:sp>
        <p:nvSpPr>
          <p:cNvPr id="4" name="Slide Number Placeholder 3"/>
          <p:cNvSpPr>
            <a:spLocks noGrp="1"/>
          </p:cNvSpPr>
          <p:nvPr>
            <p:ph type="sldNum" sz="quarter" idx="5"/>
          </p:nvPr>
        </p:nvSpPr>
        <p:spPr/>
        <p:txBody>
          <a:bodyPr/>
          <a:lstStyle/>
          <a:p>
            <a:fld id="{73CCD79A-C112-46F1-87CE-BB7105F42290}" type="slidenum">
              <a:rPr lang="en-US" smtClean="0"/>
              <a:pPr/>
              <a:t>5</a:t>
            </a:fld>
            <a:endParaRPr lang="en-US" dirty="0"/>
          </a:p>
        </p:txBody>
      </p:sp>
    </p:spTree>
    <p:extLst>
      <p:ext uri="{BB962C8B-B14F-4D97-AF65-F5344CB8AC3E}">
        <p14:creationId xmlns:p14="http://schemas.microsoft.com/office/powerpoint/2010/main" val="3634416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to facilitator: Review the learning objectives with your group and ask for reflections on items particularly pertinent to your community and/or places of strength/weakness that currently exist in your work.</a:t>
            </a:r>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6</a:t>
            </a:fld>
            <a:endParaRPr lang="en-US" dirty="0"/>
          </a:p>
        </p:txBody>
      </p:sp>
    </p:spTree>
    <p:extLst>
      <p:ext uri="{BB962C8B-B14F-4D97-AF65-F5344CB8AC3E}">
        <p14:creationId xmlns:p14="http://schemas.microsoft.com/office/powerpoint/2010/main" val="4092959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to facilitator: This is a great time to introduce the companion worksheet to the Action Learning Guide. You may encourage everyone to utilize the worksheet digitally (https://www.countyhealthrankings.org/sites/default/files/media/document/chrr%20datafluency%20worksheet%20030420.pdf) or by providing printed copies. </a:t>
            </a:r>
          </a:p>
          <a:p>
            <a:endParaRPr lang="en-US" i="1" dirty="0"/>
          </a:p>
          <a:p>
            <a:r>
              <a:rPr lang="en-US" i="1" dirty="0"/>
              <a:t>_____________________________________________</a:t>
            </a:r>
          </a:p>
          <a:p>
            <a:endParaRPr lang="en-US" i="1" dirty="0"/>
          </a:p>
          <a:p>
            <a:r>
              <a:rPr lang="en-US" i="0" u="none" dirty="0"/>
              <a:t>Learn from the content provided here:</a:t>
            </a:r>
          </a:p>
          <a:p>
            <a:r>
              <a:rPr lang="en-US" i="0" u="none" dirty="0"/>
              <a:t>The guidance, tools, and examples included here will help you develop a deeper understanding of the applications of data.</a:t>
            </a:r>
          </a:p>
          <a:p>
            <a:endParaRPr lang="en-US" i="0" u="sng" dirty="0"/>
          </a:p>
          <a:p>
            <a:r>
              <a:rPr lang="en-US" i="0" u="none" dirty="0"/>
              <a:t>Learn from discussion and reflection:</a:t>
            </a:r>
          </a:p>
          <a:p>
            <a:r>
              <a:rPr lang="en-US" i="0" u="none" dirty="0"/>
              <a:t>You will find discussion questions throughout to help you apply the learning as you go. Use the companion worksheet to capture your reflections and learnings.</a:t>
            </a:r>
          </a:p>
          <a:p>
            <a:endParaRPr lang="en-US" i="0" u="sng" dirty="0"/>
          </a:p>
          <a:p>
            <a:r>
              <a:rPr lang="en-US" i="0" u="none" dirty="0"/>
              <a:t>Learn from action</a:t>
            </a:r>
          </a:p>
          <a:p>
            <a:r>
              <a:rPr lang="en-US" i="0" u="none" dirty="0"/>
              <a:t>This guidance will continue to help as you put what you learn into action. You will practice with tips and tools to help you act along the way.</a:t>
            </a:r>
            <a:endParaRPr lang="en-US" i="1" u="none" dirty="0"/>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7</a:t>
            </a:fld>
            <a:endParaRPr lang="en-US" dirty="0"/>
          </a:p>
        </p:txBody>
      </p:sp>
    </p:spTree>
    <p:extLst>
      <p:ext uri="{BB962C8B-B14F-4D97-AF65-F5344CB8AC3E}">
        <p14:creationId xmlns:p14="http://schemas.microsoft.com/office/powerpoint/2010/main" val="1104793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55555"/>
                </a:solidFill>
                <a:effectLst/>
                <a:latin typeface="Lato" panose="020F0502020204030203" pitchFamily="34" charset="0"/>
              </a:rPr>
              <a:t>One of the first steps involved in using data to improve community health is asking questions. The next step is finding answers to those questions, in other words, searching for data. There is often a cycle of asking questions about the what and the who and uncovering data in response, which then leads to asking more specific questions like why and how. This fact-finding cycle continues and is a main ingredient of the community health improvement process.  </a:t>
            </a:r>
            <a:br>
              <a:rPr lang="en-US" b="0" i="0" dirty="0">
                <a:solidFill>
                  <a:srgbClr val="555555"/>
                </a:solidFill>
                <a:effectLst/>
                <a:latin typeface="Lato" panose="020F0502020204030203" pitchFamily="34" charset="0"/>
              </a:rPr>
            </a:br>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8</a:t>
            </a:fld>
            <a:endParaRPr lang="en-US" dirty="0"/>
          </a:p>
        </p:txBody>
      </p:sp>
    </p:spTree>
    <p:extLst>
      <p:ext uri="{BB962C8B-B14F-4D97-AF65-F5344CB8AC3E}">
        <p14:creationId xmlns:p14="http://schemas.microsoft.com/office/powerpoint/2010/main" val="497408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55555"/>
                </a:solidFill>
                <a:effectLst/>
                <a:latin typeface="Lato" panose="020F0502020204030203" pitchFamily="34" charset="0"/>
              </a:rPr>
              <a:t>Making a fact-finding plan to answer your questions is good way to ensure that you gather all the data necessary to answer them fully.</a:t>
            </a:r>
          </a:p>
          <a:p>
            <a:pPr algn="l"/>
            <a:r>
              <a:rPr lang="en-US" b="0" i="0" dirty="0">
                <a:solidFill>
                  <a:srgbClr val="555555"/>
                </a:solidFill>
                <a:effectLst/>
                <a:latin typeface="Lato" panose="020F0502020204030203" pitchFamily="34" charset="0"/>
              </a:rPr>
              <a:t>What could this plan include?</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First, consider the issue you want to address and formulate questions about the issue. What should change? For example, should health outcomes in your community change?</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Then, consider what do you already know and what you still need to learn. This will help you determine the data you need to find.</a:t>
            </a:r>
          </a:p>
          <a:p>
            <a:pPr algn="l"/>
            <a:r>
              <a:rPr lang="en-US" b="0" i="0" dirty="0">
                <a:solidFill>
                  <a:srgbClr val="555555"/>
                </a:solidFill>
                <a:effectLst/>
                <a:latin typeface="Lato" panose="020F0502020204030203" pitchFamily="34" charset="0"/>
              </a:rPr>
              <a:t>The data you need may already exist from other sources (secondary data). It is possible that agencies such as public health departments, local non-profits, or other partnerships may have already asked the questions (or a similar questions) that you want to address. You may be able to partner with these organizations to use their data. Other commonly available sources of data that exist—often available online—include vital statistics, reports, databases, and data platforms like the County Health Rankings.</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In addition, qualitative data, such as information collected from focus groups or community meetings or community oral histories, can add context to statistics that you uncover. In other words, qualitative data can reveal the how and why behind the numbers. Qualitative data can help you understand people’s experiences in a community.</a:t>
            </a:r>
          </a:p>
          <a:p>
            <a:pPr algn="l"/>
            <a:r>
              <a:rPr lang="en-US" b="0" i="0" dirty="0">
                <a:solidFill>
                  <a:srgbClr val="555555"/>
                </a:solidFill>
                <a:effectLst/>
                <a:latin typeface="Lato" panose="020F0502020204030203" pitchFamily="34" charset="0"/>
              </a:rPr>
              <a:t>If the data you need to answer your questions do not exist already, you may be able to use a substitute. For example, if you are asking about rates of uninsured people in your city, you might be able to substitute county rates if you believe the data at the county level represent the city well enough. However, if you need to understand how your city differs from the rural parts of the county, you may need to consult with hospitals or other local data keepers to better answer that question.</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If there is not a good substitute, you might need to collect your own data (primary data). If you must collect your own data, other community agencies might be able to help you gather it. Although collecting primary data is an option, it should be reserved as the last one after you have thoroughly sought other data to answer your questions. This will save time and resources.</a:t>
            </a:r>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9</a:t>
            </a:fld>
            <a:endParaRPr lang="en-US" dirty="0"/>
          </a:p>
        </p:txBody>
      </p:sp>
    </p:spTree>
    <p:extLst>
      <p:ext uri="{BB962C8B-B14F-4D97-AF65-F5344CB8AC3E}">
        <p14:creationId xmlns:p14="http://schemas.microsoft.com/office/powerpoint/2010/main" val="25231820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0" name="Rectangle 9"/>
          <p:cNvSpPr/>
          <p:nvPr/>
        </p:nvSpPr>
        <p:spPr>
          <a:xfrm>
            <a:off x="0" y="1084170"/>
            <a:ext cx="12192000" cy="5773831"/>
          </a:xfrm>
          <a:prstGeom prst="rect">
            <a:avLst/>
          </a:prstGeom>
          <a:solidFill>
            <a:srgbClr val="F1EDEA"/>
          </a:solidFill>
          <a:ln>
            <a:noFill/>
          </a:ln>
        </p:spPr>
        <p:style>
          <a:lnRef idx="2">
            <a:schemeClr val="accent1">
              <a:shade val="50000"/>
            </a:schemeClr>
          </a:lnRef>
          <a:fillRef idx="1">
            <a:schemeClr val="accent1"/>
          </a:fillRef>
          <a:effectRef idx="0">
            <a:schemeClr val="accent1"/>
          </a:effectRef>
          <a:fontRef idx="minor">
            <a:schemeClr val="lt1"/>
          </a:fontRef>
        </p:style>
        <p:txBody>
          <a:bodyPr lIns="97683" tIns="48841" rIns="97683" bIns="48841" rtlCol="0" anchor="ctr"/>
          <a:lstStyle/>
          <a:p>
            <a:pPr algn="ctr"/>
            <a:endParaRPr lang="en-US" sz="2400" b="0" dirty="0">
              <a:solidFill>
                <a:srgbClr val="003763"/>
              </a:solidFill>
            </a:endParaRPr>
          </a:p>
        </p:txBody>
      </p:sp>
      <p:sp>
        <p:nvSpPr>
          <p:cNvPr id="11" name="Title 1"/>
          <p:cNvSpPr>
            <a:spLocks noGrp="1"/>
          </p:cNvSpPr>
          <p:nvPr>
            <p:ph type="title"/>
          </p:nvPr>
        </p:nvSpPr>
        <p:spPr>
          <a:xfrm>
            <a:off x="557825" y="2424474"/>
            <a:ext cx="11072948" cy="1362916"/>
          </a:xfrm>
        </p:spPr>
        <p:txBody>
          <a:bodyPr anchor="b" anchorCtr="0"/>
          <a:lstStyle>
            <a:lvl1pPr algn="l">
              <a:defRPr sz="5067" b="1" cap="all">
                <a:solidFill>
                  <a:srgbClr val="003763"/>
                </a:solidFill>
              </a:defRPr>
            </a:lvl1pPr>
          </a:lstStyle>
          <a:p>
            <a:r>
              <a:rPr lang="en-US"/>
              <a:t>Click to edit Master title style</a:t>
            </a:r>
            <a:endParaRPr lang="en-US" dirty="0"/>
          </a:p>
        </p:txBody>
      </p:sp>
      <p:sp>
        <p:nvSpPr>
          <p:cNvPr id="13" name="Line 685"/>
          <p:cNvSpPr>
            <a:spLocks noChangeShapeType="1"/>
          </p:cNvSpPr>
          <p:nvPr/>
        </p:nvSpPr>
        <p:spPr bwMode="auto">
          <a:xfrm>
            <a:off x="558031" y="3889824"/>
            <a:ext cx="11075940" cy="0"/>
          </a:xfrm>
          <a:prstGeom prst="line">
            <a:avLst/>
          </a:prstGeom>
          <a:noFill/>
          <a:ln w="12700">
            <a:solidFill>
              <a:schemeClr val="tx2"/>
            </a:solidFill>
            <a:round/>
            <a:headEnd/>
            <a:tailEnd/>
          </a:ln>
          <a:effectLst/>
        </p:spPr>
        <p:txBody>
          <a:bodyPr wrap="none" lIns="0" tIns="0" rIns="0" bIns="0" anchor="ctr"/>
          <a:lstStyle/>
          <a:p>
            <a:endParaRPr lang="en-US" sz="2400" dirty="0">
              <a:latin typeface="Calibri"/>
            </a:endParaRPr>
          </a:p>
        </p:txBody>
      </p:sp>
      <p:sp>
        <p:nvSpPr>
          <p:cNvPr id="3" name="Text Placeholder 2"/>
          <p:cNvSpPr>
            <a:spLocks noGrp="1"/>
          </p:cNvSpPr>
          <p:nvPr>
            <p:ph type="body" sz="quarter" idx="10"/>
          </p:nvPr>
        </p:nvSpPr>
        <p:spPr>
          <a:xfrm>
            <a:off x="567991" y="3990532"/>
            <a:ext cx="11060245" cy="806824"/>
          </a:xfrm>
        </p:spPr>
        <p:txBody>
          <a:bodyPr/>
          <a:lstStyle>
            <a:lvl1pPr marL="0" indent="0">
              <a:buNone/>
              <a:defRPr sz="3867" i="1" spc="53">
                <a:solidFill>
                  <a:srgbClr val="003763"/>
                </a:solidFill>
                <a:latin typeface="+mj-lt"/>
              </a:defRPr>
            </a:lvl1pPr>
          </a:lstStyle>
          <a:p>
            <a:pPr lvl="0"/>
            <a:r>
              <a:rPr lang="en-US"/>
              <a:t>Click to edit Master text styles</a:t>
            </a:r>
          </a:p>
        </p:txBody>
      </p:sp>
      <p:sp>
        <p:nvSpPr>
          <p:cNvPr id="6" name="Content Placeholder 5"/>
          <p:cNvSpPr>
            <a:spLocks noGrp="1"/>
          </p:cNvSpPr>
          <p:nvPr>
            <p:ph sz="quarter" idx="11" hasCustomPrompt="1"/>
          </p:nvPr>
        </p:nvSpPr>
        <p:spPr>
          <a:xfrm>
            <a:off x="283752" y="6407664"/>
            <a:ext cx="3940848" cy="246529"/>
          </a:xfrm>
        </p:spPr>
        <p:txBody>
          <a:bodyPr/>
          <a:lstStyle>
            <a:lvl1pPr marL="0" indent="0">
              <a:buNone/>
              <a:defRPr sz="2133" b="0" i="1" baseline="0">
                <a:solidFill>
                  <a:schemeClr val="bg2">
                    <a:lumMod val="75000"/>
                  </a:schemeClr>
                </a:solidFill>
              </a:defRPr>
            </a:lvl1pPr>
            <a:lvl2pPr marL="325600" indent="0">
              <a:buNone/>
              <a:defRPr/>
            </a:lvl2pPr>
            <a:lvl3pPr marL="624066" indent="0">
              <a:buNone/>
              <a:defRPr/>
            </a:lvl3pPr>
            <a:lvl4pPr marL="612194" indent="0">
              <a:buNone/>
              <a:defRPr/>
            </a:lvl4pPr>
            <a:lvl5pPr marL="798737" indent="0">
              <a:buNone/>
              <a:defRPr/>
            </a:lvl5pPr>
          </a:lstStyle>
          <a:p>
            <a:pPr lvl="0"/>
            <a:r>
              <a:rPr lang="en-US" dirty="0"/>
              <a:t>countyhealthrankings.org</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3081" y="5463966"/>
            <a:ext cx="6097347" cy="1412124"/>
          </a:xfrm>
          <a:prstGeom prst="rect">
            <a:avLst/>
          </a:prstGeom>
        </p:spPr>
      </p:pic>
      <p:pic>
        <p:nvPicPr>
          <p:cNvPr id="5" name="Picture 4">
            <a:extLst>
              <a:ext uri="{FF2B5EF4-FFF2-40B4-BE49-F238E27FC236}">
                <a16:creationId xmlns:a16="http://schemas.microsoft.com/office/drawing/2014/main" id="{C0044727-014C-43B0-BFAB-3C8EAA058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518459"/>
          </a:xfrm>
          <a:prstGeom prst="rect">
            <a:avLst/>
          </a:prstGeom>
        </p:spPr>
      </p:pic>
    </p:spTree>
    <p:extLst>
      <p:ext uri="{BB962C8B-B14F-4D97-AF65-F5344CB8AC3E}">
        <p14:creationId xmlns:p14="http://schemas.microsoft.com/office/powerpoint/2010/main" val="837253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559955" y="1892744"/>
            <a:ext cx="11074015" cy="4155493"/>
          </a:xfrm>
        </p:spPr>
        <p:txBody>
          <a:bodyPr vert="eaVert"/>
          <a:lstStyle/>
          <a:p>
            <a:pPr lvl="0"/>
            <a:r>
              <a:rPr lang="en-US"/>
              <a:t>Click to edit Master text styles</a:t>
            </a:r>
          </a:p>
          <a:p>
            <a:pPr lvl="1"/>
            <a:r>
              <a:rPr lang="en-US"/>
              <a:t>Second level</a:t>
            </a:r>
          </a:p>
          <a:p>
            <a:pPr lvl="2"/>
            <a:r>
              <a:rPr lang="en-US"/>
              <a:t>Third level</a:t>
            </a:r>
          </a:p>
        </p:txBody>
      </p:sp>
      <p:sp>
        <p:nvSpPr>
          <p:cNvPr id="5" name="Line 685"/>
          <p:cNvSpPr>
            <a:spLocks noChangeShapeType="1"/>
          </p:cNvSpPr>
          <p:nvPr/>
        </p:nvSpPr>
        <p:spPr bwMode="auto">
          <a:xfrm>
            <a:off x="556107" y="1712336"/>
            <a:ext cx="11075940" cy="0"/>
          </a:xfrm>
          <a:prstGeom prst="line">
            <a:avLst/>
          </a:prstGeom>
          <a:noFill/>
          <a:ln w="12700">
            <a:solidFill>
              <a:schemeClr val="tx2"/>
            </a:solidFill>
            <a:round/>
            <a:headEnd/>
            <a:tailEnd/>
          </a:ln>
          <a:effectLst/>
        </p:spPr>
        <p:txBody>
          <a:bodyPr wrap="none" lIns="0" tIns="0" rIns="0" bIns="0" anchor="ctr"/>
          <a:lstStyle/>
          <a:p>
            <a:endParaRPr lang="en-US" sz="2400" dirty="0">
              <a:latin typeface="Calibri"/>
            </a:endParaRPr>
          </a:p>
        </p:txBody>
      </p:sp>
      <p:sp>
        <p:nvSpPr>
          <p:cNvPr id="6" name="Title 1"/>
          <p:cNvSpPr>
            <a:spLocks noGrp="1"/>
          </p:cNvSpPr>
          <p:nvPr>
            <p:ph type="title"/>
          </p:nvPr>
        </p:nvSpPr>
        <p:spPr>
          <a:xfrm>
            <a:off x="558031" y="1158289"/>
            <a:ext cx="11077863" cy="545240"/>
          </a:xfrm>
        </p:spPr>
        <p:txBody>
          <a:bodyPr/>
          <a:lstStyle/>
          <a:p>
            <a:r>
              <a:rPr lang="en-US"/>
              <a:t>Click to edit Master title style</a:t>
            </a:r>
            <a:endParaRPr lang="en-US" dirty="0"/>
          </a:p>
        </p:txBody>
      </p:sp>
    </p:spTree>
    <p:extLst>
      <p:ext uri="{BB962C8B-B14F-4D97-AF65-F5344CB8AC3E}">
        <p14:creationId xmlns:p14="http://schemas.microsoft.com/office/powerpoint/2010/main" val="2424828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66497" y="1389331"/>
            <a:ext cx="2768984" cy="497541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46467" y="1389331"/>
            <a:ext cx="7435303" cy="4975412"/>
          </a:xfrm>
        </p:spPr>
        <p:txBody>
          <a:bodyPr vert="eaVert"/>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25106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559956" y="1892744"/>
            <a:ext cx="11072091" cy="4646601"/>
          </a:xfrm>
        </p:spPr>
        <p:txBody>
          <a:bodyPr/>
          <a:lstStyle/>
          <a:p>
            <a:r>
              <a:rPr lang="en-US"/>
              <a:t>Click icon to add chart</a:t>
            </a:r>
            <a:endParaRPr lang="en-US" dirty="0"/>
          </a:p>
        </p:txBody>
      </p:sp>
      <p:sp>
        <p:nvSpPr>
          <p:cNvPr id="5" name="Line 685"/>
          <p:cNvSpPr>
            <a:spLocks noChangeShapeType="1"/>
          </p:cNvSpPr>
          <p:nvPr/>
        </p:nvSpPr>
        <p:spPr bwMode="auto">
          <a:xfrm>
            <a:off x="556107" y="1712336"/>
            <a:ext cx="11075940" cy="0"/>
          </a:xfrm>
          <a:prstGeom prst="line">
            <a:avLst/>
          </a:prstGeom>
          <a:noFill/>
          <a:ln w="12700">
            <a:solidFill>
              <a:schemeClr val="tx2"/>
            </a:solidFill>
            <a:round/>
            <a:headEnd/>
            <a:tailEnd/>
          </a:ln>
          <a:effectLst/>
        </p:spPr>
        <p:txBody>
          <a:bodyPr wrap="none" lIns="0" tIns="0" rIns="0" bIns="0" anchor="ctr"/>
          <a:lstStyle/>
          <a:p>
            <a:endParaRPr lang="en-US" sz="2400" dirty="0">
              <a:latin typeface="Calibri"/>
            </a:endParaRPr>
          </a:p>
        </p:txBody>
      </p:sp>
      <p:sp>
        <p:nvSpPr>
          <p:cNvPr id="6" name="Title 1"/>
          <p:cNvSpPr>
            <a:spLocks noGrp="1"/>
          </p:cNvSpPr>
          <p:nvPr>
            <p:ph type="title"/>
          </p:nvPr>
        </p:nvSpPr>
        <p:spPr>
          <a:xfrm>
            <a:off x="558031" y="1158289"/>
            <a:ext cx="11077863" cy="545240"/>
          </a:xfrm>
        </p:spPr>
        <p:txBody>
          <a:bodyPr/>
          <a:lstStyle/>
          <a:p>
            <a:r>
              <a:rPr lang="en-US"/>
              <a:t>Click to edit Master title style</a:t>
            </a:r>
            <a:endParaRPr lang="en-US" dirty="0"/>
          </a:p>
        </p:txBody>
      </p:sp>
    </p:spTree>
    <p:extLst>
      <p:ext uri="{BB962C8B-B14F-4D97-AF65-F5344CB8AC3E}">
        <p14:creationId xmlns:p14="http://schemas.microsoft.com/office/powerpoint/2010/main" val="37763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2_Title Slide">
    <p:spTree>
      <p:nvGrpSpPr>
        <p:cNvPr id="1" name="Shape 13"/>
        <p:cNvGrpSpPr/>
        <p:nvPr/>
      </p:nvGrpSpPr>
      <p:grpSpPr>
        <a:xfrm>
          <a:off x="0" y="0"/>
          <a:ext cx="0" cy="0"/>
          <a:chOff x="0" y="0"/>
          <a:chExt cx="0" cy="0"/>
        </a:xfrm>
      </p:grpSpPr>
      <p:sp>
        <p:nvSpPr>
          <p:cNvPr id="14" name="Google Shape;14;p2"/>
          <p:cNvSpPr/>
          <p:nvPr/>
        </p:nvSpPr>
        <p:spPr>
          <a:xfrm>
            <a:off x="0" y="1084170"/>
            <a:ext cx="12192000" cy="5773831"/>
          </a:xfrm>
          <a:prstGeom prst="rect">
            <a:avLst/>
          </a:prstGeom>
          <a:solidFill>
            <a:srgbClr val="F1EDEA"/>
          </a:solidFill>
          <a:ln>
            <a:noFill/>
          </a:ln>
        </p:spPr>
        <p:txBody>
          <a:bodyPr spcFirstLastPara="1" wrap="square" lIns="97667" tIns="48833" rIns="97667" bIns="48833"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003763"/>
              </a:solidFill>
              <a:latin typeface="Arial"/>
              <a:ea typeface="Arial"/>
              <a:cs typeface="Arial"/>
              <a:sym typeface="Arial"/>
            </a:endParaRPr>
          </a:p>
        </p:txBody>
      </p:sp>
      <p:sp>
        <p:nvSpPr>
          <p:cNvPr id="15" name="Google Shape;15;p2"/>
          <p:cNvSpPr txBox="1">
            <a:spLocks noGrp="1"/>
          </p:cNvSpPr>
          <p:nvPr>
            <p:ph type="title"/>
          </p:nvPr>
        </p:nvSpPr>
        <p:spPr>
          <a:xfrm>
            <a:off x="557825" y="2424474"/>
            <a:ext cx="11072948" cy="1362916"/>
          </a:xfrm>
          <a:prstGeom prst="rect">
            <a:avLst/>
          </a:prstGeom>
          <a:noFill/>
          <a:ln>
            <a:noFill/>
          </a:ln>
        </p:spPr>
        <p:txBody>
          <a:bodyPr spcFirstLastPara="1" wrap="square" lIns="0" tIns="0" rIns="0" bIns="0" anchor="b" anchorCtr="0"/>
          <a:lstStyle>
            <a:lvl1pPr lvl="0" algn="l">
              <a:lnSpc>
                <a:spcPct val="100000"/>
              </a:lnSpc>
              <a:spcBef>
                <a:spcPts val="0"/>
              </a:spcBef>
              <a:spcAft>
                <a:spcPts val="0"/>
              </a:spcAft>
              <a:buSzPts val="1400"/>
              <a:buNone/>
              <a:defRPr sz="5067" b="1" cap="none">
                <a:solidFill>
                  <a:srgbClr val="0037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6" name="Google Shape;16;p2"/>
          <p:cNvCxnSpPr/>
          <p:nvPr/>
        </p:nvCxnSpPr>
        <p:spPr>
          <a:xfrm>
            <a:off x="558031" y="3889824"/>
            <a:ext cx="11075940" cy="0"/>
          </a:xfrm>
          <a:prstGeom prst="straightConnector1">
            <a:avLst/>
          </a:prstGeom>
          <a:noFill/>
          <a:ln w="12700" cap="flat" cmpd="sng">
            <a:solidFill>
              <a:schemeClr val="dk2"/>
            </a:solidFill>
            <a:prstDash val="solid"/>
            <a:round/>
            <a:headEnd type="none" w="sm" len="sm"/>
            <a:tailEnd type="none" w="sm" len="sm"/>
          </a:ln>
        </p:spPr>
      </p:cxnSp>
      <p:sp>
        <p:nvSpPr>
          <p:cNvPr id="17" name="Google Shape;17;p2"/>
          <p:cNvSpPr txBox="1">
            <a:spLocks noGrp="1"/>
          </p:cNvSpPr>
          <p:nvPr>
            <p:ph type="body" idx="1"/>
          </p:nvPr>
        </p:nvSpPr>
        <p:spPr>
          <a:xfrm>
            <a:off x="567991" y="3990532"/>
            <a:ext cx="11060245" cy="806824"/>
          </a:xfrm>
          <a:prstGeom prst="rect">
            <a:avLst/>
          </a:prstGeom>
          <a:noFill/>
          <a:ln>
            <a:noFill/>
          </a:ln>
        </p:spPr>
        <p:txBody>
          <a:bodyPr spcFirstLastPara="1" wrap="square" lIns="0" tIns="0" rIns="0" bIns="0" anchor="t" anchorCtr="0"/>
          <a:lstStyle>
            <a:lvl1pPr marL="609585" lvl="0" indent="-304792" algn="l">
              <a:lnSpc>
                <a:spcPct val="100000"/>
              </a:lnSpc>
              <a:spcBef>
                <a:spcPts val="1923"/>
              </a:spcBef>
              <a:spcAft>
                <a:spcPts val="0"/>
              </a:spcAft>
              <a:buSzPts val="2900"/>
              <a:buNone/>
              <a:defRPr sz="3867" i="1">
                <a:solidFill>
                  <a:srgbClr val="003763"/>
                </a:solidFill>
                <a:latin typeface="Calibri"/>
                <a:ea typeface="Calibri"/>
                <a:cs typeface="Calibri"/>
                <a:sym typeface="Calibri"/>
              </a:defRPr>
            </a:lvl1pPr>
            <a:lvl2pPr marL="1219170" lvl="1" indent="-419090" algn="l">
              <a:lnSpc>
                <a:spcPct val="100000"/>
              </a:lnSpc>
              <a:spcBef>
                <a:spcPts val="1923"/>
              </a:spcBef>
              <a:spcAft>
                <a:spcPts val="0"/>
              </a:spcAft>
              <a:buSzPts val="1350"/>
              <a:buChar char="–"/>
              <a:defRPr/>
            </a:lvl2pPr>
            <a:lvl3pPr marL="1828754" lvl="2" indent="-426708" algn="l">
              <a:lnSpc>
                <a:spcPct val="100000"/>
              </a:lnSpc>
              <a:spcBef>
                <a:spcPts val="1923"/>
              </a:spcBef>
              <a:spcAft>
                <a:spcPts val="0"/>
              </a:spcAft>
              <a:buSzPts val="1440"/>
              <a:buChar char="‣"/>
              <a:defRPr/>
            </a:lvl3pPr>
            <a:lvl4pPr marL="2438339" lvl="3" indent="-419090" algn="l">
              <a:lnSpc>
                <a:spcPct val="100000"/>
              </a:lnSpc>
              <a:spcBef>
                <a:spcPts val="1281"/>
              </a:spcBef>
              <a:spcAft>
                <a:spcPts val="0"/>
              </a:spcAft>
              <a:buSzPts val="1350"/>
              <a:buChar char="-"/>
              <a:defRPr/>
            </a:lvl4pPr>
            <a:lvl5pPr marL="3047924" lvl="4" indent="-426708" algn="l">
              <a:lnSpc>
                <a:spcPct val="100000"/>
              </a:lnSpc>
              <a:spcBef>
                <a:spcPts val="1281"/>
              </a:spcBef>
              <a:spcAft>
                <a:spcPts val="0"/>
              </a:spcAft>
              <a:buSzPts val="1440"/>
              <a:buChar char="‣"/>
              <a:defRPr/>
            </a:lvl5pPr>
            <a:lvl6pPr marL="3657509" lvl="5" indent="-419090" algn="l">
              <a:lnSpc>
                <a:spcPct val="100000"/>
              </a:lnSpc>
              <a:spcBef>
                <a:spcPts val="840"/>
              </a:spcBef>
              <a:spcAft>
                <a:spcPts val="0"/>
              </a:spcAft>
              <a:buSzPts val="1350"/>
              <a:buChar char="▪"/>
              <a:defRPr/>
            </a:lvl6pPr>
            <a:lvl7pPr marL="4267093" lvl="6" indent="-419090" algn="l">
              <a:lnSpc>
                <a:spcPct val="100000"/>
              </a:lnSpc>
              <a:spcBef>
                <a:spcPts val="840"/>
              </a:spcBef>
              <a:spcAft>
                <a:spcPts val="0"/>
              </a:spcAft>
              <a:buSzPts val="1350"/>
              <a:buChar char="▪"/>
              <a:defRPr/>
            </a:lvl7pPr>
            <a:lvl8pPr marL="4876678" lvl="7" indent="-419090" algn="l">
              <a:lnSpc>
                <a:spcPct val="100000"/>
              </a:lnSpc>
              <a:spcBef>
                <a:spcPts val="840"/>
              </a:spcBef>
              <a:spcAft>
                <a:spcPts val="0"/>
              </a:spcAft>
              <a:buSzPts val="1350"/>
              <a:buChar char="▪"/>
              <a:defRPr/>
            </a:lvl8pPr>
            <a:lvl9pPr marL="5486263" lvl="8" indent="-419090" algn="l">
              <a:lnSpc>
                <a:spcPct val="100000"/>
              </a:lnSpc>
              <a:spcBef>
                <a:spcPts val="840"/>
              </a:spcBef>
              <a:spcAft>
                <a:spcPts val="0"/>
              </a:spcAft>
              <a:buSzPts val="1350"/>
              <a:buChar char="▪"/>
              <a:defRPr/>
            </a:lvl9pPr>
          </a:lstStyle>
          <a:p>
            <a:endParaRPr/>
          </a:p>
        </p:txBody>
      </p:sp>
      <p:sp>
        <p:nvSpPr>
          <p:cNvPr id="18" name="Google Shape;18;p2"/>
          <p:cNvSpPr txBox="1">
            <a:spLocks noGrp="1"/>
          </p:cNvSpPr>
          <p:nvPr>
            <p:ph type="body" idx="2"/>
          </p:nvPr>
        </p:nvSpPr>
        <p:spPr>
          <a:xfrm>
            <a:off x="283752" y="6407664"/>
            <a:ext cx="3940848" cy="246529"/>
          </a:xfrm>
          <a:prstGeom prst="rect">
            <a:avLst/>
          </a:prstGeom>
          <a:noFill/>
          <a:ln>
            <a:noFill/>
          </a:ln>
        </p:spPr>
        <p:txBody>
          <a:bodyPr spcFirstLastPara="1" wrap="square" lIns="0" tIns="0" rIns="0" bIns="0" anchor="t" anchorCtr="0"/>
          <a:lstStyle>
            <a:lvl1pPr marL="609585" lvl="0" indent="-304792" algn="l">
              <a:lnSpc>
                <a:spcPct val="100000"/>
              </a:lnSpc>
              <a:spcBef>
                <a:spcPts val="1923"/>
              </a:spcBef>
              <a:spcAft>
                <a:spcPts val="0"/>
              </a:spcAft>
              <a:buSzPts val="1600"/>
              <a:buNone/>
              <a:defRPr sz="2133" b="0" i="1">
                <a:solidFill>
                  <a:srgbClr val="CA6F06"/>
                </a:solidFill>
              </a:defRPr>
            </a:lvl1pPr>
            <a:lvl2pPr marL="1219170" lvl="1" indent="-304792" algn="l">
              <a:lnSpc>
                <a:spcPct val="100000"/>
              </a:lnSpc>
              <a:spcBef>
                <a:spcPts val="1923"/>
              </a:spcBef>
              <a:spcAft>
                <a:spcPts val="0"/>
              </a:spcAft>
              <a:buSzPts val="1650"/>
              <a:buNone/>
              <a:defRPr/>
            </a:lvl2pPr>
            <a:lvl3pPr marL="1828754" lvl="2" indent="-304792" algn="l">
              <a:lnSpc>
                <a:spcPct val="100000"/>
              </a:lnSpc>
              <a:spcBef>
                <a:spcPts val="1923"/>
              </a:spcBef>
              <a:spcAft>
                <a:spcPts val="0"/>
              </a:spcAft>
              <a:buSzPts val="1520"/>
              <a:buNone/>
              <a:defRPr/>
            </a:lvl3pPr>
            <a:lvl4pPr marL="2438339" lvl="3" indent="-304792" algn="l">
              <a:lnSpc>
                <a:spcPct val="100000"/>
              </a:lnSpc>
              <a:spcBef>
                <a:spcPts val="1281"/>
              </a:spcBef>
              <a:spcAft>
                <a:spcPts val="0"/>
              </a:spcAft>
              <a:buSzPts val="900"/>
              <a:buNone/>
              <a:defRPr/>
            </a:lvl4pPr>
            <a:lvl5pPr marL="3047924" lvl="4" indent="-304792" algn="l">
              <a:lnSpc>
                <a:spcPct val="100000"/>
              </a:lnSpc>
              <a:spcBef>
                <a:spcPts val="1281"/>
              </a:spcBef>
              <a:spcAft>
                <a:spcPts val="0"/>
              </a:spcAft>
              <a:buSzPts val="960"/>
              <a:buNone/>
              <a:defRPr/>
            </a:lvl5pPr>
            <a:lvl6pPr marL="3657509" lvl="5" indent="-419090" algn="l">
              <a:lnSpc>
                <a:spcPct val="100000"/>
              </a:lnSpc>
              <a:spcBef>
                <a:spcPts val="840"/>
              </a:spcBef>
              <a:spcAft>
                <a:spcPts val="0"/>
              </a:spcAft>
              <a:buSzPts val="1350"/>
              <a:buChar char="▪"/>
              <a:defRPr/>
            </a:lvl6pPr>
            <a:lvl7pPr marL="4267093" lvl="6" indent="-419090" algn="l">
              <a:lnSpc>
                <a:spcPct val="100000"/>
              </a:lnSpc>
              <a:spcBef>
                <a:spcPts val="840"/>
              </a:spcBef>
              <a:spcAft>
                <a:spcPts val="0"/>
              </a:spcAft>
              <a:buSzPts val="1350"/>
              <a:buChar char="▪"/>
              <a:defRPr/>
            </a:lvl7pPr>
            <a:lvl8pPr marL="4876678" lvl="7" indent="-419090" algn="l">
              <a:lnSpc>
                <a:spcPct val="100000"/>
              </a:lnSpc>
              <a:spcBef>
                <a:spcPts val="840"/>
              </a:spcBef>
              <a:spcAft>
                <a:spcPts val="0"/>
              </a:spcAft>
              <a:buSzPts val="1350"/>
              <a:buChar char="▪"/>
              <a:defRPr/>
            </a:lvl8pPr>
            <a:lvl9pPr marL="5486263" lvl="8" indent="-419090" algn="l">
              <a:lnSpc>
                <a:spcPct val="100000"/>
              </a:lnSpc>
              <a:spcBef>
                <a:spcPts val="840"/>
              </a:spcBef>
              <a:spcAft>
                <a:spcPts val="0"/>
              </a:spcAft>
              <a:buSzPts val="1350"/>
              <a:buChar char="▪"/>
              <a:defRPr/>
            </a:lvl9pPr>
          </a:lstStyle>
          <a:p>
            <a:endParaRPr/>
          </a:p>
        </p:txBody>
      </p:sp>
      <p:pic>
        <p:nvPicPr>
          <p:cNvPr id="19" name="Google Shape;19;p2"/>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 y="-32827"/>
            <a:ext cx="12204780" cy="2057665"/>
          </a:xfrm>
          <a:prstGeom prst="rect">
            <a:avLst/>
          </a:prstGeom>
          <a:noFill/>
          <a:ln>
            <a:noFill/>
          </a:ln>
        </p:spPr>
      </p:pic>
      <p:pic>
        <p:nvPicPr>
          <p:cNvPr id="20" name="Google Shape;20;p2"/>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6113081" y="5463966"/>
            <a:ext cx="6097347" cy="1412124"/>
          </a:xfrm>
          <a:prstGeom prst="rect">
            <a:avLst/>
          </a:prstGeom>
          <a:noFill/>
          <a:ln>
            <a:noFill/>
          </a:ln>
        </p:spPr>
      </p:pic>
    </p:spTree>
    <p:extLst>
      <p:ext uri="{BB962C8B-B14F-4D97-AF65-F5344CB8AC3E}">
        <p14:creationId xmlns:p14="http://schemas.microsoft.com/office/powerpoint/2010/main" val="4214787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10" name="Rectangle 9"/>
          <p:cNvSpPr/>
          <p:nvPr/>
        </p:nvSpPr>
        <p:spPr>
          <a:xfrm>
            <a:off x="0" y="1084170"/>
            <a:ext cx="12192000" cy="5773831"/>
          </a:xfrm>
          <a:prstGeom prst="rect">
            <a:avLst/>
          </a:prstGeom>
          <a:solidFill>
            <a:srgbClr val="F1EDEA"/>
          </a:solidFill>
          <a:ln>
            <a:noFill/>
          </a:ln>
        </p:spPr>
        <p:style>
          <a:lnRef idx="2">
            <a:schemeClr val="accent1">
              <a:shade val="50000"/>
            </a:schemeClr>
          </a:lnRef>
          <a:fillRef idx="1">
            <a:schemeClr val="accent1"/>
          </a:fillRef>
          <a:effectRef idx="0">
            <a:schemeClr val="accent1"/>
          </a:effectRef>
          <a:fontRef idx="minor">
            <a:schemeClr val="lt1"/>
          </a:fontRef>
        </p:style>
        <p:txBody>
          <a:bodyPr lIns="97683" tIns="48841" rIns="97683" bIns="48841" rtlCol="0" anchor="ctr"/>
          <a:lstStyle/>
          <a:p>
            <a:pPr algn="ctr"/>
            <a:endParaRPr lang="en-US" sz="2400" b="0" dirty="0">
              <a:solidFill>
                <a:srgbClr val="003763"/>
              </a:solidFill>
            </a:endParaRPr>
          </a:p>
        </p:txBody>
      </p:sp>
      <p:sp>
        <p:nvSpPr>
          <p:cNvPr id="3" name="Text Placeholder 2"/>
          <p:cNvSpPr>
            <a:spLocks noGrp="1"/>
          </p:cNvSpPr>
          <p:nvPr>
            <p:ph type="body" sz="quarter" idx="10" hasCustomPrompt="1"/>
          </p:nvPr>
        </p:nvSpPr>
        <p:spPr>
          <a:xfrm>
            <a:off x="567991" y="3990532"/>
            <a:ext cx="11060245" cy="806824"/>
          </a:xfrm>
        </p:spPr>
        <p:txBody>
          <a:bodyPr/>
          <a:lstStyle>
            <a:lvl1pPr marL="0" indent="0">
              <a:buNone/>
              <a:defRPr sz="3467" i="0" spc="53">
                <a:solidFill>
                  <a:srgbClr val="003763"/>
                </a:solidFill>
                <a:latin typeface="+mj-lt"/>
              </a:defRPr>
            </a:lvl1pPr>
          </a:lstStyle>
          <a:p>
            <a:pPr lvl="0"/>
            <a:r>
              <a:rPr lang="en-US" dirty="0"/>
              <a:t>Click to edit additional title information</a:t>
            </a:r>
          </a:p>
        </p:txBody>
      </p:sp>
      <p:pic>
        <p:nvPicPr>
          <p:cNvPr id="5" name="Picture 4">
            <a:extLst>
              <a:ext uri="{FF2B5EF4-FFF2-40B4-BE49-F238E27FC236}">
                <a16:creationId xmlns:a16="http://schemas.microsoft.com/office/drawing/2014/main" id="{5B44D530-C1E0-42A5-8AED-390EB7DEC9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518459"/>
          </a:xfrm>
          <a:prstGeom prst="rect">
            <a:avLst/>
          </a:prstGeom>
        </p:spPr>
      </p:pic>
    </p:spTree>
    <p:extLst>
      <p:ext uri="{BB962C8B-B14F-4D97-AF65-F5344CB8AC3E}">
        <p14:creationId xmlns:p14="http://schemas.microsoft.com/office/powerpoint/2010/main" val="950446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8031" y="1158289"/>
            <a:ext cx="11077863" cy="545240"/>
          </a:xfrm>
        </p:spPr>
        <p:txBody>
          <a:bodyPr/>
          <a:lstStyle/>
          <a:p>
            <a:r>
              <a:rPr lang="en-US"/>
              <a:t>Click to edit Master title style</a:t>
            </a:r>
            <a:endParaRPr lang="en-US" dirty="0"/>
          </a:p>
        </p:txBody>
      </p:sp>
      <p:sp>
        <p:nvSpPr>
          <p:cNvPr id="3" name="Content Placeholder 2"/>
          <p:cNvSpPr>
            <a:spLocks noGrp="1"/>
          </p:cNvSpPr>
          <p:nvPr>
            <p:ph idx="1"/>
          </p:nvPr>
        </p:nvSpPr>
        <p:spPr>
          <a:xfrm>
            <a:off x="559956" y="1952426"/>
            <a:ext cx="11072091" cy="4467557"/>
          </a:xfrm>
        </p:spPr>
        <p:txBody>
          <a:bodyPr/>
          <a:lstStyle>
            <a:lvl1pPr>
              <a:spcBef>
                <a:spcPts val="1923"/>
              </a:spcBef>
              <a:defRPr/>
            </a:lvl1pPr>
            <a:lvl2pPr>
              <a:spcBef>
                <a:spcPts val="1923"/>
              </a:spcBef>
              <a:defRPr/>
            </a:lvl2pPr>
            <a:lvl3pPr>
              <a:spcBef>
                <a:spcPts val="1923"/>
              </a:spcBef>
              <a:defRPr/>
            </a:lvl3pPr>
            <a:lvl4pPr>
              <a:spcBef>
                <a:spcPts val="1281"/>
              </a:spcBef>
              <a:defRPr/>
            </a:lvl4pPr>
            <a:lvl5pPr>
              <a:spcBef>
                <a:spcPts val="1281"/>
              </a:spcBef>
              <a:defRPr/>
            </a:lvl5pPr>
          </a:lstStyle>
          <a:p>
            <a:pPr lvl="0"/>
            <a:r>
              <a:rPr lang="en-US"/>
              <a:t>Click to edit Master text styles</a:t>
            </a:r>
          </a:p>
          <a:p>
            <a:pPr lvl="1"/>
            <a:r>
              <a:rPr lang="en-US"/>
              <a:t>Second level</a:t>
            </a:r>
          </a:p>
          <a:p>
            <a:pPr lvl="2"/>
            <a:r>
              <a:rPr lang="en-US"/>
              <a:t>Third level</a:t>
            </a:r>
          </a:p>
        </p:txBody>
      </p:sp>
      <p:sp>
        <p:nvSpPr>
          <p:cNvPr id="4" name="Line 685"/>
          <p:cNvSpPr>
            <a:spLocks noChangeShapeType="1"/>
          </p:cNvSpPr>
          <p:nvPr/>
        </p:nvSpPr>
        <p:spPr bwMode="auto">
          <a:xfrm>
            <a:off x="558031" y="1713984"/>
            <a:ext cx="11075940" cy="0"/>
          </a:xfrm>
          <a:prstGeom prst="line">
            <a:avLst/>
          </a:prstGeom>
          <a:noFill/>
          <a:ln w="12700">
            <a:solidFill>
              <a:schemeClr val="tx2"/>
            </a:solidFill>
            <a:round/>
            <a:headEnd/>
            <a:tailEnd/>
          </a:ln>
          <a:effectLst/>
        </p:spPr>
        <p:txBody>
          <a:bodyPr wrap="none" lIns="0" tIns="0" rIns="0" bIns="0" anchor="ctr"/>
          <a:lstStyle/>
          <a:p>
            <a:endParaRPr lang="en-US" sz="2400" dirty="0">
              <a:latin typeface="Calibri"/>
            </a:endParaRPr>
          </a:p>
        </p:txBody>
      </p:sp>
    </p:spTree>
    <p:extLst>
      <p:ext uri="{BB962C8B-B14F-4D97-AF65-F5344CB8AC3E}">
        <p14:creationId xmlns:p14="http://schemas.microsoft.com/office/powerpoint/2010/main" val="695252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4047" y="2837173"/>
            <a:ext cx="10362045" cy="1362916"/>
          </a:xfrm>
        </p:spPr>
        <p:txBody>
          <a:bodyPr anchor="t"/>
          <a:lstStyle>
            <a:lvl1pPr algn="ctr">
              <a:defRPr sz="4267" b="1" cap="all"/>
            </a:lvl1pPr>
          </a:lstStyle>
          <a:p>
            <a:r>
              <a:rPr lang="en-US"/>
              <a:t>Click to edit Master title style</a:t>
            </a:r>
            <a:endParaRPr lang="en-US" dirty="0"/>
          </a:p>
        </p:txBody>
      </p:sp>
    </p:spTree>
    <p:extLst>
      <p:ext uri="{BB962C8B-B14F-4D97-AF65-F5344CB8AC3E}">
        <p14:creationId xmlns:p14="http://schemas.microsoft.com/office/powerpoint/2010/main" val="2442931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59957" y="2256217"/>
            <a:ext cx="5443681" cy="3784787"/>
          </a:xfrm>
        </p:spPr>
        <p:txBody>
          <a:bodyPr/>
          <a:lstStyle>
            <a:lvl1pPr marL="217067" indent="-217067">
              <a:spcBef>
                <a:spcPts val="1923"/>
              </a:spcBef>
              <a:defRPr sz="2133"/>
            </a:lvl1pPr>
            <a:lvl2pPr marL="488400" indent="-217067">
              <a:spcBef>
                <a:spcPts val="1923"/>
              </a:spcBef>
              <a:defRPr sz="1867"/>
            </a:lvl2pPr>
            <a:lvl3pPr>
              <a:spcBef>
                <a:spcPts val="1281"/>
              </a:spcBef>
              <a:defRPr sz="1867"/>
            </a:lvl3pPr>
            <a:lvl4pPr>
              <a:spcBef>
                <a:spcPts val="1281"/>
              </a:spcBef>
              <a:defRPr sz="1600"/>
            </a:lvl4pPr>
            <a:lvl5pPr>
              <a:spcBef>
                <a:spcPts val="1281"/>
              </a:spcBef>
              <a:defRPr sz="1600"/>
            </a:lvl5pPr>
            <a:lvl6pPr>
              <a:defRPr sz="1867"/>
            </a:lvl6pPr>
            <a:lvl7pPr>
              <a:defRPr sz="1867"/>
            </a:lvl7pPr>
            <a:lvl8pPr>
              <a:defRPr sz="1867"/>
            </a:lvl8pPr>
            <a:lvl9pPr>
              <a:defRPr sz="1867"/>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188364" y="2256217"/>
            <a:ext cx="5443683" cy="3784787"/>
          </a:xfrm>
        </p:spPr>
        <p:txBody>
          <a:bodyPr/>
          <a:lstStyle>
            <a:lvl1pPr marL="217067" indent="-217067">
              <a:spcBef>
                <a:spcPts val="1923"/>
              </a:spcBef>
              <a:defRPr sz="2133"/>
            </a:lvl1pPr>
            <a:lvl2pPr indent="-217067">
              <a:spcBef>
                <a:spcPts val="1923"/>
              </a:spcBef>
              <a:defRPr sz="1867"/>
            </a:lvl2pPr>
            <a:lvl3pPr>
              <a:spcBef>
                <a:spcPts val="1281"/>
              </a:spcBef>
              <a:defRPr sz="1867"/>
            </a:lvl3pPr>
            <a:lvl4pPr>
              <a:spcBef>
                <a:spcPts val="1281"/>
              </a:spcBef>
              <a:defRPr sz="1600"/>
            </a:lvl4pPr>
            <a:lvl5pPr>
              <a:spcBef>
                <a:spcPts val="1281"/>
              </a:spcBef>
              <a:defRPr sz="1600"/>
            </a:lvl5pPr>
            <a:lvl6pPr>
              <a:defRPr sz="1867"/>
            </a:lvl6pPr>
            <a:lvl7pPr>
              <a:defRPr sz="1867"/>
            </a:lvl7pPr>
            <a:lvl8pPr>
              <a:defRPr sz="1867"/>
            </a:lvl8pPr>
            <a:lvl9pPr>
              <a:defRPr sz="1867"/>
            </a:lvl9pPr>
          </a:lstStyle>
          <a:p>
            <a:pPr lvl="0"/>
            <a:r>
              <a:rPr lang="en-US"/>
              <a:t>Click to edit Master text styles</a:t>
            </a:r>
          </a:p>
          <a:p>
            <a:pPr lvl="1"/>
            <a:r>
              <a:rPr lang="en-US"/>
              <a:t>Second level</a:t>
            </a:r>
          </a:p>
        </p:txBody>
      </p:sp>
      <p:sp>
        <p:nvSpPr>
          <p:cNvPr id="12" name="Line 685"/>
          <p:cNvSpPr>
            <a:spLocks noChangeShapeType="1"/>
          </p:cNvSpPr>
          <p:nvPr/>
        </p:nvSpPr>
        <p:spPr bwMode="auto">
          <a:xfrm>
            <a:off x="556107" y="1712336"/>
            <a:ext cx="11075940" cy="0"/>
          </a:xfrm>
          <a:prstGeom prst="line">
            <a:avLst/>
          </a:prstGeom>
          <a:noFill/>
          <a:ln w="12700">
            <a:solidFill>
              <a:schemeClr val="tx2"/>
            </a:solidFill>
            <a:round/>
            <a:headEnd/>
            <a:tailEnd/>
          </a:ln>
          <a:effectLst/>
        </p:spPr>
        <p:txBody>
          <a:bodyPr wrap="none" lIns="0" tIns="0" rIns="0" bIns="0" anchor="ctr"/>
          <a:lstStyle/>
          <a:p>
            <a:endParaRPr lang="en-US" sz="2400" dirty="0">
              <a:latin typeface="Calibri"/>
            </a:endParaRPr>
          </a:p>
        </p:txBody>
      </p:sp>
      <p:sp>
        <p:nvSpPr>
          <p:cNvPr id="7" name="Title 1"/>
          <p:cNvSpPr>
            <a:spLocks noGrp="1"/>
          </p:cNvSpPr>
          <p:nvPr>
            <p:ph type="title"/>
          </p:nvPr>
        </p:nvSpPr>
        <p:spPr>
          <a:xfrm>
            <a:off x="558031" y="1158289"/>
            <a:ext cx="11077863" cy="545240"/>
          </a:xfrm>
        </p:spPr>
        <p:txBody>
          <a:bodyPr/>
          <a:lstStyle/>
          <a:p>
            <a:r>
              <a:rPr lang="en-US"/>
              <a:t>Click to edit Master title style</a:t>
            </a:r>
            <a:endParaRPr lang="en-US" dirty="0"/>
          </a:p>
        </p:txBody>
      </p:sp>
    </p:spTree>
    <p:extLst>
      <p:ext uri="{BB962C8B-B14F-4D97-AF65-F5344CB8AC3E}">
        <p14:creationId xmlns:p14="http://schemas.microsoft.com/office/powerpoint/2010/main" val="1810069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8441" y="1929367"/>
            <a:ext cx="5385953" cy="268721"/>
          </a:xfrm>
        </p:spPr>
        <p:txBody>
          <a:bodyPr anchor="t" anchorCtr="0"/>
          <a:lstStyle>
            <a:lvl1pPr marL="0" indent="0">
              <a:buNone/>
              <a:defRPr sz="2533" b="0" i="1" spc="75">
                <a:solidFill>
                  <a:srgbClr val="F8931F"/>
                </a:solidFill>
                <a:latin typeface="+mj-lt"/>
              </a:defRPr>
            </a:lvl1pPr>
            <a:lvl2pPr marL="488400" indent="0">
              <a:buNone/>
              <a:defRPr sz="2133" b="1"/>
            </a:lvl2pPr>
            <a:lvl3pPr marL="976798" indent="0">
              <a:buNone/>
              <a:defRPr sz="1867" b="1"/>
            </a:lvl3pPr>
            <a:lvl4pPr marL="1465198" indent="0">
              <a:buNone/>
              <a:defRPr sz="1733" b="1"/>
            </a:lvl4pPr>
            <a:lvl5pPr marL="1953598" indent="0">
              <a:buNone/>
              <a:defRPr sz="1733" b="1"/>
            </a:lvl5pPr>
            <a:lvl6pPr marL="2441996" indent="0">
              <a:buNone/>
              <a:defRPr sz="1733" b="1"/>
            </a:lvl6pPr>
            <a:lvl7pPr marL="2930396" indent="0">
              <a:buNone/>
              <a:defRPr sz="1733" b="1"/>
            </a:lvl7pPr>
            <a:lvl8pPr marL="3418795" indent="0">
              <a:buNone/>
              <a:defRPr sz="1733" b="1"/>
            </a:lvl8pPr>
            <a:lvl9pPr marL="3907194" indent="0">
              <a:buNone/>
              <a:defRPr sz="1733" b="1"/>
            </a:lvl9pPr>
          </a:lstStyle>
          <a:p>
            <a:pPr lvl="0"/>
            <a:r>
              <a:rPr lang="en-US"/>
              <a:t>Click to edit Master text styles</a:t>
            </a:r>
          </a:p>
        </p:txBody>
      </p:sp>
      <p:sp>
        <p:nvSpPr>
          <p:cNvPr id="4" name="Content Placeholder 3"/>
          <p:cNvSpPr>
            <a:spLocks noGrp="1"/>
          </p:cNvSpPr>
          <p:nvPr>
            <p:ph sz="half" idx="2"/>
          </p:nvPr>
        </p:nvSpPr>
        <p:spPr>
          <a:xfrm>
            <a:off x="598441" y="2415118"/>
            <a:ext cx="5385953" cy="3569636"/>
          </a:xfrm>
        </p:spPr>
        <p:txBody>
          <a:bodyPr/>
          <a:lstStyle>
            <a:lvl1pPr marL="217067" indent="-217067">
              <a:defRPr sz="2133"/>
            </a:lvl1pPr>
            <a:lvl2pPr marL="488400" indent="-217067">
              <a:defRPr sz="1867"/>
            </a:lvl2pPr>
            <a:lvl3pPr>
              <a:defRPr sz="1867"/>
            </a:lvl3pPr>
            <a:lvl4pPr>
              <a:defRPr sz="1600"/>
            </a:lvl4pPr>
            <a:lvl5pPr>
              <a:defRPr sz="1600"/>
            </a:lvl5pPr>
            <a:lvl6pPr>
              <a:defRPr sz="1733"/>
            </a:lvl6pPr>
            <a:lvl7pPr>
              <a:defRPr sz="1733"/>
            </a:lvl7pPr>
            <a:lvl8pPr>
              <a:defRPr sz="1733"/>
            </a:lvl8pPr>
            <a:lvl9pPr>
              <a:defRPr sz="1733"/>
            </a:lvl9pPr>
          </a:lstStyle>
          <a:p>
            <a:pPr lvl="0"/>
            <a:r>
              <a:rPr lang="en-US"/>
              <a:t>Click to edit Master text styles</a:t>
            </a:r>
          </a:p>
          <a:p>
            <a:pPr lvl="1"/>
            <a:r>
              <a:rPr lang="en-US"/>
              <a:t>Second level</a:t>
            </a:r>
          </a:p>
        </p:txBody>
      </p:sp>
      <p:sp>
        <p:nvSpPr>
          <p:cNvPr id="9" name="Text Placeholder 2"/>
          <p:cNvSpPr>
            <a:spLocks noGrp="1"/>
          </p:cNvSpPr>
          <p:nvPr>
            <p:ph type="body" idx="11"/>
          </p:nvPr>
        </p:nvSpPr>
        <p:spPr>
          <a:xfrm>
            <a:off x="6246094" y="1929367"/>
            <a:ext cx="5385953" cy="276503"/>
          </a:xfrm>
        </p:spPr>
        <p:txBody>
          <a:bodyPr anchor="t" anchorCtr="0"/>
          <a:lstStyle>
            <a:lvl1pPr marL="0" indent="0">
              <a:buNone/>
              <a:defRPr sz="2533" b="0" i="1" spc="75">
                <a:solidFill>
                  <a:srgbClr val="F8931F"/>
                </a:solidFill>
                <a:latin typeface="+mj-lt"/>
              </a:defRPr>
            </a:lvl1pPr>
            <a:lvl2pPr marL="488400" indent="0">
              <a:buNone/>
              <a:defRPr sz="2133" b="1"/>
            </a:lvl2pPr>
            <a:lvl3pPr marL="976798" indent="0">
              <a:buNone/>
              <a:defRPr sz="1867" b="1"/>
            </a:lvl3pPr>
            <a:lvl4pPr marL="1465198" indent="0">
              <a:buNone/>
              <a:defRPr sz="1733" b="1"/>
            </a:lvl4pPr>
            <a:lvl5pPr marL="1953598" indent="0">
              <a:buNone/>
              <a:defRPr sz="1733" b="1"/>
            </a:lvl5pPr>
            <a:lvl6pPr marL="2441996" indent="0">
              <a:buNone/>
              <a:defRPr sz="1733" b="1"/>
            </a:lvl6pPr>
            <a:lvl7pPr marL="2930396" indent="0">
              <a:buNone/>
              <a:defRPr sz="1733" b="1"/>
            </a:lvl7pPr>
            <a:lvl8pPr marL="3418795" indent="0">
              <a:buNone/>
              <a:defRPr sz="1733" b="1"/>
            </a:lvl8pPr>
            <a:lvl9pPr marL="3907194" indent="0">
              <a:buNone/>
              <a:defRPr sz="1733" b="1"/>
            </a:lvl9pPr>
          </a:lstStyle>
          <a:p>
            <a:pPr lvl="0"/>
            <a:r>
              <a:rPr lang="en-US"/>
              <a:t>Click to edit Master text styles</a:t>
            </a:r>
          </a:p>
        </p:txBody>
      </p:sp>
      <p:sp>
        <p:nvSpPr>
          <p:cNvPr id="10" name="Content Placeholder 3"/>
          <p:cNvSpPr>
            <a:spLocks noGrp="1"/>
          </p:cNvSpPr>
          <p:nvPr>
            <p:ph sz="half" idx="12"/>
          </p:nvPr>
        </p:nvSpPr>
        <p:spPr>
          <a:xfrm>
            <a:off x="6232096" y="2422899"/>
            <a:ext cx="5385953" cy="3612655"/>
          </a:xfrm>
        </p:spPr>
        <p:txBody>
          <a:bodyPr/>
          <a:lstStyle>
            <a:lvl1pPr marL="217067" indent="-217067">
              <a:defRPr sz="2133"/>
            </a:lvl1pPr>
            <a:lvl2pPr marL="488400" indent="-217067">
              <a:defRPr sz="1867"/>
            </a:lvl2pPr>
            <a:lvl3pPr>
              <a:defRPr sz="1867"/>
            </a:lvl3pPr>
            <a:lvl4pPr>
              <a:defRPr sz="1600"/>
            </a:lvl4pPr>
            <a:lvl5pPr>
              <a:defRPr sz="1600"/>
            </a:lvl5pPr>
            <a:lvl6pPr>
              <a:defRPr sz="1733"/>
            </a:lvl6pPr>
            <a:lvl7pPr>
              <a:defRPr sz="1733"/>
            </a:lvl7pPr>
            <a:lvl8pPr>
              <a:defRPr sz="1733"/>
            </a:lvl8pPr>
            <a:lvl9pPr>
              <a:defRPr sz="1733"/>
            </a:lvl9pPr>
          </a:lstStyle>
          <a:p>
            <a:pPr lvl="0"/>
            <a:r>
              <a:rPr lang="en-US"/>
              <a:t>Click to edit Master text styles</a:t>
            </a:r>
          </a:p>
          <a:p>
            <a:pPr lvl="1"/>
            <a:r>
              <a:rPr lang="en-US"/>
              <a:t>Second level</a:t>
            </a:r>
          </a:p>
        </p:txBody>
      </p:sp>
      <p:sp>
        <p:nvSpPr>
          <p:cNvPr id="8" name="Line 685"/>
          <p:cNvSpPr>
            <a:spLocks noChangeShapeType="1"/>
          </p:cNvSpPr>
          <p:nvPr/>
        </p:nvSpPr>
        <p:spPr bwMode="auto">
          <a:xfrm>
            <a:off x="556107" y="1712336"/>
            <a:ext cx="11075940" cy="0"/>
          </a:xfrm>
          <a:prstGeom prst="line">
            <a:avLst/>
          </a:prstGeom>
          <a:noFill/>
          <a:ln w="12700">
            <a:solidFill>
              <a:schemeClr val="tx2"/>
            </a:solidFill>
            <a:round/>
            <a:headEnd/>
            <a:tailEnd/>
          </a:ln>
          <a:effectLst/>
        </p:spPr>
        <p:txBody>
          <a:bodyPr wrap="none" lIns="0" tIns="0" rIns="0" bIns="0" anchor="ctr"/>
          <a:lstStyle/>
          <a:p>
            <a:endParaRPr lang="en-US" sz="2400" dirty="0">
              <a:latin typeface="Calibri"/>
            </a:endParaRPr>
          </a:p>
        </p:txBody>
      </p:sp>
      <p:sp>
        <p:nvSpPr>
          <p:cNvPr id="13" name="Title 1"/>
          <p:cNvSpPr>
            <a:spLocks noGrp="1"/>
          </p:cNvSpPr>
          <p:nvPr>
            <p:ph type="title"/>
          </p:nvPr>
        </p:nvSpPr>
        <p:spPr>
          <a:xfrm>
            <a:off x="558031" y="1158289"/>
            <a:ext cx="11077863" cy="545240"/>
          </a:xfrm>
        </p:spPr>
        <p:txBody>
          <a:bodyPr/>
          <a:lstStyle/>
          <a:p>
            <a:r>
              <a:rPr lang="en-US"/>
              <a:t>Click to edit Master title style</a:t>
            </a:r>
            <a:endParaRPr lang="en-US" dirty="0"/>
          </a:p>
        </p:txBody>
      </p:sp>
    </p:spTree>
    <p:extLst>
      <p:ext uri="{BB962C8B-B14F-4D97-AF65-F5344CB8AC3E}">
        <p14:creationId xmlns:p14="http://schemas.microsoft.com/office/powerpoint/2010/main" val="712126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Line 685"/>
          <p:cNvSpPr>
            <a:spLocks noChangeShapeType="1"/>
          </p:cNvSpPr>
          <p:nvPr/>
        </p:nvSpPr>
        <p:spPr bwMode="auto">
          <a:xfrm>
            <a:off x="556107" y="1712336"/>
            <a:ext cx="11075940" cy="0"/>
          </a:xfrm>
          <a:prstGeom prst="line">
            <a:avLst/>
          </a:prstGeom>
          <a:noFill/>
          <a:ln w="12700">
            <a:solidFill>
              <a:schemeClr val="tx2"/>
            </a:solidFill>
            <a:round/>
            <a:headEnd/>
            <a:tailEnd/>
          </a:ln>
          <a:effectLst/>
        </p:spPr>
        <p:txBody>
          <a:bodyPr wrap="none" lIns="0" tIns="0" rIns="0" bIns="0" anchor="ctr"/>
          <a:lstStyle/>
          <a:p>
            <a:endParaRPr lang="en-US" sz="2400" dirty="0">
              <a:latin typeface="Calibri"/>
            </a:endParaRPr>
          </a:p>
        </p:txBody>
      </p:sp>
      <p:sp>
        <p:nvSpPr>
          <p:cNvPr id="5" name="Title 1"/>
          <p:cNvSpPr>
            <a:spLocks noGrp="1"/>
          </p:cNvSpPr>
          <p:nvPr>
            <p:ph type="title"/>
          </p:nvPr>
        </p:nvSpPr>
        <p:spPr>
          <a:xfrm>
            <a:off x="558031" y="1158289"/>
            <a:ext cx="11077863" cy="545240"/>
          </a:xfrm>
        </p:spPr>
        <p:txBody>
          <a:bodyPr/>
          <a:lstStyle/>
          <a:p>
            <a:r>
              <a:rPr lang="en-US"/>
              <a:t>Click to edit Master title style</a:t>
            </a:r>
            <a:endParaRPr lang="en-US" dirty="0"/>
          </a:p>
        </p:txBody>
      </p:sp>
    </p:spTree>
    <p:extLst>
      <p:ext uri="{BB962C8B-B14F-4D97-AF65-F5344CB8AC3E}">
        <p14:creationId xmlns:p14="http://schemas.microsoft.com/office/powerpoint/2010/main" val="10969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010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6529" y="5493300"/>
            <a:ext cx="10219561" cy="567297"/>
          </a:xfrm>
        </p:spPr>
        <p:txBody>
          <a:bodyPr/>
          <a:lstStyle>
            <a:lvl1pPr algn="l">
              <a:defRPr sz="3867" b="1"/>
            </a:lvl1pPr>
          </a:lstStyle>
          <a:p>
            <a:r>
              <a:rPr lang="en-US"/>
              <a:t>Click to edit Master title style</a:t>
            </a:r>
            <a:endParaRPr lang="en-US" dirty="0"/>
          </a:p>
        </p:txBody>
      </p:sp>
      <p:sp>
        <p:nvSpPr>
          <p:cNvPr id="3" name="Picture Placeholder 2"/>
          <p:cNvSpPr>
            <a:spLocks noGrp="1"/>
          </p:cNvSpPr>
          <p:nvPr>
            <p:ph type="pic" idx="1"/>
          </p:nvPr>
        </p:nvSpPr>
        <p:spPr>
          <a:xfrm>
            <a:off x="996528" y="1040157"/>
            <a:ext cx="10198944" cy="4265728"/>
          </a:xfrm>
        </p:spPr>
        <p:txBody>
          <a:bodyPr/>
          <a:lstStyle>
            <a:lvl1pPr marL="0" indent="0">
              <a:buNone/>
              <a:defRPr sz="3467"/>
            </a:lvl1pPr>
            <a:lvl2pPr marL="488400" indent="0">
              <a:buNone/>
              <a:defRPr sz="2933"/>
            </a:lvl2pPr>
            <a:lvl3pPr marL="976798" indent="0">
              <a:buNone/>
              <a:defRPr sz="2533"/>
            </a:lvl3pPr>
            <a:lvl4pPr marL="1465198" indent="0">
              <a:buNone/>
              <a:defRPr sz="2133"/>
            </a:lvl4pPr>
            <a:lvl5pPr marL="1953598" indent="0">
              <a:buNone/>
              <a:defRPr sz="2133"/>
            </a:lvl5pPr>
            <a:lvl6pPr marL="2441996" indent="0">
              <a:buNone/>
              <a:defRPr sz="2133"/>
            </a:lvl6pPr>
            <a:lvl7pPr marL="2930396" indent="0">
              <a:buNone/>
              <a:defRPr sz="2133"/>
            </a:lvl7pPr>
            <a:lvl8pPr marL="3418795" indent="0">
              <a:buNone/>
              <a:defRPr sz="2133"/>
            </a:lvl8pPr>
            <a:lvl9pPr marL="3907194" indent="0">
              <a:buNone/>
              <a:defRPr sz="2133"/>
            </a:lvl9pPr>
          </a:lstStyle>
          <a:p>
            <a:r>
              <a:rPr lang="en-US"/>
              <a:t>Click icon to add picture</a:t>
            </a:r>
          </a:p>
        </p:txBody>
      </p:sp>
      <p:sp>
        <p:nvSpPr>
          <p:cNvPr id="4" name="Text Placeholder 3"/>
          <p:cNvSpPr>
            <a:spLocks noGrp="1"/>
          </p:cNvSpPr>
          <p:nvPr>
            <p:ph type="body" sz="half" idx="2"/>
          </p:nvPr>
        </p:nvSpPr>
        <p:spPr>
          <a:xfrm>
            <a:off x="996528" y="6145321"/>
            <a:ext cx="10233307" cy="592024"/>
          </a:xfrm>
        </p:spPr>
        <p:txBody>
          <a:bodyPr/>
          <a:lstStyle>
            <a:lvl1pPr marL="0" indent="0">
              <a:buNone/>
              <a:defRPr sz="3200"/>
            </a:lvl1pPr>
            <a:lvl2pPr marL="488400" indent="0">
              <a:buNone/>
              <a:defRPr sz="1333"/>
            </a:lvl2pPr>
            <a:lvl3pPr marL="976798" indent="0">
              <a:buNone/>
              <a:defRPr sz="1067"/>
            </a:lvl3pPr>
            <a:lvl4pPr marL="1465198" indent="0">
              <a:buNone/>
              <a:defRPr sz="933"/>
            </a:lvl4pPr>
            <a:lvl5pPr marL="1953598" indent="0">
              <a:buNone/>
              <a:defRPr sz="933"/>
            </a:lvl5pPr>
            <a:lvl6pPr marL="2441996" indent="0">
              <a:buNone/>
              <a:defRPr sz="933"/>
            </a:lvl6pPr>
            <a:lvl7pPr marL="2930396" indent="0">
              <a:buNone/>
              <a:defRPr sz="933"/>
            </a:lvl7pPr>
            <a:lvl8pPr marL="3418795" indent="0">
              <a:buNone/>
              <a:defRPr sz="933"/>
            </a:lvl8pPr>
            <a:lvl9pPr marL="3907194" indent="0">
              <a:buNone/>
              <a:defRPr sz="933"/>
            </a:lvl9pPr>
          </a:lstStyle>
          <a:p>
            <a:pPr lvl="0"/>
            <a:r>
              <a:rPr lang="en-US"/>
              <a:t>Click to edit Master text styles</a:t>
            </a:r>
          </a:p>
        </p:txBody>
      </p:sp>
    </p:spTree>
    <p:extLst>
      <p:ext uri="{BB962C8B-B14F-4D97-AF65-F5344CB8AC3E}">
        <p14:creationId xmlns:p14="http://schemas.microsoft.com/office/powerpoint/2010/main" val="1300677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EFFFF"/>
        </a:solidFill>
        <a:effectLst/>
      </p:bgPr>
    </p:bg>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bwMode="auto">
          <a:xfrm>
            <a:off x="559957" y="1411824"/>
            <a:ext cx="11077863" cy="102275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dirty="0"/>
              <a:t>Two Line Titles</a:t>
            </a:r>
            <a:br>
              <a:rPr lang="en-US" dirty="0"/>
            </a:br>
            <a:r>
              <a:rPr lang="en-US" dirty="0"/>
              <a:t>One Line Titles</a:t>
            </a:r>
          </a:p>
        </p:txBody>
      </p:sp>
      <p:sp>
        <p:nvSpPr>
          <p:cNvPr id="6149" name="Rectangle 5"/>
          <p:cNvSpPr>
            <a:spLocks noGrp="1" noChangeArrowheads="1"/>
          </p:cNvSpPr>
          <p:nvPr>
            <p:ph type="body" idx="1"/>
          </p:nvPr>
        </p:nvSpPr>
        <p:spPr bwMode="auto">
          <a:xfrm>
            <a:off x="559955" y="2719667"/>
            <a:ext cx="11072091" cy="3038079"/>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pic>
        <p:nvPicPr>
          <p:cNvPr id="3" name="Picture 2">
            <a:extLst>
              <a:ext uri="{FF2B5EF4-FFF2-40B4-BE49-F238E27FC236}">
                <a16:creationId xmlns:a16="http://schemas.microsoft.com/office/drawing/2014/main" id="{B7952E0B-A6B8-4ACC-B777-2385B3B3336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0"/>
            <a:ext cx="12192000" cy="994013"/>
          </a:xfrm>
          <a:prstGeom prst="rect">
            <a:avLst/>
          </a:prstGeom>
        </p:spPr>
      </p:pic>
    </p:spTree>
    <p:extLst>
      <p:ext uri="{BB962C8B-B14F-4D97-AF65-F5344CB8AC3E}">
        <p14:creationId xmlns:p14="http://schemas.microsoft.com/office/powerpoint/2010/main" val="22717775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771603" rtl="0" eaLnBrk="1" fontAlgn="base" hangingPunct="1">
        <a:spcBef>
          <a:spcPct val="0"/>
        </a:spcBef>
        <a:spcAft>
          <a:spcPct val="0"/>
        </a:spcAft>
        <a:defRPr sz="3867" b="1" cap="all">
          <a:solidFill>
            <a:schemeClr val="accent4"/>
          </a:solidFill>
          <a:latin typeface="+mj-lt"/>
          <a:ea typeface="+mj-ea"/>
          <a:cs typeface="+mj-cs"/>
        </a:defRPr>
      </a:lvl1pPr>
      <a:lvl2pPr algn="l" defTabSz="771603" rtl="0" eaLnBrk="1" fontAlgn="base" hangingPunct="1">
        <a:spcBef>
          <a:spcPct val="0"/>
        </a:spcBef>
        <a:spcAft>
          <a:spcPct val="0"/>
        </a:spcAft>
        <a:defRPr sz="2133" b="1">
          <a:solidFill>
            <a:schemeClr val="accent1"/>
          </a:solidFill>
          <a:latin typeface="Arial" charset="0"/>
        </a:defRPr>
      </a:lvl2pPr>
      <a:lvl3pPr algn="l" defTabSz="771603" rtl="0" eaLnBrk="1" fontAlgn="base" hangingPunct="1">
        <a:spcBef>
          <a:spcPct val="0"/>
        </a:spcBef>
        <a:spcAft>
          <a:spcPct val="0"/>
        </a:spcAft>
        <a:defRPr sz="2133" b="1">
          <a:solidFill>
            <a:schemeClr val="accent1"/>
          </a:solidFill>
          <a:latin typeface="Arial" charset="0"/>
        </a:defRPr>
      </a:lvl3pPr>
      <a:lvl4pPr algn="l" defTabSz="771603" rtl="0" eaLnBrk="1" fontAlgn="base" hangingPunct="1">
        <a:spcBef>
          <a:spcPct val="0"/>
        </a:spcBef>
        <a:spcAft>
          <a:spcPct val="0"/>
        </a:spcAft>
        <a:defRPr sz="2133" b="1">
          <a:solidFill>
            <a:schemeClr val="accent1"/>
          </a:solidFill>
          <a:latin typeface="Arial" charset="0"/>
        </a:defRPr>
      </a:lvl4pPr>
      <a:lvl5pPr algn="l" defTabSz="771603" rtl="0" eaLnBrk="1" fontAlgn="base" hangingPunct="1">
        <a:spcBef>
          <a:spcPct val="0"/>
        </a:spcBef>
        <a:spcAft>
          <a:spcPct val="0"/>
        </a:spcAft>
        <a:defRPr sz="2133" b="1">
          <a:solidFill>
            <a:schemeClr val="accent1"/>
          </a:solidFill>
          <a:latin typeface="Arial" charset="0"/>
        </a:defRPr>
      </a:lvl5pPr>
      <a:lvl6pPr marL="488400" algn="l" defTabSz="771603" rtl="0" eaLnBrk="1" fontAlgn="base" hangingPunct="1">
        <a:spcBef>
          <a:spcPct val="0"/>
        </a:spcBef>
        <a:spcAft>
          <a:spcPct val="0"/>
        </a:spcAft>
        <a:defRPr sz="2133" b="1">
          <a:solidFill>
            <a:schemeClr val="accent1"/>
          </a:solidFill>
          <a:latin typeface="Arial" charset="0"/>
        </a:defRPr>
      </a:lvl6pPr>
      <a:lvl7pPr marL="976798" algn="l" defTabSz="771603" rtl="0" eaLnBrk="1" fontAlgn="base" hangingPunct="1">
        <a:spcBef>
          <a:spcPct val="0"/>
        </a:spcBef>
        <a:spcAft>
          <a:spcPct val="0"/>
        </a:spcAft>
        <a:defRPr sz="2133" b="1">
          <a:solidFill>
            <a:schemeClr val="accent1"/>
          </a:solidFill>
          <a:latin typeface="Arial" charset="0"/>
        </a:defRPr>
      </a:lvl7pPr>
      <a:lvl8pPr marL="1465198" algn="l" defTabSz="771603" rtl="0" eaLnBrk="1" fontAlgn="base" hangingPunct="1">
        <a:spcBef>
          <a:spcPct val="0"/>
        </a:spcBef>
        <a:spcAft>
          <a:spcPct val="0"/>
        </a:spcAft>
        <a:defRPr sz="2133" b="1">
          <a:solidFill>
            <a:schemeClr val="accent1"/>
          </a:solidFill>
          <a:latin typeface="Arial" charset="0"/>
        </a:defRPr>
      </a:lvl8pPr>
      <a:lvl9pPr marL="1953598" algn="l" defTabSz="771603" rtl="0" eaLnBrk="1" fontAlgn="base" hangingPunct="1">
        <a:spcBef>
          <a:spcPct val="0"/>
        </a:spcBef>
        <a:spcAft>
          <a:spcPct val="0"/>
        </a:spcAft>
        <a:defRPr sz="2133" b="1">
          <a:solidFill>
            <a:schemeClr val="accent1"/>
          </a:solidFill>
          <a:latin typeface="Arial" charset="0"/>
        </a:defRPr>
      </a:lvl9pPr>
    </p:titleStyle>
    <p:bodyStyle>
      <a:lvl1pPr marL="298466" indent="-298466" algn="l" defTabSz="771603" rtl="0" eaLnBrk="1" fontAlgn="base" hangingPunct="1">
        <a:spcBef>
          <a:spcPts val="1923"/>
        </a:spcBef>
        <a:spcAft>
          <a:spcPct val="0"/>
        </a:spcAft>
        <a:buClr>
          <a:schemeClr val="tx2"/>
        </a:buClr>
        <a:buSzPct val="100000"/>
        <a:buFont typeface="Lucida Grande"/>
        <a:buChar char="‣"/>
        <a:defRPr sz="3200">
          <a:solidFill>
            <a:schemeClr val="tx1"/>
          </a:solidFill>
          <a:latin typeface="+mn-lt"/>
          <a:ea typeface="+mn-ea"/>
          <a:cs typeface="+mn-cs"/>
        </a:defRPr>
      </a:lvl1pPr>
      <a:lvl2pPr marL="624066" indent="-298466" algn="l" defTabSz="771603" rtl="0" eaLnBrk="1" fontAlgn="base" hangingPunct="1">
        <a:spcBef>
          <a:spcPts val="1923"/>
        </a:spcBef>
        <a:spcAft>
          <a:spcPct val="0"/>
        </a:spcAft>
        <a:buClr>
          <a:schemeClr val="tx2"/>
        </a:buClr>
        <a:buSzPct val="75000"/>
        <a:buFont typeface="Arial" charset="0"/>
        <a:buChar char="–"/>
        <a:defRPr sz="2933">
          <a:solidFill>
            <a:schemeClr val="tx1"/>
          </a:solidFill>
          <a:latin typeface="+mn-lt"/>
        </a:defRPr>
      </a:lvl2pPr>
      <a:lvl3pPr marL="841132" indent="-217067" algn="l" defTabSz="771603" rtl="0" eaLnBrk="1" fontAlgn="base" hangingPunct="1">
        <a:spcBef>
          <a:spcPts val="1923"/>
        </a:spcBef>
        <a:spcAft>
          <a:spcPct val="0"/>
        </a:spcAft>
        <a:buClr>
          <a:schemeClr val="accent1"/>
        </a:buClr>
        <a:buSzPct val="80000"/>
        <a:buFont typeface="Lucida Grande"/>
        <a:buChar char="‣"/>
        <a:defRPr sz="2533">
          <a:solidFill>
            <a:schemeClr val="tx1"/>
          </a:solidFill>
          <a:latin typeface="+mn-lt"/>
        </a:defRPr>
      </a:lvl3pPr>
      <a:lvl4pPr marL="797040" indent="-184846" algn="l" defTabSz="771603" rtl="0" eaLnBrk="1" fontAlgn="base" hangingPunct="1">
        <a:spcBef>
          <a:spcPts val="1281"/>
        </a:spcBef>
        <a:spcAft>
          <a:spcPct val="0"/>
        </a:spcAft>
        <a:buClr>
          <a:schemeClr val="accent1"/>
        </a:buClr>
        <a:buSzPct val="75000"/>
        <a:buFont typeface="Lucida Grande"/>
        <a:buChar char="-"/>
        <a:defRPr sz="1600">
          <a:solidFill>
            <a:schemeClr val="tx1"/>
          </a:solidFill>
          <a:latin typeface="+mn-lt"/>
        </a:defRPr>
      </a:lvl4pPr>
      <a:lvl5pPr marL="975104" indent="-176366" algn="l" defTabSz="771603" rtl="0" eaLnBrk="1" fontAlgn="base" hangingPunct="1">
        <a:spcBef>
          <a:spcPts val="1281"/>
        </a:spcBef>
        <a:spcAft>
          <a:spcPct val="0"/>
        </a:spcAft>
        <a:buClr>
          <a:schemeClr val="bg2"/>
        </a:buClr>
        <a:buSzPct val="80000"/>
        <a:buFont typeface="Lucida Grande"/>
        <a:buChar char="‣"/>
        <a:defRPr sz="1600">
          <a:solidFill>
            <a:schemeClr val="tx1"/>
          </a:solidFill>
          <a:latin typeface="+mn-lt"/>
        </a:defRPr>
      </a:lvl5pPr>
      <a:lvl6pPr marL="1463502" indent="-176366" algn="l" defTabSz="771603" rtl="0" eaLnBrk="1" fontAlgn="base" hangingPunct="1">
        <a:spcBef>
          <a:spcPct val="35000"/>
        </a:spcBef>
        <a:spcAft>
          <a:spcPct val="0"/>
        </a:spcAft>
        <a:buClr>
          <a:srgbClr val="6D6E71"/>
        </a:buClr>
        <a:buSzPct val="75000"/>
        <a:buFont typeface="Wingdings" pitchFamily="2" charset="2"/>
        <a:buChar char="§"/>
        <a:defRPr sz="1333">
          <a:solidFill>
            <a:schemeClr val="tx1"/>
          </a:solidFill>
          <a:latin typeface="+mn-lt"/>
        </a:defRPr>
      </a:lvl6pPr>
      <a:lvl7pPr marL="1951902" indent="-176366" algn="l" defTabSz="771603" rtl="0" eaLnBrk="1" fontAlgn="base" hangingPunct="1">
        <a:spcBef>
          <a:spcPct val="35000"/>
        </a:spcBef>
        <a:spcAft>
          <a:spcPct val="0"/>
        </a:spcAft>
        <a:buClr>
          <a:srgbClr val="6D6E71"/>
        </a:buClr>
        <a:buSzPct val="75000"/>
        <a:buFont typeface="Wingdings" pitchFamily="2" charset="2"/>
        <a:buChar char="§"/>
        <a:defRPr sz="1333">
          <a:solidFill>
            <a:schemeClr val="tx1"/>
          </a:solidFill>
          <a:latin typeface="+mn-lt"/>
        </a:defRPr>
      </a:lvl7pPr>
      <a:lvl8pPr marL="2440302" indent="-176366" algn="l" defTabSz="771603" rtl="0" eaLnBrk="1" fontAlgn="base" hangingPunct="1">
        <a:spcBef>
          <a:spcPct val="35000"/>
        </a:spcBef>
        <a:spcAft>
          <a:spcPct val="0"/>
        </a:spcAft>
        <a:buClr>
          <a:srgbClr val="6D6E71"/>
        </a:buClr>
        <a:buSzPct val="75000"/>
        <a:buFont typeface="Wingdings" pitchFamily="2" charset="2"/>
        <a:buChar char="§"/>
        <a:defRPr sz="1333">
          <a:solidFill>
            <a:schemeClr val="tx1"/>
          </a:solidFill>
          <a:latin typeface="+mn-lt"/>
        </a:defRPr>
      </a:lvl8pPr>
      <a:lvl9pPr marL="2928700" indent="-176366" algn="l" defTabSz="771603" rtl="0" eaLnBrk="1" fontAlgn="base" hangingPunct="1">
        <a:spcBef>
          <a:spcPct val="35000"/>
        </a:spcBef>
        <a:spcAft>
          <a:spcPct val="0"/>
        </a:spcAft>
        <a:buClr>
          <a:srgbClr val="6D6E71"/>
        </a:buClr>
        <a:buSzPct val="75000"/>
        <a:buFont typeface="Wingdings" pitchFamily="2" charset="2"/>
        <a:buChar char="§"/>
        <a:defRPr sz="1333">
          <a:solidFill>
            <a:schemeClr val="tx1"/>
          </a:solidFill>
          <a:latin typeface="+mn-lt"/>
        </a:defRPr>
      </a:lvl9pPr>
    </p:bodyStyle>
    <p:otherStyle>
      <a:defPPr>
        <a:defRPr lang="en-US"/>
      </a:defPPr>
      <a:lvl1pPr marL="0" algn="l" defTabSz="976798" rtl="0" eaLnBrk="1" latinLnBrk="0" hangingPunct="1">
        <a:defRPr sz="1867" kern="1200">
          <a:solidFill>
            <a:schemeClr val="tx1"/>
          </a:solidFill>
          <a:latin typeface="+mn-lt"/>
          <a:ea typeface="+mn-ea"/>
          <a:cs typeface="+mn-cs"/>
        </a:defRPr>
      </a:lvl1pPr>
      <a:lvl2pPr marL="488400" algn="l" defTabSz="976798" rtl="0" eaLnBrk="1" latinLnBrk="0" hangingPunct="1">
        <a:defRPr sz="1867" kern="1200">
          <a:solidFill>
            <a:schemeClr val="tx1"/>
          </a:solidFill>
          <a:latin typeface="+mn-lt"/>
          <a:ea typeface="+mn-ea"/>
          <a:cs typeface="+mn-cs"/>
        </a:defRPr>
      </a:lvl2pPr>
      <a:lvl3pPr marL="976798" algn="l" defTabSz="976798" rtl="0" eaLnBrk="1" latinLnBrk="0" hangingPunct="1">
        <a:defRPr sz="1867" kern="1200">
          <a:solidFill>
            <a:schemeClr val="tx1"/>
          </a:solidFill>
          <a:latin typeface="+mn-lt"/>
          <a:ea typeface="+mn-ea"/>
          <a:cs typeface="+mn-cs"/>
        </a:defRPr>
      </a:lvl3pPr>
      <a:lvl4pPr marL="1465198" algn="l" defTabSz="976798" rtl="0" eaLnBrk="1" latinLnBrk="0" hangingPunct="1">
        <a:defRPr sz="1867" kern="1200">
          <a:solidFill>
            <a:schemeClr val="tx1"/>
          </a:solidFill>
          <a:latin typeface="+mn-lt"/>
          <a:ea typeface="+mn-ea"/>
          <a:cs typeface="+mn-cs"/>
        </a:defRPr>
      </a:lvl4pPr>
      <a:lvl5pPr marL="1953598" algn="l" defTabSz="976798" rtl="0" eaLnBrk="1" latinLnBrk="0" hangingPunct="1">
        <a:defRPr sz="1867" kern="1200">
          <a:solidFill>
            <a:schemeClr val="tx1"/>
          </a:solidFill>
          <a:latin typeface="+mn-lt"/>
          <a:ea typeface="+mn-ea"/>
          <a:cs typeface="+mn-cs"/>
        </a:defRPr>
      </a:lvl5pPr>
      <a:lvl6pPr marL="2441996" algn="l" defTabSz="976798" rtl="0" eaLnBrk="1" latinLnBrk="0" hangingPunct="1">
        <a:defRPr sz="1867" kern="1200">
          <a:solidFill>
            <a:schemeClr val="tx1"/>
          </a:solidFill>
          <a:latin typeface="+mn-lt"/>
          <a:ea typeface="+mn-ea"/>
          <a:cs typeface="+mn-cs"/>
        </a:defRPr>
      </a:lvl6pPr>
      <a:lvl7pPr marL="2930396" algn="l" defTabSz="976798" rtl="0" eaLnBrk="1" latinLnBrk="0" hangingPunct="1">
        <a:defRPr sz="1867" kern="1200">
          <a:solidFill>
            <a:schemeClr val="tx1"/>
          </a:solidFill>
          <a:latin typeface="+mn-lt"/>
          <a:ea typeface="+mn-ea"/>
          <a:cs typeface="+mn-cs"/>
        </a:defRPr>
      </a:lvl7pPr>
      <a:lvl8pPr marL="3418795" algn="l" defTabSz="976798" rtl="0" eaLnBrk="1" latinLnBrk="0" hangingPunct="1">
        <a:defRPr sz="1867" kern="1200">
          <a:solidFill>
            <a:schemeClr val="tx1"/>
          </a:solidFill>
          <a:latin typeface="+mn-lt"/>
          <a:ea typeface="+mn-ea"/>
          <a:cs typeface="+mn-cs"/>
        </a:defRPr>
      </a:lvl8pPr>
      <a:lvl9pPr marL="3907194" algn="l" defTabSz="976798"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hyperlink" Target="https://creativecommons.org/licenses/by/3.0/" TargetMode="External"/><Relationship Id="rId4" Type="http://schemas.openxmlformats.org/officeDocument/2006/relationships/hyperlink" Target="https://seekknowledgeeveninchina.wordpress.com/2014/06/14/perception-experienc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unsplash.com/@austindistel?utm_source=unsplash&amp;utm_medium=referral&amp;utm_content=creditCopyText"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hyperlink" Target="https://unsplash.com/s/photos/focus-group?utm_source=unsplash&amp;utm_medium=referral&amp;utm_content=creditCopyText"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hyperlink" Target="https://creativecommons.org/licenses/by-nc-nd/3.0/" TargetMode="External"/><Relationship Id="rId4" Type="http://schemas.openxmlformats.org/officeDocument/2006/relationships/hyperlink" Target="http://la.streetsblog.org/2013/07/31/got-justice-observations-on-a-food-justice-youth-summit-and-food-as-a-means-to-youth-and-community-empowerment/"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hyperlink" Target="https://creativecommons.org/licenses/by/3.0/" TargetMode="External"/><Relationship Id="rId4" Type="http://schemas.openxmlformats.org/officeDocument/2006/relationships/hyperlink" Target="https://www.flickr.com/photos/snre/8510480598/"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hyperlink" Target="https://creativecommons.org/licenses/by-nc-sa/3.0/" TargetMode="External"/><Relationship Id="rId4" Type="http://schemas.openxmlformats.org/officeDocument/2006/relationships/hyperlink" Target="https://technofaq.org/posts/2018/02/how-to-use-technology-effectively-in-a-classroom/"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video" Target="https://www.youtube.com/embed/x3dRDS_w8BU?feature=oembed" TargetMode="Externa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www.countyhealthrankings.org/about-us/contact-us"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94B990-202A-4913-A30E-8857D42385AE}"/>
              </a:ext>
            </a:extLst>
          </p:cNvPr>
          <p:cNvSpPr>
            <a:spLocks noGrp="1"/>
          </p:cNvSpPr>
          <p:nvPr>
            <p:ph type="title"/>
          </p:nvPr>
        </p:nvSpPr>
        <p:spPr/>
        <p:txBody>
          <a:bodyPr/>
          <a:lstStyle/>
          <a:p>
            <a:r>
              <a:rPr lang="en-US" dirty="0"/>
              <a:t>Notes for facilitator</a:t>
            </a:r>
          </a:p>
        </p:txBody>
      </p:sp>
      <p:sp>
        <p:nvSpPr>
          <p:cNvPr id="7" name="Content Placeholder 6">
            <a:extLst>
              <a:ext uri="{FF2B5EF4-FFF2-40B4-BE49-F238E27FC236}">
                <a16:creationId xmlns:a16="http://schemas.microsoft.com/office/drawing/2014/main" id="{9C70B3F3-E29D-4BD5-B914-82FD7139520C}"/>
              </a:ext>
            </a:extLst>
          </p:cNvPr>
          <p:cNvSpPr>
            <a:spLocks noGrp="1"/>
          </p:cNvSpPr>
          <p:nvPr>
            <p:ph idx="1"/>
          </p:nvPr>
        </p:nvSpPr>
        <p:spPr/>
        <p:txBody>
          <a:bodyPr/>
          <a:lstStyle/>
          <a:p>
            <a:r>
              <a:rPr lang="en-US" dirty="0"/>
              <a:t>See slide notes</a:t>
            </a:r>
          </a:p>
        </p:txBody>
      </p:sp>
    </p:spTree>
    <p:extLst>
      <p:ext uri="{BB962C8B-B14F-4D97-AF65-F5344CB8AC3E}">
        <p14:creationId xmlns:p14="http://schemas.microsoft.com/office/powerpoint/2010/main" val="2339698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611079-F294-4468-885A-D5918743B10E}"/>
              </a:ext>
            </a:extLst>
          </p:cNvPr>
          <p:cNvSpPr>
            <a:spLocks noGrp="1"/>
          </p:cNvSpPr>
          <p:nvPr>
            <p:ph type="title"/>
          </p:nvPr>
        </p:nvSpPr>
        <p:spPr/>
        <p:txBody>
          <a:bodyPr/>
          <a:lstStyle/>
          <a:p>
            <a:r>
              <a:rPr lang="en-US" dirty="0"/>
              <a:t>Refining your Questions</a:t>
            </a:r>
          </a:p>
        </p:txBody>
      </p:sp>
      <p:sp>
        <p:nvSpPr>
          <p:cNvPr id="5" name="Content Placeholder 4">
            <a:extLst>
              <a:ext uri="{FF2B5EF4-FFF2-40B4-BE49-F238E27FC236}">
                <a16:creationId xmlns:a16="http://schemas.microsoft.com/office/drawing/2014/main" id="{556FBE45-CA48-4ABE-A0BA-E257556DA98F}"/>
              </a:ext>
            </a:extLst>
          </p:cNvPr>
          <p:cNvSpPr>
            <a:spLocks noGrp="1"/>
          </p:cNvSpPr>
          <p:nvPr>
            <p:ph idx="1"/>
          </p:nvPr>
        </p:nvSpPr>
        <p:spPr/>
        <p:txBody>
          <a:bodyPr/>
          <a:lstStyle/>
          <a:p>
            <a:pPr algn="l">
              <a:buFont typeface="Arial" panose="020B0604020202020204" pitchFamily="34" charset="0"/>
              <a:buChar char="•"/>
            </a:pPr>
            <a:r>
              <a:rPr lang="en-US" b="0" i="0" dirty="0">
                <a:solidFill>
                  <a:srgbClr val="555555"/>
                </a:solidFill>
                <a:effectLst/>
                <a:latin typeface="Lato" panose="020F0502020204030203" pitchFamily="34" charset="0"/>
              </a:rPr>
              <a:t>What time frame do you need to consider?</a:t>
            </a:r>
          </a:p>
          <a:p>
            <a:pPr algn="l">
              <a:buFont typeface="Arial" panose="020B0604020202020204" pitchFamily="34" charset="0"/>
              <a:buChar char="•"/>
            </a:pPr>
            <a:r>
              <a:rPr lang="en-US" b="0" i="0" dirty="0">
                <a:solidFill>
                  <a:srgbClr val="555555"/>
                </a:solidFill>
                <a:effectLst/>
                <a:latin typeface="Lato" panose="020F0502020204030203" pitchFamily="34" charset="0"/>
              </a:rPr>
              <a:t>Are there specific population groups you want to know more about (e.g. age, race, gender, geography, or health status such as diabetes, cancer, etc.)?</a:t>
            </a:r>
          </a:p>
          <a:p>
            <a:pPr algn="l">
              <a:buFont typeface="Arial" panose="020B0604020202020204" pitchFamily="34" charset="0"/>
              <a:buChar char="•"/>
            </a:pPr>
            <a:r>
              <a:rPr lang="en-US" b="0" i="0" dirty="0">
                <a:solidFill>
                  <a:srgbClr val="555555"/>
                </a:solidFill>
                <a:effectLst/>
                <a:latin typeface="Lato" panose="020F0502020204030203" pitchFamily="34" charset="0"/>
              </a:rPr>
              <a:t>Are some population groups affected more than others (e.g., age, race, income)?</a:t>
            </a:r>
          </a:p>
          <a:p>
            <a:endParaRPr lang="en-US" dirty="0"/>
          </a:p>
        </p:txBody>
      </p:sp>
    </p:spTree>
    <p:extLst>
      <p:ext uri="{BB962C8B-B14F-4D97-AF65-F5344CB8AC3E}">
        <p14:creationId xmlns:p14="http://schemas.microsoft.com/office/powerpoint/2010/main" val="3566689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6A63-A3AE-44EA-83E1-41567949E10C}"/>
              </a:ext>
            </a:extLst>
          </p:cNvPr>
          <p:cNvSpPr>
            <a:spLocks noGrp="1"/>
          </p:cNvSpPr>
          <p:nvPr>
            <p:ph type="title"/>
          </p:nvPr>
        </p:nvSpPr>
        <p:spPr/>
        <p:txBody>
          <a:bodyPr/>
          <a:lstStyle/>
          <a:p>
            <a:r>
              <a:rPr lang="en-US" dirty="0"/>
              <a:t>Refining questions</a:t>
            </a:r>
          </a:p>
        </p:txBody>
      </p:sp>
      <p:graphicFrame>
        <p:nvGraphicFramePr>
          <p:cNvPr id="9" name="Content Placeholder 8">
            <a:extLst>
              <a:ext uri="{FF2B5EF4-FFF2-40B4-BE49-F238E27FC236}">
                <a16:creationId xmlns:a16="http://schemas.microsoft.com/office/drawing/2014/main" id="{5B503358-552F-4C8C-A0A8-8163E8DD9825}"/>
              </a:ext>
            </a:extLst>
          </p:cNvPr>
          <p:cNvGraphicFramePr>
            <a:graphicFrameLocks noGrp="1"/>
          </p:cNvGraphicFramePr>
          <p:nvPr>
            <p:ph idx="1"/>
          </p:nvPr>
        </p:nvGraphicFramePr>
        <p:xfrm>
          <a:off x="558031" y="1934464"/>
          <a:ext cx="11077862" cy="4486656"/>
        </p:xfrm>
        <a:graphic>
          <a:graphicData uri="http://schemas.openxmlformats.org/drawingml/2006/table">
            <a:tbl>
              <a:tblPr>
                <a:tableStyleId>{775DCB02-9BB8-47FD-8907-85C794F793BA}</a:tableStyleId>
              </a:tblPr>
              <a:tblGrid>
                <a:gridCol w="5538931">
                  <a:extLst>
                    <a:ext uri="{9D8B030D-6E8A-4147-A177-3AD203B41FA5}">
                      <a16:colId xmlns:a16="http://schemas.microsoft.com/office/drawing/2014/main" val="3814978098"/>
                    </a:ext>
                  </a:extLst>
                </a:gridCol>
                <a:gridCol w="5538931">
                  <a:extLst>
                    <a:ext uri="{9D8B030D-6E8A-4147-A177-3AD203B41FA5}">
                      <a16:colId xmlns:a16="http://schemas.microsoft.com/office/drawing/2014/main" val="326067226"/>
                    </a:ext>
                  </a:extLst>
                </a:gridCol>
              </a:tblGrid>
              <a:tr h="591116">
                <a:tc>
                  <a:txBody>
                    <a:bodyPr/>
                    <a:lstStyle/>
                    <a:p>
                      <a:pPr algn="l" fontAlgn="t"/>
                      <a:r>
                        <a:rPr lang="en-US" sz="2700" dirty="0">
                          <a:effectLst/>
                        </a:rPr>
                        <a:t>Instead of this...</a:t>
                      </a:r>
                    </a:p>
                  </a:txBody>
                  <a:tcPr marL="12700" marR="12700" marT="12700" marB="12700"/>
                </a:tc>
                <a:tc>
                  <a:txBody>
                    <a:bodyPr/>
                    <a:lstStyle/>
                    <a:p>
                      <a:pPr algn="l" fontAlgn="t"/>
                      <a:r>
                        <a:rPr lang="en-US" sz="2700">
                          <a:effectLst/>
                        </a:rPr>
                        <a:t>Try this...</a:t>
                      </a:r>
                    </a:p>
                  </a:txBody>
                  <a:tcPr marL="12700" marR="12700" marT="12700" marB="12700"/>
                </a:tc>
                <a:extLst>
                  <a:ext uri="{0D108BD9-81ED-4DB2-BD59-A6C34878D82A}">
                    <a16:rowId xmlns:a16="http://schemas.microsoft.com/office/drawing/2014/main" val="2598357504"/>
                  </a:ext>
                </a:extLst>
              </a:tr>
              <a:tr h="1676439">
                <a:tc>
                  <a:txBody>
                    <a:bodyPr/>
                    <a:lstStyle/>
                    <a:p>
                      <a:pPr algn="l" fontAlgn="t"/>
                      <a:r>
                        <a:rPr lang="en-US" sz="2700" dirty="0">
                          <a:effectLst/>
                        </a:rPr>
                        <a:t>How many people support a ban on smoking in public places?</a:t>
                      </a:r>
                    </a:p>
                  </a:txBody>
                  <a:tcPr marL="12700" marR="12700" marT="12700" marB="12700"/>
                </a:tc>
                <a:tc>
                  <a:txBody>
                    <a:bodyPr/>
                    <a:lstStyle/>
                    <a:p>
                      <a:pPr algn="l" fontAlgn="t"/>
                      <a:r>
                        <a:rPr lang="en-US" sz="2700" dirty="0">
                          <a:effectLst/>
                        </a:rPr>
                        <a:t>Of today’s youth, what percentage support a smoking ban in parks?</a:t>
                      </a:r>
                    </a:p>
                  </a:txBody>
                  <a:tcPr marL="12700" marR="12700" marT="12700" marB="12700"/>
                </a:tc>
                <a:extLst>
                  <a:ext uri="{0D108BD9-81ED-4DB2-BD59-A6C34878D82A}">
                    <a16:rowId xmlns:a16="http://schemas.microsoft.com/office/drawing/2014/main" val="1412075355"/>
                  </a:ext>
                </a:extLst>
              </a:tr>
              <a:tr h="2219101">
                <a:tc>
                  <a:txBody>
                    <a:bodyPr/>
                    <a:lstStyle/>
                    <a:p>
                      <a:pPr algn="l" fontAlgn="t"/>
                      <a:r>
                        <a:rPr lang="en-US" sz="2700" dirty="0">
                          <a:effectLst/>
                        </a:rPr>
                        <a:t>Who in my community is impacted by cancer?</a:t>
                      </a:r>
                    </a:p>
                  </a:txBody>
                  <a:tcPr marL="12700" marR="12700" marT="12700" marB="12700"/>
                </a:tc>
                <a:tc>
                  <a:txBody>
                    <a:bodyPr/>
                    <a:lstStyle/>
                    <a:p>
                      <a:pPr algn="l" fontAlgn="t"/>
                      <a:r>
                        <a:rPr lang="en-US" sz="2700" dirty="0">
                          <a:effectLst/>
                        </a:rPr>
                        <a:t>What is the death rate from prostate cancer for men over age 45 in my county compared to a neighboring county?</a:t>
                      </a:r>
                    </a:p>
                  </a:txBody>
                  <a:tcPr marL="12700" marR="12700" marT="12700" marB="12700"/>
                </a:tc>
                <a:extLst>
                  <a:ext uri="{0D108BD9-81ED-4DB2-BD59-A6C34878D82A}">
                    <a16:rowId xmlns:a16="http://schemas.microsoft.com/office/drawing/2014/main" val="4172394854"/>
                  </a:ext>
                </a:extLst>
              </a:tr>
            </a:tbl>
          </a:graphicData>
        </a:graphic>
      </p:graphicFrame>
    </p:spTree>
    <p:extLst>
      <p:ext uri="{BB962C8B-B14F-4D97-AF65-F5344CB8AC3E}">
        <p14:creationId xmlns:p14="http://schemas.microsoft.com/office/powerpoint/2010/main" val="1950779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DEFFD-45B8-48CD-A18A-8E88A3688A71}"/>
              </a:ext>
            </a:extLst>
          </p:cNvPr>
          <p:cNvSpPr>
            <a:spLocks noGrp="1"/>
          </p:cNvSpPr>
          <p:nvPr>
            <p:ph type="title"/>
          </p:nvPr>
        </p:nvSpPr>
        <p:spPr/>
        <p:txBody>
          <a:bodyPr/>
          <a:lstStyle/>
          <a:p>
            <a:r>
              <a:rPr lang="en-US" sz="3200" dirty="0"/>
              <a:t>Activity: Generate Questions to Help You Find Data</a:t>
            </a:r>
          </a:p>
        </p:txBody>
      </p:sp>
      <p:sp>
        <p:nvSpPr>
          <p:cNvPr id="3" name="Content Placeholder 2">
            <a:extLst>
              <a:ext uri="{FF2B5EF4-FFF2-40B4-BE49-F238E27FC236}">
                <a16:creationId xmlns:a16="http://schemas.microsoft.com/office/drawing/2014/main" id="{128F144B-DA06-4CCF-A092-2463AAC5C445}"/>
              </a:ext>
            </a:extLst>
          </p:cNvPr>
          <p:cNvSpPr>
            <a:spLocks noGrp="1"/>
          </p:cNvSpPr>
          <p:nvPr>
            <p:ph idx="1"/>
          </p:nvPr>
        </p:nvSpPr>
        <p:spPr/>
        <p:txBody>
          <a:bodyPr/>
          <a:lstStyle/>
          <a:p>
            <a:r>
              <a:rPr lang="en-US" dirty="0"/>
              <a:t>What do you want to know?</a:t>
            </a:r>
          </a:p>
          <a:p>
            <a:r>
              <a:rPr lang="en-US" dirty="0"/>
              <a:t>What should change?</a:t>
            </a:r>
          </a:p>
          <a:p>
            <a:r>
              <a:rPr lang="en-US" dirty="0"/>
              <a:t>Can you be more specific?</a:t>
            </a:r>
          </a:p>
          <a:p>
            <a:r>
              <a:rPr lang="en-US" dirty="0"/>
              <a:t>Do you have the data you need?</a:t>
            </a:r>
          </a:p>
          <a:p>
            <a:endParaRPr lang="en-US" dirty="0"/>
          </a:p>
          <a:p>
            <a:endParaRPr lang="en-US" dirty="0"/>
          </a:p>
        </p:txBody>
      </p:sp>
      <p:pic>
        <p:nvPicPr>
          <p:cNvPr id="5" name="Picture 4" descr="A group of children in a classroom&#10;&#10;Description automatically generated with medium confidence">
            <a:extLst>
              <a:ext uri="{FF2B5EF4-FFF2-40B4-BE49-F238E27FC236}">
                <a16:creationId xmlns:a16="http://schemas.microsoft.com/office/drawing/2014/main" id="{55BB804F-8A60-4418-8BF9-0F1BFF67E6D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00993" y="2145792"/>
            <a:ext cx="4831051" cy="3218688"/>
          </a:xfrm>
          <a:prstGeom prst="rect">
            <a:avLst/>
          </a:prstGeom>
        </p:spPr>
      </p:pic>
      <p:sp>
        <p:nvSpPr>
          <p:cNvPr id="6" name="TextBox 5">
            <a:extLst>
              <a:ext uri="{FF2B5EF4-FFF2-40B4-BE49-F238E27FC236}">
                <a16:creationId xmlns:a16="http://schemas.microsoft.com/office/drawing/2014/main" id="{F38A48DD-4D82-4E2C-9446-EE7C691BD50C}"/>
              </a:ext>
            </a:extLst>
          </p:cNvPr>
          <p:cNvSpPr txBox="1"/>
          <p:nvPr/>
        </p:nvSpPr>
        <p:spPr bwMode="auto">
          <a:xfrm>
            <a:off x="6800993" y="5557847"/>
            <a:ext cx="4415647" cy="184666"/>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r>
              <a:rPr lang="en-US" sz="1200">
                <a:hlinkClick r:id="rId4" tooltip="https://seekknowledgeeveninchina.wordpress.com/2014/06/14/perception-experience/"/>
              </a:rPr>
              <a:t>This Photo</a:t>
            </a:r>
            <a:r>
              <a:rPr lang="en-US" sz="1200"/>
              <a:t> by Unknown Author is licensed under </a:t>
            </a:r>
            <a:r>
              <a:rPr lang="en-US" sz="1200">
                <a:hlinkClick r:id="rId5" tooltip="https://creativecommons.org/licenses/by/3.0/"/>
              </a:rPr>
              <a:t>CC BY</a:t>
            </a:r>
            <a:endParaRPr lang="en-US" sz="1200"/>
          </a:p>
        </p:txBody>
      </p:sp>
    </p:spTree>
    <p:extLst>
      <p:ext uri="{BB962C8B-B14F-4D97-AF65-F5344CB8AC3E}">
        <p14:creationId xmlns:p14="http://schemas.microsoft.com/office/powerpoint/2010/main" val="3207401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40D42-CAF8-488C-B6D9-EE566B3ABAE2}"/>
              </a:ext>
            </a:extLst>
          </p:cNvPr>
          <p:cNvSpPr>
            <a:spLocks noGrp="1"/>
          </p:cNvSpPr>
          <p:nvPr>
            <p:ph type="title"/>
          </p:nvPr>
        </p:nvSpPr>
        <p:spPr/>
        <p:txBody>
          <a:bodyPr/>
          <a:lstStyle/>
          <a:p>
            <a:r>
              <a:rPr lang="en-US" dirty="0"/>
              <a:t>Key Takeaways</a:t>
            </a:r>
          </a:p>
        </p:txBody>
      </p:sp>
      <p:sp>
        <p:nvSpPr>
          <p:cNvPr id="3" name="Content Placeholder 2">
            <a:extLst>
              <a:ext uri="{FF2B5EF4-FFF2-40B4-BE49-F238E27FC236}">
                <a16:creationId xmlns:a16="http://schemas.microsoft.com/office/drawing/2014/main" id="{BDD9D95B-5C11-4D2B-9F57-A0EC25A54605}"/>
              </a:ext>
            </a:extLst>
          </p:cNvPr>
          <p:cNvSpPr>
            <a:spLocks noGrp="1"/>
          </p:cNvSpPr>
          <p:nvPr>
            <p:ph idx="1"/>
          </p:nvPr>
        </p:nvSpPr>
        <p:spPr>
          <a:xfrm>
            <a:off x="559957" y="1952425"/>
            <a:ext cx="7259180" cy="4728791"/>
          </a:xfrm>
        </p:spPr>
        <p:txBody>
          <a:bodyPr/>
          <a:lstStyle/>
          <a:p>
            <a:r>
              <a:rPr lang="en-US" sz="2667" dirty="0"/>
              <a:t>The fact-finding cycle includes asking questions, identifying data to answer those questions, and asking more specific questions.</a:t>
            </a:r>
          </a:p>
          <a:p>
            <a:r>
              <a:rPr lang="en-US" sz="2667" dirty="0"/>
              <a:t>The more specific your questions, the clearer the roadmap to answering them will become.</a:t>
            </a:r>
          </a:p>
          <a:p>
            <a:r>
              <a:rPr lang="en-US" sz="2667" dirty="0"/>
              <a:t>Data may already be available from other sources (secondary data) or you may need to collect it yourself (primary data).</a:t>
            </a:r>
          </a:p>
        </p:txBody>
      </p:sp>
      <p:sp>
        <p:nvSpPr>
          <p:cNvPr id="4" name="TextBox 3">
            <a:extLst>
              <a:ext uri="{FF2B5EF4-FFF2-40B4-BE49-F238E27FC236}">
                <a16:creationId xmlns:a16="http://schemas.microsoft.com/office/drawing/2014/main" id="{078BCDC7-7917-4E56-8C9E-5C781C71D3A4}"/>
              </a:ext>
            </a:extLst>
          </p:cNvPr>
          <p:cNvSpPr txBox="1"/>
          <p:nvPr/>
        </p:nvSpPr>
        <p:spPr bwMode="auto">
          <a:xfrm>
            <a:off x="9022080" y="5515045"/>
            <a:ext cx="2942336" cy="184666"/>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r>
              <a:rPr lang="en-US" sz="1200" b="0"/>
              <a:t>Photo by </a:t>
            </a:r>
            <a:r>
              <a:rPr lang="en-US" sz="1200" b="0">
                <a:hlinkClick r:id="rId3"/>
              </a:rPr>
              <a:t>Austin Distel</a:t>
            </a:r>
            <a:r>
              <a:rPr lang="en-US" sz="1200" b="0"/>
              <a:t> on </a:t>
            </a:r>
            <a:r>
              <a:rPr lang="en-US" sz="1200" b="0">
                <a:hlinkClick r:id="rId4"/>
              </a:rPr>
              <a:t>Unsplash</a:t>
            </a:r>
            <a:endParaRPr lang="en-US" sz="4000" b="0" i="1" spc="133" dirty="0">
              <a:solidFill>
                <a:schemeClr val="bg2"/>
              </a:solidFill>
            </a:endParaRPr>
          </a:p>
        </p:txBody>
      </p:sp>
      <p:pic>
        <p:nvPicPr>
          <p:cNvPr id="5" name="Picture 4">
            <a:extLst>
              <a:ext uri="{FF2B5EF4-FFF2-40B4-BE49-F238E27FC236}">
                <a16:creationId xmlns:a16="http://schemas.microsoft.com/office/drawing/2014/main" id="{E8FE726C-7510-412D-BCA0-A4E74A5E4C0D}"/>
              </a:ext>
            </a:extLst>
          </p:cNvPr>
          <p:cNvPicPr>
            <a:picLocks noChangeAspect="1"/>
          </p:cNvPicPr>
          <p:nvPr/>
        </p:nvPicPr>
        <p:blipFill>
          <a:blip r:embed="rId5"/>
          <a:stretch>
            <a:fillRect/>
          </a:stretch>
        </p:blipFill>
        <p:spPr>
          <a:xfrm>
            <a:off x="8000416" y="2373376"/>
            <a:ext cx="3964001" cy="2972816"/>
          </a:xfrm>
          <a:prstGeom prst="rect">
            <a:avLst/>
          </a:prstGeom>
        </p:spPr>
      </p:pic>
    </p:spTree>
    <p:extLst>
      <p:ext uri="{BB962C8B-B14F-4D97-AF65-F5344CB8AC3E}">
        <p14:creationId xmlns:p14="http://schemas.microsoft.com/office/powerpoint/2010/main" val="106482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D6558-C1B8-4F6B-942F-2CF9F6FE0C44}"/>
              </a:ext>
            </a:extLst>
          </p:cNvPr>
          <p:cNvSpPr>
            <a:spLocks noGrp="1"/>
          </p:cNvSpPr>
          <p:nvPr>
            <p:ph type="title"/>
          </p:nvPr>
        </p:nvSpPr>
        <p:spPr/>
        <p:txBody>
          <a:bodyPr/>
          <a:lstStyle/>
          <a:p>
            <a:r>
              <a:rPr lang="en-US" dirty="0"/>
              <a:t>Exploring Limitations or bias in data</a:t>
            </a:r>
          </a:p>
        </p:txBody>
      </p:sp>
      <p:sp>
        <p:nvSpPr>
          <p:cNvPr id="3" name="Content Placeholder 2">
            <a:extLst>
              <a:ext uri="{FF2B5EF4-FFF2-40B4-BE49-F238E27FC236}">
                <a16:creationId xmlns:a16="http://schemas.microsoft.com/office/drawing/2014/main" id="{E9C83146-5ED2-45AF-A7DF-8BCA7120EA38}"/>
              </a:ext>
            </a:extLst>
          </p:cNvPr>
          <p:cNvSpPr>
            <a:spLocks noGrp="1"/>
          </p:cNvSpPr>
          <p:nvPr>
            <p:ph idx="1"/>
          </p:nvPr>
        </p:nvSpPr>
        <p:spPr/>
        <p:txBody>
          <a:bodyPr/>
          <a:lstStyle/>
          <a:p>
            <a:r>
              <a:rPr lang="en-US" dirty="0">
                <a:solidFill>
                  <a:schemeClr val="accent4">
                    <a:lumMod val="90000"/>
                    <a:lumOff val="10000"/>
                  </a:schemeClr>
                </a:solidFill>
              </a:rPr>
              <a:t>Limitations or biases can influence how the data are used and understood by decision-makers.</a:t>
            </a:r>
          </a:p>
          <a:p>
            <a:pPr lvl="1"/>
            <a:r>
              <a:rPr lang="en-US" dirty="0">
                <a:solidFill>
                  <a:schemeClr val="accent4">
                    <a:lumMod val="90000"/>
                    <a:lumOff val="10000"/>
                  </a:schemeClr>
                </a:solidFill>
              </a:rPr>
              <a:t>Limitations</a:t>
            </a:r>
          </a:p>
          <a:p>
            <a:pPr lvl="2"/>
            <a:r>
              <a:rPr lang="en-US" dirty="0">
                <a:solidFill>
                  <a:schemeClr val="accent4">
                    <a:lumMod val="90000"/>
                    <a:lumOff val="10000"/>
                  </a:schemeClr>
                </a:solidFill>
              </a:rPr>
              <a:t>Acknowledging what the data cannot answer completely.</a:t>
            </a:r>
          </a:p>
          <a:p>
            <a:pPr lvl="1"/>
            <a:r>
              <a:rPr lang="en-US" dirty="0">
                <a:solidFill>
                  <a:schemeClr val="accent4">
                    <a:lumMod val="90000"/>
                    <a:lumOff val="10000"/>
                  </a:schemeClr>
                </a:solidFill>
              </a:rPr>
              <a:t>Bias</a:t>
            </a:r>
          </a:p>
          <a:p>
            <a:pPr lvl="2"/>
            <a:r>
              <a:rPr lang="en-US" dirty="0">
                <a:solidFill>
                  <a:schemeClr val="accent4">
                    <a:lumMod val="90000"/>
                    <a:lumOff val="10000"/>
                  </a:schemeClr>
                </a:solidFill>
              </a:rPr>
              <a:t>The data may not be collected, analyzed, or reported as objectively as possible.</a:t>
            </a:r>
          </a:p>
        </p:txBody>
      </p:sp>
    </p:spTree>
    <p:extLst>
      <p:ext uri="{BB962C8B-B14F-4D97-AF65-F5344CB8AC3E}">
        <p14:creationId xmlns:p14="http://schemas.microsoft.com/office/powerpoint/2010/main" val="3347342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E54EA-6B8C-4A5C-93CE-F5684C59C832}"/>
              </a:ext>
            </a:extLst>
          </p:cNvPr>
          <p:cNvSpPr>
            <a:spLocks noGrp="1"/>
          </p:cNvSpPr>
          <p:nvPr>
            <p:ph type="title"/>
          </p:nvPr>
        </p:nvSpPr>
        <p:spPr>
          <a:xfrm>
            <a:off x="558031" y="1158289"/>
            <a:ext cx="11077863" cy="545240"/>
          </a:xfrm>
        </p:spPr>
        <p:txBody>
          <a:bodyPr wrap="square" anchor="b">
            <a:normAutofit/>
          </a:bodyPr>
          <a:lstStyle/>
          <a:p>
            <a:pPr>
              <a:lnSpc>
                <a:spcPct val="90000"/>
              </a:lnSpc>
            </a:pPr>
            <a:r>
              <a:rPr lang="en-US" dirty="0"/>
              <a:t>Choose your Data Wisely</a:t>
            </a:r>
          </a:p>
        </p:txBody>
      </p:sp>
      <p:graphicFrame>
        <p:nvGraphicFramePr>
          <p:cNvPr id="8" name="Content Placeholder 7">
            <a:extLst>
              <a:ext uri="{FF2B5EF4-FFF2-40B4-BE49-F238E27FC236}">
                <a16:creationId xmlns:a16="http://schemas.microsoft.com/office/drawing/2014/main" id="{1EECEB36-9ADE-4A23-91EF-DA2F5885ADA7}"/>
              </a:ext>
            </a:extLst>
          </p:cNvPr>
          <p:cNvGraphicFramePr>
            <a:graphicFrameLocks noGrp="1"/>
          </p:cNvGraphicFramePr>
          <p:nvPr>
            <p:ph sz="half" idx="1"/>
          </p:nvPr>
        </p:nvGraphicFramePr>
        <p:xfrm>
          <a:off x="701671" y="1841137"/>
          <a:ext cx="10788659" cy="4894295"/>
        </p:xfrm>
        <a:graphic>
          <a:graphicData uri="http://schemas.openxmlformats.org/drawingml/2006/table">
            <a:tbl>
              <a:tblPr firstRow="1">
                <a:tableStyleId>{3C2FFA5D-87B4-456A-9821-1D502468CF0F}</a:tableStyleId>
              </a:tblPr>
              <a:tblGrid>
                <a:gridCol w="2790707">
                  <a:extLst>
                    <a:ext uri="{9D8B030D-6E8A-4147-A177-3AD203B41FA5}">
                      <a16:colId xmlns:a16="http://schemas.microsoft.com/office/drawing/2014/main" val="2463653943"/>
                    </a:ext>
                  </a:extLst>
                </a:gridCol>
                <a:gridCol w="7997952">
                  <a:extLst>
                    <a:ext uri="{9D8B030D-6E8A-4147-A177-3AD203B41FA5}">
                      <a16:colId xmlns:a16="http://schemas.microsoft.com/office/drawing/2014/main" val="9775800"/>
                    </a:ext>
                  </a:extLst>
                </a:gridCol>
              </a:tblGrid>
              <a:tr h="497595">
                <a:tc>
                  <a:txBody>
                    <a:bodyPr/>
                    <a:lstStyle/>
                    <a:p>
                      <a:pPr fontAlgn="t"/>
                      <a:r>
                        <a:rPr lang="en-US" sz="2700">
                          <a:effectLst/>
                        </a:rPr>
                        <a:t>Consider...</a:t>
                      </a:r>
                    </a:p>
                  </a:txBody>
                  <a:tcPr marL="9500" marR="9500" marT="9500" marB="9500"/>
                </a:tc>
                <a:tc>
                  <a:txBody>
                    <a:bodyPr/>
                    <a:lstStyle/>
                    <a:p>
                      <a:endParaRPr lang="en-US" sz="2700" dirty="0"/>
                    </a:p>
                  </a:txBody>
                  <a:tcPr marL="91195" marR="91195" marT="45597" marB="45597"/>
                </a:tc>
                <a:extLst>
                  <a:ext uri="{0D108BD9-81ED-4DB2-BD59-A6C34878D82A}">
                    <a16:rowId xmlns:a16="http://schemas.microsoft.com/office/drawing/2014/main" val="1137254672"/>
                  </a:ext>
                </a:extLst>
              </a:tr>
              <a:tr h="831800">
                <a:tc>
                  <a:txBody>
                    <a:bodyPr/>
                    <a:lstStyle/>
                    <a:p>
                      <a:pPr fontAlgn="t"/>
                      <a:r>
                        <a:rPr lang="en-US" sz="2700">
                          <a:effectLst/>
                        </a:rPr>
                        <a:t>Who?</a:t>
                      </a:r>
                    </a:p>
                  </a:txBody>
                  <a:tcPr marL="9500" marR="9500" marT="9500" marB="9500"/>
                </a:tc>
                <a:tc>
                  <a:txBody>
                    <a:bodyPr/>
                    <a:lstStyle/>
                    <a:p>
                      <a:pPr fontAlgn="t"/>
                      <a:r>
                        <a:rPr lang="en-US" sz="2700" dirty="0">
                          <a:effectLst/>
                        </a:rPr>
                        <a:t>Who is responsible for gathering the data </a:t>
                      </a:r>
                      <a:r>
                        <a:rPr lang="en-US" sz="2700" u="sng" dirty="0">
                          <a:effectLst/>
                        </a:rPr>
                        <a:t>and</a:t>
                      </a:r>
                      <a:r>
                        <a:rPr lang="en-US" sz="2700" dirty="0">
                          <a:effectLst/>
                        </a:rPr>
                        <a:t> who is included and not included in the data?</a:t>
                      </a:r>
                    </a:p>
                  </a:txBody>
                  <a:tcPr marL="9500" marR="9500" marT="9500" marB="9500"/>
                </a:tc>
                <a:extLst>
                  <a:ext uri="{0D108BD9-81ED-4DB2-BD59-A6C34878D82A}">
                    <a16:rowId xmlns:a16="http://schemas.microsoft.com/office/drawing/2014/main" val="393164636"/>
                  </a:ext>
                </a:extLst>
              </a:tr>
              <a:tr h="831800">
                <a:tc>
                  <a:txBody>
                    <a:bodyPr/>
                    <a:lstStyle/>
                    <a:p>
                      <a:pPr fontAlgn="t"/>
                      <a:r>
                        <a:rPr lang="en-US" sz="2700">
                          <a:effectLst/>
                        </a:rPr>
                        <a:t>When?</a:t>
                      </a:r>
                    </a:p>
                  </a:txBody>
                  <a:tcPr marL="9500" marR="9500" marT="9500" marB="9500"/>
                </a:tc>
                <a:tc>
                  <a:txBody>
                    <a:bodyPr/>
                    <a:lstStyle/>
                    <a:p>
                      <a:pPr fontAlgn="t"/>
                      <a:r>
                        <a:rPr lang="en-US" sz="2700">
                          <a:effectLst/>
                        </a:rPr>
                        <a:t>What year or years were the data gathered? Will the data be updated in the future?</a:t>
                      </a:r>
                    </a:p>
                  </a:txBody>
                  <a:tcPr marL="9500" marR="9500" marT="9500" marB="9500"/>
                </a:tc>
                <a:extLst>
                  <a:ext uri="{0D108BD9-81ED-4DB2-BD59-A6C34878D82A}">
                    <a16:rowId xmlns:a16="http://schemas.microsoft.com/office/drawing/2014/main" val="615363057"/>
                  </a:ext>
                </a:extLst>
              </a:tr>
              <a:tr h="1644600">
                <a:tc>
                  <a:txBody>
                    <a:bodyPr/>
                    <a:lstStyle/>
                    <a:p>
                      <a:pPr fontAlgn="t"/>
                      <a:r>
                        <a:rPr lang="en-US" sz="2700">
                          <a:effectLst/>
                        </a:rPr>
                        <a:t>How?</a:t>
                      </a:r>
                    </a:p>
                  </a:txBody>
                  <a:tcPr marL="9500" marR="9500" marT="9500" marB="9500"/>
                </a:tc>
                <a:tc>
                  <a:txBody>
                    <a:bodyPr/>
                    <a:lstStyle/>
                    <a:p>
                      <a:pPr fontAlgn="t"/>
                      <a:r>
                        <a:rPr lang="en-US" sz="2700" dirty="0">
                          <a:effectLst/>
                        </a:rPr>
                        <a:t>How was the data collected? What was the methodology? (e.g., survey, weighting, imputation, modeling, what specific question(s) were respondents asked?)</a:t>
                      </a:r>
                    </a:p>
                  </a:txBody>
                  <a:tcPr marL="9500" marR="9500" marT="9500" marB="9500"/>
                </a:tc>
                <a:extLst>
                  <a:ext uri="{0D108BD9-81ED-4DB2-BD59-A6C34878D82A}">
                    <a16:rowId xmlns:a16="http://schemas.microsoft.com/office/drawing/2014/main" val="3610612723"/>
                  </a:ext>
                </a:extLst>
              </a:tr>
              <a:tr h="1042781">
                <a:tc>
                  <a:txBody>
                    <a:bodyPr/>
                    <a:lstStyle/>
                    <a:p>
                      <a:pPr fontAlgn="t"/>
                      <a:r>
                        <a:rPr lang="en-US" sz="2700">
                          <a:effectLst/>
                        </a:rPr>
                        <a:t>Why?</a:t>
                      </a:r>
                    </a:p>
                  </a:txBody>
                  <a:tcPr marL="9500" marR="9500" marT="9500" marB="9500"/>
                </a:tc>
                <a:tc>
                  <a:txBody>
                    <a:bodyPr/>
                    <a:lstStyle/>
                    <a:p>
                      <a:pPr fontAlgn="t"/>
                      <a:r>
                        <a:rPr lang="en-US" sz="2700" dirty="0">
                          <a:effectLst/>
                        </a:rPr>
                        <a:t>For what purpose or purposes were the data collected? What historic context should be considered?</a:t>
                      </a:r>
                    </a:p>
                  </a:txBody>
                  <a:tcPr marL="9500" marR="9500" marT="9500" marB="9500"/>
                </a:tc>
                <a:extLst>
                  <a:ext uri="{0D108BD9-81ED-4DB2-BD59-A6C34878D82A}">
                    <a16:rowId xmlns:a16="http://schemas.microsoft.com/office/drawing/2014/main" val="2474123545"/>
                  </a:ext>
                </a:extLst>
              </a:tr>
            </a:tbl>
          </a:graphicData>
        </a:graphic>
      </p:graphicFrame>
    </p:spTree>
    <p:extLst>
      <p:ext uri="{BB962C8B-B14F-4D97-AF65-F5344CB8AC3E}">
        <p14:creationId xmlns:p14="http://schemas.microsoft.com/office/powerpoint/2010/main" val="3907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D80F4D-E23F-47BE-90F2-6B9C1A7CF7FD}"/>
              </a:ext>
            </a:extLst>
          </p:cNvPr>
          <p:cNvSpPr>
            <a:spLocks noGrp="1"/>
          </p:cNvSpPr>
          <p:nvPr>
            <p:ph sz="half" idx="1"/>
          </p:nvPr>
        </p:nvSpPr>
        <p:spPr>
          <a:xfrm>
            <a:off x="355750" y="1837707"/>
            <a:ext cx="5647887" cy="4863895"/>
          </a:xfrm>
        </p:spPr>
        <p:txBody>
          <a:bodyPr/>
          <a:lstStyle/>
          <a:p>
            <a:r>
              <a:rPr lang="en-US" sz="2667" dirty="0"/>
              <a:t>Darren notes his county’s “Access to Exercise Opportunities” value is 60%; his state is 90%</a:t>
            </a:r>
          </a:p>
          <a:p>
            <a:r>
              <a:rPr lang="en-US" sz="2667" dirty="0"/>
              <a:t>Does this county need more parks?</a:t>
            </a:r>
          </a:p>
          <a:p>
            <a:r>
              <a:rPr lang="en-US" sz="2667" dirty="0"/>
              <a:t>Return to the questions –</a:t>
            </a:r>
          </a:p>
          <a:p>
            <a:pPr lvl="1"/>
            <a:r>
              <a:rPr lang="en-US" sz="2400" dirty="0"/>
              <a:t>Who?</a:t>
            </a:r>
          </a:p>
          <a:p>
            <a:pPr lvl="1"/>
            <a:r>
              <a:rPr lang="en-US" sz="2400" dirty="0"/>
              <a:t>When?</a:t>
            </a:r>
          </a:p>
          <a:p>
            <a:pPr lvl="1"/>
            <a:r>
              <a:rPr lang="en-US" sz="2400" dirty="0"/>
              <a:t>How</a:t>
            </a:r>
          </a:p>
          <a:p>
            <a:pPr lvl="1"/>
            <a:r>
              <a:rPr lang="en-US" sz="2400" dirty="0"/>
              <a:t>Why?</a:t>
            </a:r>
            <a:endParaRPr lang="en-US" dirty="0"/>
          </a:p>
        </p:txBody>
      </p:sp>
      <p:sp>
        <p:nvSpPr>
          <p:cNvPr id="4" name="Title 3">
            <a:extLst>
              <a:ext uri="{FF2B5EF4-FFF2-40B4-BE49-F238E27FC236}">
                <a16:creationId xmlns:a16="http://schemas.microsoft.com/office/drawing/2014/main" id="{6AA86DFA-C68E-4461-A523-C7C5EEBD20E3}"/>
              </a:ext>
            </a:extLst>
          </p:cNvPr>
          <p:cNvSpPr>
            <a:spLocks noGrp="1"/>
          </p:cNvSpPr>
          <p:nvPr>
            <p:ph type="title"/>
          </p:nvPr>
        </p:nvSpPr>
        <p:spPr/>
        <p:txBody>
          <a:bodyPr/>
          <a:lstStyle/>
          <a:p>
            <a:r>
              <a:rPr lang="en-US" dirty="0"/>
              <a:t>Case Study</a:t>
            </a:r>
          </a:p>
        </p:txBody>
      </p:sp>
      <p:pic>
        <p:nvPicPr>
          <p:cNvPr id="6" name="Picture 5">
            <a:extLst>
              <a:ext uri="{FF2B5EF4-FFF2-40B4-BE49-F238E27FC236}">
                <a16:creationId xmlns:a16="http://schemas.microsoft.com/office/drawing/2014/main" id="{D2B8E658-F5DC-4689-91D0-2695D8218356}"/>
              </a:ext>
            </a:extLst>
          </p:cNvPr>
          <p:cNvPicPr>
            <a:picLocks noChangeAspect="1"/>
          </p:cNvPicPr>
          <p:nvPr/>
        </p:nvPicPr>
        <p:blipFill>
          <a:blip r:embed="rId3"/>
          <a:stretch>
            <a:fillRect/>
          </a:stretch>
        </p:blipFill>
        <p:spPr>
          <a:xfrm>
            <a:off x="6188366" y="988250"/>
            <a:ext cx="5836463" cy="5869751"/>
          </a:xfrm>
          <a:prstGeom prst="rect">
            <a:avLst/>
          </a:prstGeom>
        </p:spPr>
      </p:pic>
    </p:spTree>
    <p:extLst>
      <p:ext uri="{BB962C8B-B14F-4D97-AF65-F5344CB8AC3E}">
        <p14:creationId xmlns:p14="http://schemas.microsoft.com/office/powerpoint/2010/main" val="139334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BDEED7-71A2-442A-8379-656A3FDFBD3E}"/>
              </a:ext>
            </a:extLst>
          </p:cNvPr>
          <p:cNvSpPr>
            <a:spLocks noGrp="1"/>
          </p:cNvSpPr>
          <p:nvPr>
            <p:ph type="title"/>
          </p:nvPr>
        </p:nvSpPr>
        <p:spPr/>
        <p:txBody>
          <a:bodyPr/>
          <a:lstStyle/>
          <a:p>
            <a:r>
              <a:rPr lang="en-US" dirty="0"/>
              <a:t>Statistical definitions</a:t>
            </a:r>
          </a:p>
        </p:txBody>
      </p:sp>
      <p:sp>
        <p:nvSpPr>
          <p:cNvPr id="5" name="Content Placeholder 4">
            <a:extLst>
              <a:ext uri="{FF2B5EF4-FFF2-40B4-BE49-F238E27FC236}">
                <a16:creationId xmlns:a16="http://schemas.microsoft.com/office/drawing/2014/main" id="{61508FA6-3D1C-4558-92B7-B03017E74940}"/>
              </a:ext>
            </a:extLst>
          </p:cNvPr>
          <p:cNvSpPr>
            <a:spLocks noGrp="1"/>
          </p:cNvSpPr>
          <p:nvPr>
            <p:ph idx="1"/>
          </p:nvPr>
        </p:nvSpPr>
        <p:spPr/>
        <p:txBody>
          <a:bodyPr/>
          <a:lstStyle/>
          <a:p>
            <a:r>
              <a:rPr lang="en-US" sz="2667" dirty="0"/>
              <a:t>Survey – a way to gather information about the community of interest by asking questions using interviews or questionnaires</a:t>
            </a:r>
          </a:p>
          <a:p>
            <a:r>
              <a:rPr lang="en-US" sz="2667" dirty="0"/>
              <a:t>Weighting – a statistical method used to make the sample from a survey representative to the whole population of interest</a:t>
            </a:r>
          </a:p>
          <a:p>
            <a:r>
              <a:rPr lang="en-US" sz="2667" dirty="0"/>
              <a:t>Imputation – a statistical method which borrows information from other similar data points to provide an estimate for a data point with missing data</a:t>
            </a:r>
          </a:p>
          <a:p>
            <a:r>
              <a:rPr lang="en-US" sz="2667" dirty="0"/>
              <a:t>Modeling – a statistical technique which uses math to create more informed estimates for places/people with no data</a:t>
            </a:r>
          </a:p>
        </p:txBody>
      </p:sp>
    </p:spTree>
    <p:extLst>
      <p:ext uri="{BB962C8B-B14F-4D97-AF65-F5344CB8AC3E}">
        <p14:creationId xmlns:p14="http://schemas.microsoft.com/office/powerpoint/2010/main" val="2326133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E9C6B0-F3FD-4711-9B25-B79D4F02DCAB}"/>
              </a:ext>
            </a:extLst>
          </p:cNvPr>
          <p:cNvSpPr>
            <a:spLocks noGrp="1"/>
          </p:cNvSpPr>
          <p:nvPr>
            <p:ph type="title"/>
          </p:nvPr>
        </p:nvSpPr>
        <p:spPr/>
        <p:txBody>
          <a:bodyPr/>
          <a:lstStyle/>
          <a:p>
            <a:r>
              <a:rPr lang="en-US" dirty="0"/>
              <a:t>The Importance of Multiple Data Sources</a:t>
            </a:r>
          </a:p>
        </p:txBody>
      </p:sp>
      <p:graphicFrame>
        <p:nvGraphicFramePr>
          <p:cNvPr id="6" name="Content Placeholder 5">
            <a:extLst>
              <a:ext uri="{FF2B5EF4-FFF2-40B4-BE49-F238E27FC236}">
                <a16:creationId xmlns:a16="http://schemas.microsoft.com/office/drawing/2014/main" id="{7BBE91C9-B271-4592-8FDF-910632D95F62}"/>
              </a:ext>
            </a:extLst>
          </p:cNvPr>
          <p:cNvGraphicFramePr>
            <a:graphicFrameLocks noGrp="1"/>
          </p:cNvGraphicFramePr>
          <p:nvPr>
            <p:ph idx="1"/>
          </p:nvPr>
        </p:nvGraphicFramePr>
        <p:xfrm>
          <a:off x="260097" y="1703530"/>
          <a:ext cx="11623042" cy="5119580"/>
        </p:xfrm>
        <a:graphic>
          <a:graphicData uri="http://schemas.openxmlformats.org/drawingml/2006/table">
            <a:tbl>
              <a:tblPr>
                <a:tableStyleId>{775DCB02-9BB8-47FD-8907-85C794F793BA}</a:tableStyleId>
              </a:tblPr>
              <a:tblGrid>
                <a:gridCol w="3371503">
                  <a:extLst>
                    <a:ext uri="{9D8B030D-6E8A-4147-A177-3AD203B41FA5}">
                      <a16:colId xmlns:a16="http://schemas.microsoft.com/office/drawing/2014/main" val="1396617020"/>
                    </a:ext>
                  </a:extLst>
                </a:gridCol>
                <a:gridCol w="3871715">
                  <a:extLst>
                    <a:ext uri="{9D8B030D-6E8A-4147-A177-3AD203B41FA5}">
                      <a16:colId xmlns:a16="http://schemas.microsoft.com/office/drawing/2014/main" val="3584262684"/>
                    </a:ext>
                  </a:extLst>
                </a:gridCol>
                <a:gridCol w="4379824">
                  <a:extLst>
                    <a:ext uri="{9D8B030D-6E8A-4147-A177-3AD203B41FA5}">
                      <a16:colId xmlns:a16="http://schemas.microsoft.com/office/drawing/2014/main" val="2076681600"/>
                    </a:ext>
                  </a:extLst>
                </a:gridCol>
              </a:tblGrid>
              <a:tr h="583944">
                <a:tc>
                  <a:txBody>
                    <a:bodyPr/>
                    <a:lstStyle/>
                    <a:p>
                      <a:pPr fontAlgn="t"/>
                      <a:br>
                        <a:rPr lang="en-US" sz="1900" b="1" dirty="0">
                          <a:effectLst/>
                        </a:rPr>
                      </a:br>
                      <a:endParaRPr lang="en-US" sz="1900" dirty="0">
                        <a:effectLst/>
                      </a:endParaRPr>
                    </a:p>
                  </a:txBody>
                  <a:tcPr marL="7492" marR="7492" marT="7492" marB="7492" anchor="b"/>
                </a:tc>
                <a:tc>
                  <a:txBody>
                    <a:bodyPr/>
                    <a:lstStyle/>
                    <a:p>
                      <a:pPr fontAlgn="t"/>
                      <a:r>
                        <a:rPr lang="en-US" sz="1900" b="1" dirty="0">
                          <a:effectLst/>
                        </a:rPr>
                        <a:t>Source 1</a:t>
                      </a:r>
                    </a:p>
                  </a:txBody>
                  <a:tcPr marL="7492" marR="7492" marT="7492" marB="7492" anchor="b"/>
                </a:tc>
                <a:tc>
                  <a:txBody>
                    <a:bodyPr/>
                    <a:lstStyle/>
                    <a:p>
                      <a:r>
                        <a:rPr lang="en-US" sz="1900" b="1" dirty="0"/>
                        <a:t>Source 2</a:t>
                      </a:r>
                    </a:p>
                  </a:txBody>
                  <a:tcPr marL="71924" marR="71924" marT="35963" marB="35963" anchor="b"/>
                </a:tc>
                <a:extLst>
                  <a:ext uri="{0D108BD9-81ED-4DB2-BD59-A6C34878D82A}">
                    <a16:rowId xmlns:a16="http://schemas.microsoft.com/office/drawing/2014/main" val="3857044731"/>
                  </a:ext>
                </a:extLst>
              </a:tr>
              <a:tr h="299464">
                <a:tc>
                  <a:txBody>
                    <a:bodyPr/>
                    <a:lstStyle/>
                    <a:p>
                      <a:pPr fontAlgn="t"/>
                      <a:r>
                        <a:rPr lang="en-US" sz="1900" b="1">
                          <a:effectLst/>
                        </a:rPr>
                        <a:t>Estimate</a:t>
                      </a:r>
                      <a:endParaRPr lang="en-US" sz="1900">
                        <a:effectLst/>
                      </a:endParaRPr>
                    </a:p>
                  </a:txBody>
                  <a:tcPr marL="7492" marR="7492" marT="7492" marB="7492"/>
                </a:tc>
                <a:tc>
                  <a:txBody>
                    <a:bodyPr/>
                    <a:lstStyle/>
                    <a:p>
                      <a:pPr fontAlgn="t"/>
                      <a:r>
                        <a:rPr lang="en-US" sz="1900">
                          <a:effectLst/>
                        </a:rPr>
                        <a:t>3.9%</a:t>
                      </a:r>
                    </a:p>
                  </a:txBody>
                  <a:tcPr marL="7492" marR="7492" marT="7492" marB="7492"/>
                </a:tc>
                <a:tc>
                  <a:txBody>
                    <a:bodyPr/>
                    <a:lstStyle/>
                    <a:p>
                      <a:pPr fontAlgn="t"/>
                      <a:r>
                        <a:rPr lang="en-US" sz="1900">
                          <a:effectLst/>
                        </a:rPr>
                        <a:t>1%</a:t>
                      </a:r>
                    </a:p>
                  </a:txBody>
                  <a:tcPr marL="7492" marR="7492" marT="7492" marB="7492"/>
                </a:tc>
                <a:extLst>
                  <a:ext uri="{0D108BD9-81ED-4DB2-BD59-A6C34878D82A}">
                    <a16:rowId xmlns:a16="http://schemas.microsoft.com/office/drawing/2014/main" val="3176337780"/>
                  </a:ext>
                </a:extLst>
              </a:tr>
              <a:tr h="868424">
                <a:tc>
                  <a:txBody>
                    <a:bodyPr/>
                    <a:lstStyle/>
                    <a:p>
                      <a:pPr fontAlgn="t"/>
                      <a:r>
                        <a:rPr lang="en-US" sz="1900" b="1">
                          <a:effectLst/>
                        </a:rPr>
                        <a:t>Who?</a:t>
                      </a:r>
                      <a:endParaRPr lang="en-US" sz="1900">
                        <a:effectLst/>
                      </a:endParaRPr>
                    </a:p>
                    <a:p>
                      <a:pPr fontAlgn="t">
                        <a:buFont typeface="Arial" panose="020B0604020202020204" pitchFamily="34" charset="0"/>
                        <a:buChar char="•"/>
                      </a:pPr>
                      <a:r>
                        <a:rPr lang="en-US" sz="1900">
                          <a:effectLst/>
                        </a:rPr>
                        <a:t>Who gathered the data?</a:t>
                      </a:r>
                    </a:p>
                    <a:p>
                      <a:pPr fontAlgn="t">
                        <a:buFont typeface="Arial" panose="020B0604020202020204" pitchFamily="34" charset="0"/>
                        <a:buChar char="•"/>
                      </a:pPr>
                      <a:r>
                        <a:rPr lang="en-US" sz="1900">
                          <a:effectLst/>
                        </a:rPr>
                        <a:t>What was included?</a:t>
                      </a:r>
                    </a:p>
                  </a:txBody>
                  <a:tcPr marL="7492" marR="7492" marT="7492" marB="7492"/>
                </a:tc>
                <a:tc>
                  <a:txBody>
                    <a:bodyPr/>
                    <a:lstStyle/>
                    <a:p>
                      <a:pPr fontAlgn="t"/>
                      <a:r>
                        <a:rPr lang="en-US" sz="1900">
                          <a:effectLst/>
                        </a:rPr>
                        <a:t>Small Area Health Insurance Estimates</a:t>
                      </a:r>
                    </a:p>
                  </a:txBody>
                  <a:tcPr marL="7492" marR="7492" marT="7492" marB="7492"/>
                </a:tc>
                <a:tc>
                  <a:txBody>
                    <a:bodyPr/>
                    <a:lstStyle/>
                    <a:p>
                      <a:pPr fontAlgn="t"/>
                      <a:r>
                        <a:rPr lang="en-US" sz="1900">
                          <a:effectLst/>
                        </a:rPr>
                        <a:t>Family Health Survey</a:t>
                      </a:r>
                    </a:p>
                  </a:txBody>
                  <a:tcPr marL="7492" marR="7492" marT="7492" marB="7492"/>
                </a:tc>
                <a:extLst>
                  <a:ext uri="{0D108BD9-81ED-4DB2-BD59-A6C34878D82A}">
                    <a16:rowId xmlns:a16="http://schemas.microsoft.com/office/drawing/2014/main" val="4012775425"/>
                  </a:ext>
                </a:extLst>
              </a:tr>
              <a:tr h="868424">
                <a:tc>
                  <a:txBody>
                    <a:bodyPr/>
                    <a:lstStyle/>
                    <a:p>
                      <a:pPr fontAlgn="t"/>
                      <a:r>
                        <a:rPr lang="en-US" sz="1900" b="1">
                          <a:effectLst/>
                        </a:rPr>
                        <a:t>When?</a:t>
                      </a:r>
                      <a:endParaRPr lang="en-US" sz="1900">
                        <a:effectLst/>
                      </a:endParaRPr>
                    </a:p>
                    <a:p>
                      <a:pPr fontAlgn="t">
                        <a:buFont typeface="Arial" panose="020B0604020202020204" pitchFamily="34" charset="0"/>
                        <a:buChar char="•"/>
                      </a:pPr>
                      <a:r>
                        <a:rPr lang="en-US" sz="1900">
                          <a:effectLst/>
                        </a:rPr>
                        <a:t>What year or years were the data gathered?</a:t>
                      </a:r>
                    </a:p>
                  </a:txBody>
                  <a:tcPr marL="7492" marR="7492" marT="7492" marB="7492"/>
                </a:tc>
                <a:tc>
                  <a:txBody>
                    <a:bodyPr/>
                    <a:lstStyle/>
                    <a:p>
                      <a:pPr fontAlgn="t"/>
                      <a:r>
                        <a:rPr lang="en-US" sz="1900">
                          <a:effectLst/>
                        </a:rPr>
                        <a:t>2017</a:t>
                      </a:r>
                    </a:p>
                  </a:txBody>
                  <a:tcPr marL="7492" marR="7492" marT="7492" marB="7492"/>
                </a:tc>
                <a:tc>
                  <a:txBody>
                    <a:bodyPr/>
                    <a:lstStyle/>
                    <a:p>
                      <a:pPr fontAlgn="t"/>
                      <a:r>
                        <a:rPr lang="en-US" sz="1900" dirty="0">
                          <a:effectLst/>
                        </a:rPr>
                        <a:t>2017</a:t>
                      </a:r>
                    </a:p>
                  </a:txBody>
                  <a:tcPr marL="7492" marR="7492" marT="7492" marB="7492"/>
                </a:tc>
                <a:extLst>
                  <a:ext uri="{0D108BD9-81ED-4DB2-BD59-A6C34878D82A}">
                    <a16:rowId xmlns:a16="http://schemas.microsoft.com/office/drawing/2014/main" val="3520539231"/>
                  </a:ext>
                </a:extLst>
              </a:tr>
              <a:tr h="686276">
                <a:tc>
                  <a:txBody>
                    <a:bodyPr/>
                    <a:lstStyle/>
                    <a:p>
                      <a:pPr fontAlgn="t"/>
                      <a:r>
                        <a:rPr lang="en-US" sz="1900" b="1">
                          <a:effectLst/>
                        </a:rPr>
                        <a:t>How?</a:t>
                      </a:r>
                      <a:endParaRPr lang="en-US" sz="1900">
                        <a:effectLst/>
                      </a:endParaRPr>
                    </a:p>
                    <a:p>
                      <a:pPr fontAlgn="t">
                        <a:buFont typeface="Arial" panose="020B0604020202020204" pitchFamily="34" charset="0"/>
                        <a:buChar char="•"/>
                      </a:pPr>
                      <a:r>
                        <a:rPr lang="en-US" sz="1900">
                          <a:effectLst/>
                        </a:rPr>
                        <a:t>What methodology was used?</a:t>
                      </a:r>
                    </a:p>
                  </a:txBody>
                  <a:tcPr marL="7492" marR="7492" marT="7492" marB="7492"/>
                </a:tc>
                <a:tc>
                  <a:txBody>
                    <a:bodyPr/>
                    <a:lstStyle/>
                    <a:p>
                      <a:pPr fontAlgn="t"/>
                      <a:r>
                        <a:rPr lang="en-US" sz="1900">
                          <a:effectLst/>
                        </a:rPr>
                        <a:t>Uses modeled estimates of all U.S. counties.</a:t>
                      </a:r>
                    </a:p>
                  </a:txBody>
                  <a:tcPr marL="7492" marR="7492" marT="7492" marB="7492"/>
                </a:tc>
                <a:tc>
                  <a:txBody>
                    <a:bodyPr/>
                    <a:lstStyle/>
                    <a:p>
                      <a:pPr fontAlgn="t"/>
                      <a:r>
                        <a:rPr lang="en-US" sz="1900" dirty="0">
                          <a:effectLst/>
                        </a:rPr>
                        <a:t>Random sample telephone survey of Wisconsin residents.</a:t>
                      </a:r>
                    </a:p>
                  </a:txBody>
                  <a:tcPr marL="7492" marR="7492" marT="7492" marB="7492"/>
                </a:tc>
                <a:extLst>
                  <a:ext uri="{0D108BD9-81ED-4DB2-BD59-A6C34878D82A}">
                    <a16:rowId xmlns:a16="http://schemas.microsoft.com/office/drawing/2014/main" val="1645973435"/>
                  </a:ext>
                </a:extLst>
              </a:tr>
              <a:tr h="868424">
                <a:tc>
                  <a:txBody>
                    <a:bodyPr/>
                    <a:lstStyle/>
                    <a:p>
                      <a:pPr fontAlgn="t"/>
                      <a:r>
                        <a:rPr lang="en-US" sz="1900" b="1">
                          <a:effectLst/>
                        </a:rPr>
                        <a:t>Why?</a:t>
                      </a:r>
                      <a:endParaRPr lang="en-US" sz="1900">
                        <a:effectLst/>
                      </a:endParaRPr>
                    </a:p>
                    <a:p>
                      <a:pPr fontAlgn="t">
                        <a:buFont typeface="Arial" panose="020B0604020202020204" pitchFamily="34" charset="0"/>
                        <a:buChar char="•"/>
                      </a:pPr>
                      <a:r>
                        <a:rPr lang="en-US" sz="1900">
                          <a:effectLst/>
                        </a:rPr>
                        <a:t>For what purpose were the data collected?</a:t>
                      </a:r>
                    </a:p>
                  </a:txBody>
                  <a:tcPr marL="7492" marR="7492" marT="7492" marB="7492"/>
                </a:tc>
                <a:tc>
                  <a:txBody>
                    <a:bodyPr/>
                    <a:lstStyle/>
                    <a:p>
                      <a:pPr fontAlgn="t"/>
                      <a:r>
                        <a:rPr lang="en-US" sz="1900">
                          <a:effectLst/>
                        </a:rPr>
                        <a:t>To create reliable data for the entire United States.</a:t>
                      </a:r>
                    </a:p>
                  </a:txBody>
                  <a:tcPr marL="7492" marR="7492" marT="7492" marB="7492"/>
                </a:tc>
                <a:tc>
                  <a:txBody>
                    <a:bodyPr/>
                    <a:lstStyle/>
                    <a:p>
                      <a:pPr fontAlgn="t"/>
                      <a:r>
                        <a:rPr lang="en-US" sz="1900">
                          <a:effectLst/>
                        </a:rPr>
                        <a:t>To better understand health insurance coverage for the Wisconsin population.</a:t>
                      </a:r>
                    </a:p>
                  </a:txBody>
                  <a:tcPr marL="7492" marR="7492" marT="7492" marB="7492"/>
                </a:tc>
                <a:extLst>
                  <a:ext uri="{0D108BD9-81ED-4DB2-BD59-A6C34878D82A}">
                    <a16:rowId xmlns:a16="http://schemas.microsoft.com/office/drawing/2014/main" val="393853499"/>
                  </a:ext>
                </a:extLst>
              </a:tr>
              <a:tr h="868424">
                <a:tc>
                  <a:txBody>
                    <a:bodyPr/>
                    <a:lstStyle/>
                    <a:p>
                      <a:pPr fontAlgn="t"/>
                      <a:r>
                        <a:rPr lang="en-US" sz="1900" b="1">
                          <a:effectLst/>
                        </a:rPr>
                        <a:t>Other information</a:t>
                      </a:r>
                      <a:endParaRPr lang="en-US" sz="1900">
                        <a:effectLst/>
                      </a:endParaRPr>
                    </a:p>
                  </a:txBody>
                  <a:tcPr marL="7492" marR="7492" marT="7492" marB="7492"/>
                </a:tc>
                <a:tc>
                  <a:txBody>
                    <a:bodyPr/>
                    <a:lstStyle/>
                    <a:p>
                      <a:pPr fontAlgn="t"/>
                      <a:r>
                        <a:rPr lang="en-US" sz="1900">
                          <a:effectLst/>
                        </a:rPr>
                        <a:t>Information available by race, county, economic status, and age group.</a:t>
                      </a:r>
                    </a:p>
                  </a:txBody>
                  <a:tcPr marL="7492" marR="7492" marT="7492" marB="7492"/>
                </a:tc>
                <a:tc>
                  <a:txBody>
                    <a:bodyPr/>
                    <a:lstStyle/>
                    <a:p>
                      <a:pPr fontAlgn="t"/>
                      <a:r>
                        <a:rPr lang="en-US" sz="1900" dirty="0">
                          <a:effectLst/>
                        </a:rPr>
                        <a:t>Information available by race, age, insurance type, economic status, educational attainment, county, city, etc.</a:t>
                      </a:r>
                    </a:p>
                  </a:txBody>
                  <a:tcPr marL="7492" marR="7492" marT="7492" marB="7492"/>
                </a:tc>
                <a:extLst>
                  <a:ext uri="{0D108BD9-81ED-4DB2-BD59-A6C34878D82A}">
                    <a16:rowId xmlns:a16="http://schemas.microsoft.com/office/drawing/2014/main" val="1973653302"/>
                  </a:ext>
                </a:extLst>
              </a:tr>
            </a:tbl>
          </a:graphicData>
        </a:graphic>
      </p:graphicFrame>
    </p:spTree>
    <p:extLst>
      <p:ext uri="{BB962C8B-B14F-4D97-AF65-F5344CB8AC3E}">
        <p14:creationId xmlns:p14="http://schemas.microsoft.com/office/powerpoint/2010/main" val="2666686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6F7A6C-2B01-4606-9EC6-5D748F26221B}"/>
              </a:ext>
            </a:extLst>
          </p:cNvPr>
          <p:cNvSpPr>
            <a:spLocks noGrp="1"/>
          </p:cNvSpPr>
          <p:nvPr>
            <p:ph type="title"/>
          </p:nvPr>
        </p:nvSpPr>
        <p:spPr/>
        <p:txBody>
          <a:bodyPr/>
          <a:lstStyle/>
          <a:p>
            <a:r>
              <a:rPr lang="en-US" dirty="0"/>
              <a:t>Discussion &amp; Reflection</a:t>
            </a:r>
          </a:p>
        </p:txBody>
      </p:sp>
      <p:sp>
        <p:nvSpPr>
          <p:cNvPr id="5" name="Content Placeholder 4">
            <a:extLst>
              <a:ext uri="{FF2B5EF4-FFF2-40B4-BE49-F238E27FC236}">
                <a16:creationId xmlns:a16="http://schemas.microsoft.com/office/drawing/2014/main" id="{145BAF3C-4D03-4A30-AA5A-E6ABA21B5DDB}"/>
              </a:ext>
            </a:extLst>
          </p:cNvPr>
          <p:cNvSpPr>
            <a:spLocks noGrp="1"/>
          </p:cNvSpPr>
          <p:nvPr>
            <p:ph idx="1"/>
          </p:nvPr>
        </p:nvSpPr>
        <p:spPr/>
        <p:txBody>
          <a:bodyPr/>
          <a:lstStyle/>
          <a:p>
            <a:r>
              <a:rPr lang="en-US" dirty="0"/>
              <a:t>Have you ever seen conflicting data points that answer the same question? If so, were you able to determine why these data were different from each other?</a:t>
            </a:r>
          </a:p>
        </p:txBody>
      </p:sp>
    </p:spTree>
    <p:extLst>
      <p:ext uri="{BB962C8B-B14F-4D97-AF65-F5344CB8AC3E}">
        <p14:creationId xmlns:p14="http://schemas.microsoft.com/office/powerpoint/2010/main" val="422080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C04A2-5235-4539-A09D-71186B72C9D9}"/>
              </a:ext>
            </a:extLst>
          </p:cNvPr>
          <p:cNvSpPr>
            <a:spLocks noGrp="1"/>
          </p:cNvSpPr>
          <p:nvPr>
            <p:ph type="title"/>
          </p:nvPr>
        </p:nvSpPr>
        <p:spPr/>
        <p:txBody>
          <a:bodyPr/>
          <a:lstStyle/>
          <a:p>
            <a:r>
              <a:rPr lang="en-US" dirty="0"/>
              <a:t>Starting Questions</a:t>
            </a:r>
          </a:p>
        </p:txBody>
      </p:sp>
      <p:sp>
        <p:nvSpPr>
          <p:cNvPr id="3" name="Content Placeholder 2">
            <a:extLst>
              <a:ext uri="{FF2B5EF4-FFF2-40B4-BE49-F238E27FC236}">
                <a16:creationId xmlns:a16="http://schemas.microsoft.com/office/drawing/2014/main" id="{35FB2FE0-545F-4DE6-A282-7CE93D47A95B}"/>
              </a:ext>
            </a:extLst>
          </p:cNvPr>
          <p:cNvSpPr>
            <a:spLocks noGrp="1"/>
          </p:cNvSpPr>
          <p:nvPr>
            <p:ph idx="1"/>
          </p:nvPr>
        </p:nvSpPr>
        <p:spPr/>
        <p:txBody>
          <a:bodyPr/>
          <a:lstStyle/>
          <a:p>
            <a:r>
              <a:rPr lang="en-US" dirty="0"/>
              <a:t>What feelings do you have when you are asked to analyze data?</a:t>
            </a:r>
          </a:p>
          <a:p>
            <a:endParaRPr lang="en-US" dirty="0"/>
          </a:p>
          <a:p>
            <a:r>
              <a:rPr lang="en-US" dirty="0"/>
              <a:t>What concerns do you have about communicating with data?</a:t>
            </a:r>
          </a:p>
          <a:p>
            <a:endParaRPr lang="en-US" dirty="0"/>
          </a:p>
        </p:txBody>
      </p:sp>
    </p:spTree>
    <p:extLst>
      <p:ext uri="{BB962C8B-B14F-4D97-AF65-F5344CB8AC3E}">
        <p14:creationId xmlns:p14="http://schemas.microsoft.com/office/powerpoint/2010/main" val="4598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275D8-AFC7-474B-9481-7A0733619229}"/>
              </a:ext>
            </a:extLst>
          </p:cNvPr>
          <p:cNvSpPr>
            <a:spLocks noGrp="1"/>
          </p:cNvSpPr>
          <p:nvPr>
            <p:ph type="title"/>
          </p:nvPr>
        </p:nvSpPr>
        <p:spPr/>
        <p:txBody>
          <a:bodyPr/>
          <a:lstStyle/>
          <a:p>
            <a:r>
              <a:rPr lang="en-US" dirty="0"/>
              <a:t>Getting started with data ethics</a:t>
            </a:r>
          </a:p>
        </p:txBody>
      </p:sp>
      <p:sp>
        <p:nvSpPr>
          <p:cNvPr id="3" name="Content Placeholder 2">
            <a:extLst>
              <a:ext uri="{FF2B5EF4-FFF2-40B4-BE49-F238E27FC236}">
                <a16:creationId xmlns:a16="http://schemas.microsoft.com/office/drawing/2014/main" id="{D6034C21-6859-437A-AFEF-7D7B19F73970}"/>
              </a:ext>
            </a:extLst>
          </p:cNvPr>
          <p:cNvSpPr>
            <a:spLocks noGrp="1"/>
          </p:cNvSpPr>
          <p:nvPr>
            <p:ph idx="1"/>
          </p:nvPr>
        </p:nvSpPr>
        <p:spPr>
          <a:xfrm>
            <a:off x="559957" y="1952426"/>
            <a:ext cx="6145644" cy="4467557"/>
          </a:xfrm>
        </p:spPr>
        <p:txBody>
          <a:bodyPr/>
          <a:lstStyle/>
          <a:p>
            <a:r>
              <a:rPr lang="en-US" dirty="0"/>
              <a:t>Focus on collecting, analyzing and sharing data in ways that minimize bias.</a:t>
            </a:r>
          </a:p>
          <a:p>
            <a:r>
              <a:rPr lang="en-US" dirty="0"/>
              <a:t>Include the impacted community all steps of the process.</a:t>
            </a:r>
          </a:p>
          <a:p>
            <a:r>
              <a:rPr lang="en-US" dirty="0"/>
              <a:t>Sensemaking with the community is an important step.</a:t>
            </a:r>
          </a:p>
        </p:txBody>
      </p:sp>
      <p:pic>
        <p:nvPicPr>
          <p:cNvPr id="8" name="Picture 7" descr="A picture containing person, indoor, preparing, restaurant&#10;&#10;Description automatically generated">
            <a:extLst>
              <a:ext uri="{FF2B5EF4-FFF2-40B4-BE49-F238E27FC236}">
                <a16:creationId xmlns:a16="http://schemas.microsoft.com/office/drawing/2014/main" id="{E134F923-B4D2-4348-8C69-F74D5091F8C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87089" y="2340354"/>
            <a:ext cx="4344956" cy="3125319"/>
          </a:xfrm>
          <a:prstGeom prst="rect">
            <a:avLst/>
          </a:prstGeom>
        </p:spPr>
      </p:pic>
      <p:sp>
        <p:nvSpPr>
          <p:cNvPr id="9" name="TextBox 8">
            <a:extLst>
              <a:ext uri="{FF2B5EF4-FFF2-40B4-BE49-F238E27FC236}">
                <a16:creationId xmlns:a16="http://schemas.microsoft.com/office/drawing/2014/main" id="{5CD9C5A4-3B49-46AF-AF33-1C4F3735BEDD}"/>
              </a:ext>
            </a:extLst>
          </p:cNvPr>
          <p:cNvSpPr txBox="1"/>
          <p:nvPr/>
        </p:nvSpPr>
        <p:spPr bwMode="auto">
          <a:xfrm>
            <a:off x="7287088" y="5699711"/>
            <a:ext cx="4462347" cy="36933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r>
              <a:rPr lang="en-US" sz="1200" dirty="0">
                <a:hlinkClick r:id="rId4" tooltip="http://la.streetsblog.org/2013/07/31/got-justice-observations-on-a-food-justice-youth-summit-and-food-as-a-means-to-youth-and-community-empowerment/"/>
              </a:rPr>
              <a:t>This Photo</a:t>
            </a:r>
            <a:r>
              <a:rPr lang="en-US" sz="1200" dirty="0"/>
              <a:t> by Unknown Author is licensed under </a:t>
            </a:r>
            <a:r>
              <a:rPr lang="en-US" sz="1200" dirty="0">
                <a:hlinkClick r:id="rId5" tooltip="https://creativecommons.org/licenses/by-nc-nd/3.0/"/>
              </a:rPr>
              <a:t>CC BY-NC-ND</a:t>
            </a:r>
            <a:endParaRPr lang="en-US" sz="1200" dirty="0"/>
          </a:p>
        </p:txBody>
      </p:sp>
    </p:spTree>
    <p:extLst>
      <p:ext uri="{BB962C8B-B14F-4D97-AF65-F5344CB8AC3E}">
        <p14:creationId xmlns:p14="http://schemas.microsoft.com/office/powerpoint/2010/main" val="406124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275D8-AFC7-474B-9481-7A0733619229}"/>
              </a:ext>
            </a:extLst>
          </p:cNvPr>
          <p:cNvSpPr>
            <a:spLocks noGrp="1"/>
          </p:cNvSpPr>
          <p:nvPr>
            <p:ph type="title"/>
          </p:nvPr>
        </p:nvSpPr>
        <p:spPr/>
        <p:txBody>
          <a:bodyPr/>
          <a:lstStyle/>
          <a:p>
            <a:r>
              <a:rPr lang="en-US" dirty="0"/>
              <a:t>data ethics guidelines</a:t>
            </a:r>
          </a:p>
        </p:txBody>
      </p:sp>
      <p:sp>
        <p:nvSpPr>
          <p:cNvPr id="3" name="Content Placeholder 2">
            <a:extLst>
              <a:ext uri="{FF2B5EF4-FFF2-40B4-BE49-F238E27FC236}">
                <a16:creationId xmlns:a16="http://schemas.microsoft.com/office/drawing/2014/main" id="{D6034C21-6859-437A-AFEF-7D7B19F73970}"/>
              </a:ext>
            </a:extLst>
          </p:cNvPr>
          <p:cNvSpPr>
            <a:spLocks noGrp="1"/>
          </p:cNvSpPr>
          <p:nvPr>
            <p:ph idx="1"/>
          </p:nvPr>
        </p:nvSpPr>
        <p:spPr/>
        <p:txBody>
          <a:bodyPr/>
          <a:lstStyle/>
          <a:p>
            <a:r>
              <a:rPr lang="en-US" sz="2667" dirty="0"/>
              <a:t>Reach out to diverse stakeholders.</a:t>
            </a:r>
          </a:p>
          <a:p>
            <a:r>
              <a:rPr lang="en-US" sz="2667" dirty="0"/>
              <a:t>Track who is participating in the data gathering process and if any groups are missing. </a:t>
            </a:r>
          </a:p>
          <a:p>
            <a:r>
              <a:rPr lang="en-US" sz="2667" dirty="0"/>
              <a:t>Convene discussions on health gaps and inequities in your community.</a:t>
            </a:r>
          </a:p>
          <a:p>
            <a:r>
              <a:rPr lang="en-US" sz="2667" dirty="0"/>
              <a:t>Make sure data collection tools, such as surveys, are inclusive of all community members.</a:t>
            </a:r>
          </a:p>
          <a:p>
            <a:r>
              <a:rPr lang="en-US" sz="2667" dirty="0"/>
              <a:t>Set demographic categories that accurately describe the populations you want to know more about.</a:t>
            </a:r>
          </a:p>
        </p:txBody>
      </p:sp>
    </p:spTree>
    <p:extLst>
      <p:ext uri="{BB962C8B-B14F-4D97-AF65-F5344CB8AC3E}">
        <p14:creationId xmlns:p14="http://schemas.microsoft.com/office/powerpoint/2010/main" val="2798217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F2905-D3DB-4E52-8167-61E0B8FA441C}"/>
              </a:ext>
            </a:extLst>
          </p:cNvPr>
          <p:cNvSpPr>
            <a:spLocks noGrp="1"/>
          </p:cNvSpPr>
          <p:nvPr>
            <p:ph type="title"/>
          </p:nvPr>
        </p:nvSpPr>
        <p:spPr/>
        <p:txBody>
          <a:bodyPr/>
          <a:lstStyle/>
          <a:p>
            <a:r>
              <a:rPr lang="en-US" dirty="0"/>
              <a:t>Ethically analyzing your data</a:t>
            </a:r>
          </a:p>
        </p:txBody>
      </p:sp>
      <p:sp>
        <p:nvSpPr>
          <p:cNvPr id="3" name="Content Placeholder 2">
            <a:extLst>
              <a:ext uri="{FF2B5EF4-FFF2-40B4-BE49-F238E27FC236}">
                <a16:creationId xmlns:a16="http://schemas.microsoft.com/office/drawing/2014/main" id="{82DDF3DE-0B8A-4E54-8B7C-B4B918B2ED72}"/>
              </a:ext>
            </a:extLst>
          </p:cNvPr>
          <p:cNvSpPr>
            <a:spLocks noGrp="1"/>
          </p:cNvSpPr>
          <p:nvPr>
            <p:ph idx="1"/>
          </p:nvPr>
        </p:nvSpPr>
        <p:spPr>
          <a:xfrm>
            <a:off x="559957" y="1952426"/>
            <a:ext cx="6820268" cy="4467557"/>
          </a:xfrm>
        </p:spPr>
        <p:txBody>
          <a:bodyPr/>
          <a:lstStyle/>
          <a:p>
            <a:pPr marL="380990" indent="-380990">
              <a:buFont typeface="Arial" panose="020B0604020202020204" pitchFamily="34" charset="0"/>
              <a:buChar char="•"/>
            </a:pPr>
            <a:r>
              <a:rPr lang="en-US" b="0" i="0" dirty="0">
                <a:effectLst/>
              </a:rPr>
              <a:t>Create safe spaces for all individuals to share their lived experiences.</a:t>
            </a:r>
          </a:p>
          <a:p>
            <a:pPr marL="380990" indent="-380990">
              <a:buFont typeface="Arial" panose="020B0604020202020204" pitchFamily="34" charset="0"/>
              <a:buChar char="•"/>
            </a:pPr>
            <a:r>
              <a:rPr lang="en-US" b="0" i="0" dirty="0">
                <a:effectLst/>
              </a:rPr>
              <a:t>Protect people’s identities and the confidentiality of information shared with you.</a:t>
            </a:r>
          </a:p>
          <a:p>
            <a:pPr marL="380990" indent="-380990">
              <a:buFont typeface="Arial" panose="020B0604020202020204" pitchFamily="34" charset="0"/>
              <a:buChar char="•"/>
            </a:pPr>
            <a:r>
              <a:rPr lang="en-US" b="0" i="0" dirty="0">
                <a:effectLst/>
              </a:rPr>
              <a:t>Understand where missing data might bias your results (i.e., small sample size for a minority racial group).</a:t>
            </a:r>
          </a:p>
          <a:p>
            <a:endParaRPr lang="en-US" dirty="0"/>
          </a:p>
        </p:txBody>
      </p:sp>
      <p:pic>
        <p:nvPicPr>
          <p:cNvPr id="5" name="Picture 4" descr="A picture containing person, indoor, sitting, people&#10;&#10;Description automatically generated">
            <a:extLst>
              <a:ext uri="{FF2B5EF4-FFF2-40B4-BE49-F238E27FC236}">
                <a16:creationId xmlns:a16="http://schemas.microsoft.com/office/drawing/2014/main" id="{E66973CF-149E-4412-8272-0EEEAA3D79F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09667" y="2665985"/>
            <a:ext cx="3550812" cy="2369057"/>
          </a:xfrm>
          <a:prstGeom prst="rect">
            <a:avLst/>
          </a:prstGeom>
        </p:spPr>
      </p:pic>
      <p:sp>
        <p:nvSpPr>
          <p:cNvPr id="6" name="TextBox 5">
            <a:extLst>
              <a:ext uri="{FF2B5EF4-FFF2-40B4-BE49-F238E27FC236}">
                <a16:creationId xmlns:a16="http://schemas.microsoft.com/office/drawing/2014/main" id="{7C4E2957-B3D9-476C-B524-E8BFC2ABA378}"/>
              </a:ext>
            </a:extLst>
          </p:cNvPr>
          <p:cNvSpPr txBox="1"/>
          <p:nvPr/>
        </p:nvSpPr>
        <p:spPr bwMode="auto">
          <a:xfrm>
            <a:off x="8680704" y="5139033"/>
            <a:ext cx="2779776" cy="36933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r>
              <a:rPr lang="en-US" sz="1200">
                <a:hlinkClick r:id="rId4" tooltip="https://www.flickr.com/photos/snre/8510480598/"/>
              </a:rPr>
              <a:t>This Photo</a:t>
            </a:r>
            <a:r>
              <a:rPr lang="en-US" sz="1200"/>
              <a:t> by Unknown Author is licensed under </a:t>
            </a:r>
            <a:r>
              <a:rPr lang="en-US" sz="1200">
                <a:hlinkClick r:id="rId5" tooltip="https://creativecommons.org/licenses/by/3.0/"/>
              </a:rPr>
              <a:t>CC BY</a:t>
            </a:r>
            <a:endParaRPr lang="en-US" sz="1200"/>
          </a:p>
        </p:txBody>
      </p:sp>
    </p:spTree>
    <p:extLst>
      <p:ext uri="{BB962C8B-B14F-4D97-AF65-F5344CB8AC3E}">
        <p14:creationId xmlns:p14="http://schemas.microsoft.com/office/powerpoint/2010/main" val="3074350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210C9-5392-4623-9FCA-215D5B0ABCDB}"/>
              </a:ext>
            </a:extLst>
          </p:cNvPr>
          <p:cNvSpPr>
            <a:spLocks noGrp="1"/>
          </p:cNvSpPr>
          <p:nvPr>
            <p:ph type="title"/>
          </p:nvPr>
        </p:nvSpPr>
        <p:spPr/>
        <p:txBody>
          <a:bodyPr/>
          <a:lstStyle/>
          <a:p>
            <a:r>
              <a:rPr lang="en-US" dirty="0"/>
              <a:t>Ethically sharing your data</a:t>
            </a:r>
          </a:p>
        </p:txBody>
      </p:sp>
      <p:sp>
        <p:nvSpPr>
          <p:cNvPr id="3" name="Content Placeholder 2">
            <a:extLst>
              <a:ext uri="{FF2B5EF4-FFF2-40B4-BE49-F238E27FC236}">
                <a16:creationId xmlns:a16="http://schemas.microsoft.com/office/drawing/2014/main" id="{6160EF5D-9970-4179-A2DB-7E4AD63F58CD}"/>
              </a:ext>
            </a:extLst>
          </p:cNvPr>
          <p:cNvSpPr>
            <a:spLocks noGrp="1"/>
          </p:cNvSpPr>
          <p:nvPr>
            <p:ph idx="1"/>
          </p:nvPr>
        </p:nvSpPr>
        <p:spPr>
          <a:xfrm>
            <a:off x="4567938" y="1820672"/>
            <a:ext cx="7298943" cy="4844289"/>
          </a:xfrm>
        </p:spPr>
        <p:txBody>
          <a:bodyPr/>
          <a:lstStyle/>
          <a:p>
            <a:r>
              <a:rPr lang="en-US" dirty="0"/>
              <a:t>Share preliminary results with community groups and take into account their reflections before reports are finalized.</a:t>
            </a:r>
          </a:p>
          <a:p>
            <a:r>
              <a:rPr lang="en-US" dirty="0"/>
              <a:t>Be clear about what you can and cannot say with the data. Acknowledge that there are questions you can’t answer.</a:t>
            </a:r>
          </a:p>
          <a:p>
            <a:r>
              <a:rPr lang="en-US" dirty="0"/>
              <a:t>Acknowledge groups that may have been left out of the data collection process.</a:t>
            </a:r>
          </a:p>
          <a:p>
            <a:endParaRPr lang="en-US" dirty="0"/>
          </a:p>
        </p:txBody>
      </p:sp>
      <p:pic>
        <p:nvPicPr>
          <p:cNvPr id="5" name="Picture 4" descr="A picture containing person, indoor, group, people&#10;&#10;Description automatically generated">
            <a:extLst>
              <a:ext uri="{FF2B5EF4-FFF2-40B4-BE49-F238E27FC236}">
                <a16:creationId xmlns:a16="http://schemas.microsoft.com/office/drawing/2014/main" id="{926E2FF7-4A8E-4750-8435-20A51AF9AFE4}"/>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58032" y="2512515"/>
            <a:ext cx="3766065" cy="2118412"/>
          </a:xfrm>
          <a:prstGeom prst="rect">
            <a:avLst/>
          </a:prstGeom>
        </p:spPr>
      </p:pic>
      <p:sp>
        <p:nvSpPr>
          <p:cNvPr id="6" name="TextBox 5">
            <a:extLst>
              <a:ext uri="{FF2B5EF4-FFF2-40B4-BE49-F238E27FC236}">
                <a16:creationId xmlns:a16="http://schemas.microsoft.com/office/drawing/2014/main" id="{D93E4E4E-2A1F-491F-8DBB-5A82BAB99646}"/>
              </a:ext>
            </a:extLst>
          </p:cNvPr>
          <p:cNvSpPr txBox="1"/>
          <p:nvPr/>
        </p:nvSpPr>
        <p:spPr bwMode="auto">
          <a:xfrm>
            <a:off x="325120" y="4844288"/>
            <a:ext cx="3381248" cy="36933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r>
              <a:rPr lang="en-US" sz="1200">
                <a:hlinkClick r:id="rId4" tooltip="https://technofaq.org/posts/2018/02/how-to-use-technology-effectively-in-a-classroom/"/>
              </a:rPr>
              <a:t>This Photo</a:t>
            </a:r>
            <a:r>
              <a:rPr lang="en-US" sz="1200"/>
              <a:t> by Unknown Author is licensed under </a:t>
            </a:r>
            <a:r>
              <a:rPr lang="en-US" sz="1200">
                <a:hlinkClick r:id="rId5" tooltip="https://creativecommons.org/licenses/by-nc-sa/3.0/"/>
              </a:rPr>
              <a:t>CC BY-SA-NC</a:t>
            </a:r>
            <a:endParaRPr lang="en-US" sz="1200"/>
          </a:p>
        </p:txBody>
      </p:sp>
    </p:spTree>
    <p:extLst>
      <p:ext uri="{BB962C8B-B14F-4D97-AF65-F5344CB8AC3E}">
        <p14:creationId xmlns:p14="http://schemas.microsoft.com/office/powerpoint/2010/main" val="2789853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6F7A6C-2B01-4606-9EC6-5D748F26221B}"/>
              </a:ext>
            </a:extLst>
          </p:cNvPr>
          <p:cNvSpPr>
            <a:spLocks noGrp="1"/>
          </p:cNvSpPr>
          <p:nvPr>
            <p:ph type="title"/>
          </p:nvPr>
        </p:nvSpPr>
        <p:spPr/>
        <p:txBody>
          <a:bodyPr/>
          <a:lstStyle/>
          <a:p>
            <a:r>
              <a:rPr lang="en-US" dirty="0"/>
              <a:t>Discussion &amp; Reflection</a:t>
            </a:r>
          </a:p>
        </p:txBody>
      </p:sp>
      <p:sp>
        <p:nvSpPr>
          <p:cNvPr id="5" name="Content Placeholder 4">
            <a:extLst>
              <a:ext uri="{FF2B5EF4-FFF2-40B4-BE49-F238E27FC236}">
                <a16:creationId xmlns:a16="http://schemas.microsoft.com/office/drawing/2014/main" id="{145BAF3C-4D03-4A30-AA5A-E6ABA21B5DDB}"/>
              </a:ext>
            </a:extLst>
          </p:cNvPr>
          <p:cNvSpPr>
            <a:spLocks noGrp="1"/>
          </p:cNvSpPr>
          <p:nvPr>
            <p:ph idx="1"/>
          </p:nvPr>
        </p:nvSpPr>
        <p:spPr>
          <a:xfrm>
            <a:off x="556107" y="1983233"/>
            <a:ext cx="11077863" cy="4665471"/>
          </a:xfrm>
        </p:spPr>
        <p:txBody>
          <a:bodyPr/>
          <a:lstStyle/>
          <a:p>
            <a:pPr marL="0" indent="0">
              <a:buNone/>
            </a:pPr>
            <a:r>
              <a:rPr lang="en-US" sz="2667" dirty="0"/>
              <a:t>Everyone brings their own lens to the fact-finding process. Ask yourself these questions as you begin to discover more about the population(s) you’re studying. Reflecting on these ideas can help minimize your own bias:</a:t>
            </a:r>
          </a:p>
          <a:p>
            <a:pPr lvl="1"/>
            <a:r>
              <a:rPr lang="en-US" sz="2667" dirty="0"/>
              <a:t>Do your life experiences influence how you think about the question you are interested in answering?</a:t>
            </a:r>
          </a:p>
          <a:p>
            <a:pPr lvl="1"/>
            <a:r>
              <a:rPr lang="en-US" sz="2667" dirty="0"/>
              <a:t>Or how you interpret the data you discover?</a:t>
            </a:r>
          </a:p>
          <a:p>
            <a:pPr marL="0" indent="0">
              <a:buNone/>
            </a:pPr>
            <a:endParaRPr lang="en-US" dirty="0"/>
          </a:p>
        </p:txBody>
      </p:sp>
    </p:spTree>
    <p:extLst>
      <p:ext uri="{BB962C8B-B14F-4D97-AF65-F5344CB8AC3E}">
        <p14:creationId xmlns:p14="http://schemas.microsoft.com/office/powerpoint/2010/main" val="6795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1730B-0D43-42BF-A75E-6153D7EBED2B}"/>
              </a:ext>
            </a:extLst>
          </p:cNvPr>
          <p:cNvSpPr>
            <a:spLocks noGrp="1"/>
          </p:cNvSpPr>
          <p:nvPr>
            <p:ph type="title"/>
          </p:nvPr>
        </p:nvSpPr>
        <p:spPr/>
        <p:txBody>
          <a:bodyPr/>
          <a:lstStyle/>
          <a:p>
            <a:r>
              <a:rPr lang="en-US" sz="3733" dirty="0"/>
              <a:t>Do Your Data Represent Community experience?</a:t>
            </a:r>
          </a:p>
        </p:txBody>
      </p:sp>
      <p:sp>
        <p:nvSpPr>
          <p:cNvPr id="3" name="Content Placeholder 2">
            <a:extLst>
              <a:ext uri="{FF2B5EF4-FFF2-40B4-BE49-F238E27FC236}">
                <a16:creationId xmlns:a16="http://schemas.microsoft.com/office/drawing/2014/main" id="{B661424A-5FCE-469C-9337-08F3EB287A35}"/>
              </a:ext>
            </a:extLst>
          </p:cNvPr>
          <p:cNvSpPr>
            <a:spLocks noGrp="1"/>
          </p:cNvSpPr>
          <p:nvPr>
            <p:ph idx="1"/>
          </p:nvPr>
        </p:nvSpPr>
        <p:spPr/>
        <p:txBody>
          <a:bodyPr/>
          <a:lstStyle/>
          <a:p>
            <a:r>
              <a:rPr lang="en-US" dirty="0"/>
              <a:t>The methodology (i.e., the way the data were collected) introduced biases, such as not interviewing populations experiencing poor health outcomes.</a:t>
            </a:r>
          </a:p>
          <a:p>
            <a:r>
              <a:rPr lang="en-US" dirty="0"/>
              <a:t>The measure you chose to use might not be tied closely enough to your questions.</a:t>
            </a:r>
          </a:p>
          <a:p>
            <a:r>
              <a:rPr lang="en-US" dirty="0"/>
              <a:t>The questions on the survey did not actually answer what they were intended to.</a:t>
            </a:r>
          </a:p>
          <a:p>
            <a:r>
              <a:rPr lang="en-US" dirty="0"/>
              <a:t>The data may not reflect the correct time period of interest.</a:t>
            </a:r>
          </a:p>
          <a:p>
            <a:endParaRPr lang="en-US" dirty="0"/>
          </a:p>
        </p:txBody>
      </p:sp>
    </p:spTree>
    <p:extLst>
      <p:ext uri="{BB962C8B-B14F-4D97-AF65-F5344CB8AC3E}">
        <p14:creationId xmlns:p14="http://schemas.microsoft.com/office/powerpoint/2010/main" val="114198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A8EBA-CDAF-444A-B13A-0ECDE464A30D}"/>
              </a:ext>
            </a:extLst>
          </p:cNvPr>
          <p:cNvSpPr>
            <a:spLocks noGrp="1"/>
          </p:cNvSpPr>
          <p:nvPr>
            <p:ph type="title"/>
          </p:nvPr>
        </p:nvSpPr>
        <p:spPr/>
        <p:txBody>
          <a:bodyPr/>
          <a:lstStyle/>
          <a:p>
            <a:r>
              <a:rPr lang="en-US" dirty="0"/>
              <a:t>Discussion &amp; Reflection</a:t>
            </a:r>
          </a:p>
        </p:txBody>
      </p:sp>
      <p:sp>
        <p:nvSpPr>
          <p:cNvPr id="3" name="Content Placeholder 2">
            <a:extLst>
              <a:ext uri="{FF2B5EF4-FFF2-40B4-BE49-F238E27FC236}">
                <a16:creationId xmlns:a16="http://schemas.microsoft.com/office/drawing/2014/main" id="{19CC0E56-FFE0-4F04-AEF8-2F5781EB53B4}"/>
              </a:ext>
            </a:extLst>
          </p:cNvPr>
          <p:cNvSpPr>
            <a:spLocks noGrp="1"/>
          </p:cNvSpPr>
          <p:nvPr>
            <p:ph idx="1"/>
          </p:nvPr>
        </p:nvSpPr>
        <p:spPr/>
        <p:txBody>
          <a:bodyPr/>
          <a:lstStyle/>
          <a:p>
            <a:r>
              <a:rPr lang="en-US" dirty="0"/>
              <a:t>Can you identify any measures for your community where the value masks underlying differences by race/ethnicity?</a:t>
            </a:r>
          </a:p>
          <a:p>
            <a:r>
              <a:rPr lang="en-US" dirty="0"/>
              <a:t>What explanations may exist for these differences by race/ethnicity?</a:t>
            </a:r>
          </a:p>
        </p:txBody>
      </p:sp>
    </p:spTree>
    <p:extLst>
      <p:ext uri="{BB962C8B-B14F-4D97-AF65-F5344CB8AC3E}">
        <p14:creationId xmlns:p14="http://schemas.microsoft.com/office/powerpoint/2010/main" val="362433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51878C-8AE7-444E-8500-D5C5CEFD2C95}"/>
              </a:ext>
            </a:extLst>
          </p:cNvPr>
          <p:cNvPicPr>
            <a:picLocks noChangeAspect="1"/>
          </p:cNvPicPr>
          <p:nvPr/>
        </p:nvPicPr>
        <p:blipFill rotWithShape="1">
          <a:blip r:embed="rId3"/>
          <a:srcRect l="3993" r="-4" b="-4"/>
          <a:stretch/>
        </p:blipFill>
        <p:spPr>
          <a:xfrm>
            <a:off x="559957" y="2256218"/>
            <a:ext cx="4610920" cy="3205799"/>
          </a:xfrm>
          <a:prstGeom prst="rect">
            <a:avLst/>
          </a:prstGeom>
          <a:noFill/>
        </p:spPr>
      </p:pic>
      <p:sp>
        <p:nvSpPr>
          <p:cNvPr id="3" name="Content Placeholder 2">
            <a:extLst>
              <a:ext uri="{FF2B5EF4-FFF2-40B4-BE49-F238E27FC236}">
                <a16:creationId xmlns:a16="http://schemas.microsoft.com/office/drawing/2014/main" id="{BDD9D95B-5C11-4D2B-9F57-A0EC25A54605}"/>
              </a:ext>
            </a:extLst>
          </p:cNvPr>
          <p:cNvSpPr>
            <a:spLocks noGrp="1"/>
          </p:cNvSpPr>
          <p:nvPr>
            <p:ph sz="half" idx="2"/>
          </p:nvPr>
        </p:nvSpPr>
        <p:spPr>
          <a:xfrm>
            <a:off x="5689601" y="2256217"/>
            <a:ext cx="5942447" cy="4067367"/>
          </a:xfrm>
        </p:spPr>
        <p:txBody>
          <a:bodyPr wrap="square" anchor="t">
            <a:noAutofit/>
          </a:bodyPr>
          <a:lstStyle/>
          <a:p>
            <a:r>
              <a:rPr lang="en-US" sz="2667" dirty="0"/>
              <a:t>Include community members in all phases of the data process to avoid biases.</a:t>
            </a:r>
          </a:p>
          <a:p>
            <a:r>
              <a:rPr lang="en-US" sz="2667" dirty="0"/>
              <a:t>It is important to consider the purposes for the data collection and the methodology used to understand potential biases in the data.</a:t>
            </a:r>
          </a:p>
          <a:p>
            <a:r>
              <a:rPr lang="en-US" sz="2667" dirty="0"/>
              <a:t>Consider your audience when you choose how to share your data.</a:t>
            </a:r>
          </a:p>
        </p:txBody>
      </p:sp>
      <p:sp>
        <p:nvSpPr>
          <p:cNvPr id="2" name="Title 1">
            <a:extLst>
              <a:ext uri="{FF2B5EF4-FFF2-40B4-BE49-F238E27FC236}">
                <a16:creationId xmlns:a16="http://schemas.microsoft.com/office/drawing/2014/main" id="{40F40D42-CAF8-488C-B6D9-EE566B3ABAE2}"/>
              </a:ext>
            </a:extLst>
          </p:cNvPr>
          <p:cNvSpPr>
            <a:spLocks noGrp="1"/>
          </p:cNvSpPr>
          <p:nvPr>
            <p:ph type="title"/>
          </p:nvPr>
        </p:nvSpPr>
        <p:spPr>
          <a:xfrm>
            <a:off x="558031" y="1158289"/>
            <a:ext cx="11077863" cy="545240"/>
          </a:xfrm>
        </p:spPr>
        <p:txBody>
          <a:bodyPr wrap="square" anchor="b">
            <a:normAutofit/>
          </a:bodyPr>
          <a:lstStyle/>
          <a:p>
            <a:pPr>
              <a:lnSpc>
                <a:spcPct val="90000"/>
              </a:lnSpc>
            </a:pPr>
            <a:r>
              <a:rPr lang="en-US"/>
              <a:t>Key Takeaways</a:t>
            </a:r>
          </a:p>
        </p:txBody>
      </p:sp>
    </p:spTree>
    <p:extLst>
      <p:ext uri="{BB962C8B-B14F-4D97-AF65-F5344CB8AC3E}">
        <p14:creationId xmlns:p14="http://schemas.microsoft.com/office/powerpoint/2010/main" val="257767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E136AAD-0972-4B1D-BC4B-21D32757B12F}"/>
              </a:ext>
            </a:extLst>
          </p:cNvPr>
          <p:cNvSpPr>
            <a:spLocks noGrp="1"/>
          </p:cNvSpPr>
          <p:nvPr>
            <p:ph sz="half" idx="1"/>
          </p:nvPr>
        </p:nvSpPr>
        <p:spPr>
          <a:xfrm>
            <a:off x="558032" y="2256217"/>
            <a:ext cx="5443681" cy="3784787"/>
          </a:xfrm>
        </p:spPr>
        <p:txBody>
          <a:bodyPr/>
          <a:lstStyle/>
          <a:p>
            <a:r>
              <a:rPr lang="en-US" sz="3200" dirty="0"/>
              <a:t>Santa Cruz County, CA</a:t>
            </a:r>
          </a:p>
          <a:p>
            <a:pPr lvl="1"/>
            <a:r>
              <a:rPr lang="en-US" sz="2667" dirty="0">
                <a:solidFill>
                  <a:srgbClr val="000000"/>
                </a:solidFill>
              </a:rPr>
              <a:t>Used data to design a healthy foods alternative campaign.</a:t>
            </a:r>
          </a:p>
          <a:p>
            <a:r>
              <a:rPr lang="en-US" sz="3200" dirty="0">
                <a:solidFill>
                  <a:srgbClr val="000000"/>
                </a:solidFill>
              </a:rPr>
              <a:t>Toledo, OH</a:t>
            </a:r>
          </a:p>
          <a:p>
            <a:pPr lvl="1"/>
            <a:r>
              <a:rPr lang="en-US" sz="2667" dirty="0">
                <a:solidFill>
                  <a:srgbClr val="000000"/>
                </a:solidFill>
              </a:rPr>
              <a:t>Mobilized the community into action using data.</a:t>
            </a:r>
          </a:p>
          <a:p>
            <a:endParaRPr lang="en-US" sz="3200" dirty="0">
              <a:solidFill>
                <a:srgbClr val="000000"/>
              </a:solidFill>
            </a:endParaRPr>
          </a:p>
          <a:p>
            <a:pPr lvl="1"/>
            <a:endParaRPr lang="en-US" dirty="0"/>
          </a:p>
        </p:txBody>
      </p:sp>
      <p:sp>
        <p:nvSpPr>
          <p:cNvPr id="10" name="Content Placeholder 9">
            <a:extLst>
              <a:ext uri="{FF2B5EF4-FFF2-40B4-BE49-F238E27FC236}">
                <a16:creationId xmlns:a16="http://schemas.microsoft.com/office/drawing/2014/main" id="{C3ED7266-1550-4E84-9BBA-AD9E7DC53528}"/>
              </a:ext>
            </a:extLst>
          </p:cNvPr>
          <p:cNvSpPr>
            <a:spLocks noGrp="1"/>
          </p:cNvSpPr>
          <p:nvPr>
            <p:ph sz="half" idx="2"/>
          </p:nvPr>
        </p:nvSpPr>
        <p:spPr/>
        <p:txBody>
          <a:bodyPr/>
          <a:lstStyle/>
          <a:p>
            <a:r>
              <a:rPr lang="en-US" sz="3200" dirty="0">
                <a:solidFill>
                  <a:srgbClr val="000000"/>
                </a:solidFill>
              </a:rPr>
              <a:t>Liberty City, FL</a:t>
            </a:r>
          </a:p>
          <a:p>
            <a:pPr lvl="1"/>
            <a:r>
              <a:rPr lang="en-US" sz="2667" dirty="0">
                <a:solidFill>
                  <a:srgbClr val="000000"/>
                </a:solidFill>
              </a:rPr>
              <a:t>Used data to inform resource allocation in the city.</a:t>
            </a:r>
          </a:p>
          <a:p>
            <a:r>
              <a:rPr lang="en-US" sz="3200" dirty="0">
                <a:solidFill>
                  <a:srgbClr val="000000"/>
                </a:solidFill>
              </a:rPr>
              <a:t>Menominee Nation in Wisconsin</a:t>
            </a:r>
          </a:p>
          <a:p>
            <a:pPr lvl="1"/>
            <a:r>
              <a:rPr lang="en-US" sz="2667" dirty="0">
                <a:solidFill>
                  <a:srgbClr val="000000"/>
                </a:solidFill>
              </a:rPr>
              <a:t>Used community history and data from youth to tell their community’s story.</a:t>
            </a:r>
          </a:p>
        </p:txBody>
      </p:sp>
      <p:sp>
        <p:nvSpPr>
          <p:cNvPr id="2" name="Title 1">
            <a:extLst>
              <a:ext uri="{FF2B5EF4-FFF2-40B4-BE49-F238E27FC236}">
                <a16:creationId xmlns:a16="http://schemas.microsoft.com/office/drawing/2014/main" id="{E4E0FAEB-D56D-4B72-9EAE-76C67E13D42F}"/>
              </a:ext>
            </a:extLst>
          </p:cNvPr>
          <p:cNvSpPr>
            <a:spLocks noGrp="1"/>
          </p:cNvSpPr>
          <p:nvPr>
            <p:ph type="title"/>
          </p:nvPr>
        </p:nvSpPr>
        <p:spPr/>
        <p:txBody>
          <a:bodyPr/>
          <a:lstStyle/>
          <a:p>
            <a:r>
              <a:rPr lang="en-US" dirty="0"/>
              <a:t>How communities are using Data</a:t>
            </a:r>
          </a:p>
        </p:txBody>
      </p:sp>
    </p:spTree>
    <p:extLst>
      <p:ext uri="{BB962C8B-B14F-4D97-AF65-F5344CB8AC3E}">
        <p14:creationId xmlns:p14="http://schemas.microsoft.com/office/powerpoint/2010/main" val="4109969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417B0-9CD9-4A31-84F3-619ACE28907F}"/>
              </a:ext>
            </a:extLst>
          </p:cNvPr>
          <p:cNvSpPr>
            <a:spLocks noGrp="1"/>
          </p:cNvSpPr>
          <p:nvPr>
            <p:ph type="title"/>
          </p:nvPr>
        </p:nvSpPr>
        <p:spPr/>
        <p:txBody>
          <a:bodyPr/>
          <a:lstStyle/>
          <a:p>
            <a:r>
              <a:rPr lang="en-US" dirty="0"/>
              <a:t>Community in Action</a:t>
            </a:r>
          </a:p>
        </p:txBody>
      </p:sp>
      <p:pic>
        <p:nvPicPr>
          <p:cNvPr id="6" name="Online Media 5" title="Columbia Gorge Hears From Everyone on Health: A Deeper Look">
            <a:hlinkClick r:id="" action="ppaction://media"/>
            <a:extLst>
              <a:ext uri="{FF2B5EF4-FFF2-40B4-BE49-F238E27FC236}">
                <a16:creationId xmlns:a16="http://schemas.microsoft.com/office/drawing/2014/main" id="{22277A17-DBFB-4BB4-8446-0C6211E8BAB7}"/>
              </a:ext>
            </a:extLst>
          </p:cNvPr>
          <p:cNvPicPr>
            <a:picLocks noGrp="1" noRot="1" noChangeAspect="1"/>
          </p:cNvPicPr>
          <p:nvPr>
            <p:ph idx="1"/>
            <a:videoFile r:link="rId1"/>
          </p:nvPr>
        </p:nvPicPr>
        <p:blipFill>
          <a:blip r:embed="rId4"/>
          <a:stretch>
            <a:fillRect/>
          </a:stretch>
        </p:blipFill>
        <p:spPr>
          <a:xfrm>
            <a:off x="2142067" y="1951567"/>
            <a:ext cx="7907867" cy="4468284"/>
          </a:xfrm>
          <a:prstGeom prst="rect">
            <a:avLst/>
          </a:prstGeom>
        </p:spPr>
      </p:pic>
    </p:spTree>
    <p:extLst>
      <p:ext uri="{BB962C8B-B14F-4D97-AF65-F5344CB8AC3E}">
        <p14:creationId xmlns:p14="http://schemas.microsoft.com/office/powerpoint/2010/main" val="113930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557825" y="2424474"/>
            <a:ext cx="11072948" cy="1362916"/>
          </a:xfrm>
          <a:prstGeom prst="rect">
            <a:avLst/>
          </a:prstGeom>
          <a:noFill/>
          <a:ln>
            <a:noFill/>
          </a:ln>
        </p:spPr>
        <p:txBody>
          <a:bodyPr spcFirstLastPara="1" vert="horz" wrap="square" lIns="0" tIns="0" rIns="0" bIns="0" numCol="1" anchor="b" anchorCtr="0" compatLnSpc="1">
            <a:prstTxWarp prst="textNoShape">
              <a:avLst/>
            </a:prstTxWarp>
            <a:noAutofit/>
          </a:bodyPr>
          <a:lstStyle/>
          <a:p>
            <a:pPr lvl="0"/>
            <a:br>
              <a:rPr lang="en-US" sz="4800" dirty="0"/>
            </a:br>
            <a:r>
              <a:rPr lang="en-US" sz="4800" dirty="0"/>
              <a:t>Improving Data Fluency</a:t>
            </a:r>
            <a:endParaRPr dirty="0"/>
          </a:p>
        </p:txBody>
      </p:sp>
      <p:sp>
        <p:nvSpPr>
          <p:cNvPr id="68" name="Google Shape;68;p14"/>
          <p:cNvSpPr txBox="1">
            <a:spLocks noGrp="1"/>
          </p:cNvSpPr>
          <p:nvPr>
            <p:ph type="body" idx="1"/>
          </p:nvPr>
        </p:nvSpPr>
        <p:spPr>
          <a:xfrm>
            <a:off x="567991" y="3990532"/>
            <a:ext cx="11060245" cy="806824"/>
          </a:xfrm>
          <a:prstGeom prst="rect">
            <a:avLst/>
          </a:prstGeom>
          <a:noFill/>
          <a:ln>
            <a:noFill/>
          </a:ln>
        </p:spPr>
        <p:txBody>
          <a:bodyPr spcFirstLastPara="1" vert="horz" wrap="square" lIns="0" tIns="0" rIns="0" bIns="0" numCol="1" anchor="t" anchorCtr="0" compatLnSpc="1">
            <a:prstTxWarp prst="textNoShape">
              <a:avLst/>
            </a:prstTxWarp>
            <a:noAutofit/>
          </a:bodyPr>
          <a:lstStyle/>
          <a:p>
            <a:pPr marL="0" indent="0">
              <a:spcBef>
                <a:spcPts val="0"/>
              </a:spcBef>
              <a:buSzPts val="3200"/>
            </a:pPr>
            <a:r>
              <a:rPr lang="en-US" dirty="0"/>
              <a:t>Slides for Group Facilitation</a:t>
            </a:r>
            <a:endParaRPr dirty="0"/>
          </a:p>
        </p:txBody>
      </p:sp>
      <p:sp>
        <p:nvSpPr>
          <p:cNvPr id="69" name="Google Shape;69;p14"/>
          <p:cNvSpPr txBox="1">
            <a:spLocks noGrp="1"/>
          </p:cNvSpPr>
          <p:nvPr>
            <p:ph type="body" idx="2"/>
          </p:nvPr>
        </p:nvSpPr>
        <p:spPr>
          <a:xfrm>
            <a:off x="283752" y="6407664"/>
            <a:ext cx="3940848" cy="246529"/>
          </a:xfrm>
          <a:prstGeom prst="rect">
            <a:avLst/>
          </a:prstGeom>
          <a:noFill/>
          <a:ln>
            <a:noFill/>
          </a:ln>
        </p:spPr>
        <p:txBody>
          <a:bodyPr spcFirstLastPara="1" vert="horz" wrap="square" lIns="0" tIns="0" rIns="0" bIns="0" numCol="1" anchor="t" anchorCtr="0" compatLnSpc="1">
            <a:prstTxWarp prst="textNoShape">
              <a:avLst/>
            </a:prstTxWarp>
            <a:noAutofit/>
          </a:bodyPr>
          <a:lstStyle/>
          <a:p>
            <a:pPr marL="0" indent="0">
              <a:spcBef>
                <a:spcPts val="0"/>
              </a:spcBef>
              <a:buClr>
                <a:schemeClr val="dk2"/>
              </a:buClr>
              <a:buSzPts val="2000"/>
            </a:pPr>
            <a:r>
              <a:rPr lang="en-US" sz="2667">
                <a:latin typeface="Calibri"/>
                <a:ea typeface="Calibri"/>
                <a:cs typeface="Calibri"/>
                <a:sym typeface="Calibri"/>
              </a:rPr>
              <a:t>countyhealthrankings.org</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A8EBA-CDAF-444A-B13A-0ECDE464A30D}"/>
              </a:ext>
            </a:extLst>
          </p:cNvPr>
          <p:cNvSpPr>
            <a:spLocks noGrp="1"/>
          </p:cNvSpPr>
          <p:nvPr>
            <p:ph type="title"/>
          </p:nvPr>
        </p:nvSpPr>
        <p:spPr/>
        <p:txBody>
          <a:bodyPr/>
          <a:lstStyle/>
          <a:p>
            <a:r>
              <a:rPr lang="en-US" dirty="0"/>
              <a:t>Discussion &amp; Reflection</a:t>
            </a:r>
          </a:p>
        </p:txBody>
      </p:sp>
      <p:sp>
        <p:nvSpPr>
          <p:cNvPr id="3" name="Content Placeholder 2">
            <a:extLst>
              <a:ext uri="{FF2B5EF4-FFF2-40B4-BE49-F238E27FC236}">
                <a16:creationId xmlns:a16="http://schemas.microsoft.com/office/drawing/2014/main" id="{19CC0E56-FFE0-4F04-AEF8-2F5781EB53B4}"/>
              </a:ext>
            </a:extLst>
          </p:cNvPr>
          <p:cNvSpPr>
            <a:spLocks noGrp="1"/>
          </p:cNvSpPr>
          <p:nvPr>
            <p:ph idx="1"/>
          </p:nvPr>
        </p:nvSpPr>
        <p:spPr/>
        <p:txBody>
          <a:bodyPr/>
          <a:lstStyle/>
          <a:p>
            <a:r>
              <a:rPr lang="en-US" dirty="0"/>
              <a:t>How do your data align with resident experiences?</a:t>
            </a:r>
          </a:p>
          <a:p>
            <a:r>
              <a:rPr lang="en-US" dirty="0"/>
              <a:t>What are some ways that you can invite residents to be part of data interpretation?</a:t>
            </a:r>
          </a:p>
        </p:txBody>
      </p:sp>
    </p:spTree>
    <p:extLst>
      <p:ext uri="{BB962C8B-B14F-4D97-AF65-F5344CB8AC3E}">
        <p14:creationId xmlns:p14="http://schemas.microsoft.com/office/powerpoint/2010/main" val="230796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643F5-72F6-4AAF-87DF-DAFB872518B7}"/>
              </a:ext>
            </a:extLst>
          </p:cNvPr>
          <p:cNvSpPr>
            <a:spLocks noGrp="1"/>
          </p:cNvSpPr>
          <p:nvPr>
            <p:ph type="title"/>
          </p:nvPr>
        </p:nvSpPr>
        <p:spPr/>
        <p:txBody>
          <a:bodyPr/>
          <a:lstStyle/>
          <a:p>
            <a:r>
              <a:rPr lang="en-US" dirty="0"/>
              <a:t>Congratulations!</a:t>
            </a:r>
          </a:p>
        </p:txBody>
      </p:sp>
      <p:sp>
        <p:nvSpPr>
          <p:cNvPr id="3" name="Content Placeholder 2">
            <a:extLst>
              <a:ext uri="{FF2B5EF4-FFF2-40B4-BE49-F238E27FC236}">
                <a16:creationId xmlns:a16="http://schemas.microsoft.com/office/drawing/2014/main" id="{F2EDE829-3BF7-4A2A-BB6B-A86FE5474C03}"/>
              </a:ext>
            </a:extLst>
          </p:cNvPr>
          <p:cNvSpPr>
            <a:spLocks noGrp="1"/>
          </p:cNvSpPr>
          <p:nvPr>
            <p:ph idx="1"/>
          </p:nvPr>
        </p:nvSpPr>
        <p:spPr/>
        <p:txBody>
          <a:bodyPr/>
          <a:lstStyle/>
          <a:p>
            <a:pPr marL="0" indent="0">
              <a:buNone/>
            </a:pPr>
            <a:r>
              <a:rPr lang="en-US" sz="3733" dirty="0"/>
              <a:t>Now that you have explored this content, you should be able to:</a:t>
            </a:r>
          </a:p>
          <a:p>
            <a:pPr algn="l">
              <a:buFont typeface="Arial" panose="020B0604020202020204" pitchFamily="34" charset="0"/>
              <a:buChar char="•"/>
            </a:pPr>
            <a:r>
              <a:rPr lang="en-US" b="0" i="0" dirty="0">
                <a:effectLst/>
              </a:rPr>
              <a:t>Identify the questions you want to answer with data.</a:t>
            </a:r>
          </a:p>
          <a:p>
            <a:pPr algn="l">
              <a:buFont typeface="Arial" panose="020B0604020202020204" pitchFamily="34" charset="0"/>
              <a:buChar char="•"/>
            </a:pPr>
            <a:r>
              <a:rPr lang="en-US" b="0" i="0" dirty="0">
                <a:effectLst/>
              </a:rPr>
              <a:t>Demonstrate appropriate and ethical use of data.</a:t>
            </a:r>
          </a:p>
          <a:p>
            <a:pPr algn="l">
              <a:buFont typeface="Arial" panose="020B0604020202020204" pitchFamily="34" charset="0"/>
              <a:buChar char="•"/>
            </a:pPr>
            <a:r>
              <a:rPr lang="en-US" b="0" i="0" dirty="0">
                <a:effectLst/>
              </a:rPr>
              <a:t>Use data to improve health and identify inequities.</a:t>
            </a:r>
          </a:p>
        </p:txBody>
      </p:sp>
    </p:spTree>
    <p:extLst>
      <p:ext uri="{BB962C8B-B14F-4D97-AF65-F5344CB8AC3E}">
        <p14:creationId xmlns:p14="http://schemas.microsoft.com/office/powerpoint/2010/main" val="379555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94646D-FD19-4DAC-8697-3C4B5D99C5E4}"/>
              </a:ext>
            </a:extLst>
          </p:cNvPr>
          <p:cNvSpPr>
            <a:spLocks noGrp="1"/>
          </p:cNvSpPr>
          <p:nvPr>
            <p:ph sz="half" idx="1"/>
          </p:nvPr>
        </p:nvSpPr>
        <p:spPr>
          <a:xfrm>
            <a:off x="559957" y="2256217"/>
            <a:ext cx="6216764" cy="3784787"/>
          </a:xfrm>
        </p:spPr>
        <p:txBody>
          <a:bodyPr wrap="square" anchor="t">
            <a:normAutofit/>
          </a:bodyPr>
          <a:lstStyle/>
          <a:p>
            <a:pPr marL="0" indent="0" algn="ctr">
              <a:buNone/>
            </a:pPr>
            <a:r>
              <a:rPr lang="en-US" sz="3200" dirty="0"/>
              <a:t>We would love to hear your thoughts on this presentation or to discuss any questions you have!</a:t>
            </a:r>
          </a:p>
          <a:p>
            <a:pPr marL="0" indent="0" algn="ctr">
              <a:buNone/>
            </a:pPr>
            <a:endParaRPr lang="en-US" sz="3200" dirty="0"/>
          </a:p>
          <a:p>
            <a:pPr marL="0" indent="0" algn="ctr">
              <a:buNone/>
            </a:pPr>
            <a:r>
              <a:rPr lang="en-US" sz="3200" b="1" dirty="0">
                <a:hlinkClick r:id="rId3"/>
              </a:rPr>
              <a:t>Contact us</a:t>
            </a:r>
            <a:endParaRPr lang="en-US" sz="3200" b="1" dirty="0"/>
          </a:p>
        </p:txBody>
      </p:sp>
      <p:pic>
        <p:nvPicPr>
          <p:cNvPr id="4" name="Picture 3" descr="A group of people on a sidewalk&#10;&#10;Description automatically generated">
            <a:extLst>
              <a:ext uri="{FF2B5EF4-FFF2-40B4-BE49-F238E27FC236}">
                <a16:creationId xmlns:a16="http://schemas.microsoft.com/office/drawing/2014/main" id="{73B5E6F5-F032-4E4E-8657-2919D41BF663}"/>
              </a:ext>
            </a:extLst>
          </p:cNvPr>
          <p:cNvPicPr>
            <a:picLocks noChangeAspect="1"/>
          </p:cNvPicPr>
          <p:nvPr/>
        </p:nvPicPr>
        <p:blipFill>
          <a:blip r:embed="rId4"/>
          <a:stretch>
            <a:fillRect/>
          </a:stretch>
        </p:blipFill>
        <p:spPr>
          <a:xfrm>
            <a:off x="7542869" y="2256217"/>
            <a:ext cx="2734672" cy="3784787"/>
          </a:xfrm>
          <a:prstGeom prst="rect">
            <a:avLst/>
          </a:prstGeom>
          <a:noFill/>
        </p:spPr>
      </p:pic>
      <p:sp>
        <p:nvSpPr>
          <p:cNvPr id="2" name="Title 1">
            <a:extLst>
              <a:ext uri="{FF2B5EF4-FFF2-40B4-BE49-F238E27FC236}">
                <a16:creationId xmlns:a16="http://schemas.microsoft.com/office/drawing/2014/main" id="{F271C799-4534-427F-B2F4-F1E6A0C821C3}"/>
              </a:ext>
            </a:extLst>
          </p:cNvPr>
          <p:cNvSpPr>
            <a:spLocks noGrp="1"/>
          </p:cNvSpPr>
          <p:nvPr>
            <p:ph type="title"/>
          </p:nvPr>
        </p:nvSpPr>
        <p:spPr>
          <a:xfrm>
            <a:off x="558031" y="1158289"/>
            <a:ext cx="11077863" cy="545240"/>
          </a:xfrm>
        </p:spPr>
        <p:txBody>
          <a:bodyPr wrap="square" anchor="b">
            <a:normAutofit/>
          </a:bodyPr>
          <a:lstStyle/>
          <a:p>
            <a:pPr>
              <a:lnSpc>
                <a:spcPct val="90000"/>
              </a:lnSpc>
            </a:pPr>
            <a:r>
              <a:rPr lang="en-US"/>
              <a:t>Contact Us</a:t>
            </a:r>
          </a:p>
        </p:txBody>
      </p:sp>
    </p:spTree>
    <p:extLst>
      <p:ext uri="{BB962C8B-B14F-4D97-AF65-F5344CB8AC3E}">
        <p14:creationId xmlns:p14="http://schemas.microsoft.com/office/powerpoint/2010/main" val="789226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4A7B5803-F779-4D93-9507-E37112AF5D19}"/>
              </a:ext>
            </a:extLst>
          </p:cNvPr>
          <p:cNvSpPr>
            <a:spLocks noGrp="1"/>
          </p:cNvSpPr>
          <p:nvPr>
            <p:ph sz="half" idx="1"/>
          </p:nvPr>
        </p:nvSpPr>
        <p:spPr>
          <a:xfrm>
            <a:off x="558031" y="2362474"/>
            <a:ext cx="5178412" cy="4460796"/>
          </a:xfrm>
        </p:spPr>
        <p:txBody>
          <a:bodyPr/>
          <a:lstStyle/>
          <a:p>
            <a:r>
              <a:rPr lang="en-US" sz="3733" dirty="0"/>
              <a:t> A </a:t>
            </a:r>
            <a:r>
              <a:rPr lang="en-US" sz="3733" b="1" dirty="0"/>
              <a:t>health inequity</a:t>
            </a:r>
            <a:r>
              <a:rPr lang="en-US" sz="3733" dirty="0"/>
              <a:t> is a health disparity that is not only unfair but may also reflect injustice.</a:t>
            </a:r>
            <a:endParaRPr lang="en-US" sz="3200" dirty="0"/>
          </a:p>
        </p:txBody>
      </p:sp>
      <p:sp>
        <p:nvSpPr>
          <p:cNvPr id="2" name="Title 1">
            <a:extLst>
              <a:ext uri="{FF2B5EF4-FFF2-40B4-BE49-F238E27FC236}">
                <a16:creationId xmlns:a16="http://schemas.microsoft.com/office/drawing/2014/main" id="{6803E0B7-9503-43A1-A460-98D54416F190}"/>
              </a:ext>
            </a:extLst>
          </p:cNvPr>
          <p:cNvSpPr>
            <a:spLocks noGrp="1"/>
          </p:cNvSpPr>
          <p:nvPr>
            <p:ph type="title"/>
          </p:nvPr>
        </p:nvSpPr>
        <p:spPr/>
        <p:txBody>
          <a:bodyPr/>
          <a:lstStyle/>
          <a:p>
            <a:r>
              <a:rPr lang="en-US" dirty="0"/>
              <a:t>Health Inequities</a:t>
            </a:r>
          </a:p>
        </p:txBody>
      </p:sp>
      <p:pic>
        <p:nvPicPr>
          <p:cNvPr id="5" name="Content Placeholder 4">
            <a:extLst>
              <a:ext uri="{FF2B5EF4-FFF2-40B4-BE49-F238E27FC236}">
                <a16:creationId xmlns:a16="http://schemas.microsoft.com/office/drawing/2014/main" id="{819E989B-CA15-4372-B382-0F1D51C2D88C}"/>
              </a:ext>
            </a:extLst>
          </p:cNvPr>
          <p:cNvPicPr>
            <a:picLocks noGrp="1" noChangeAspect="1"/>
          </p:cNvPicPr>
          <p:nvPr>
            <p:ph sz="half" idx="2"/>
          </p:nvPr>
        </p:nvPicPr>
        <p:blipFill>
          <a:blip r:embed="rId3"/>
          <a:stretch>
            <a:fillRect/>
          </a:stretch>
        </p:blipFill>
        <p:spPr>
          <a:xfrm>
            <a:off x="6142244" y="1960325"/>
            <a:ext cx="5489800" cy="4340372"/>
          </a:xfrm>
          <a:prstGeom prst="rect">
            <a:avLst/>
          </a:prstGeom>
        </p:spPr>
      </p:pic>
    </p:spTree>
    <p:extLst>
      <p:ext uri="{BB962C8B-B14F-4D97-AF65-F5344CB8AC3E}">
        <p14:creationId xmlns:p14="http://schemas.microsoft.com/office/powerpoint/2010/main" val="2033080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6AC3EC-CF26-434D-AD65-4D033376F83D}"/>
              </a:ext>
            </a:extLst>
          </p:cNvPr>
          <p:cNvSpPr>
            <a:spLocks noGrp="1"/>
          </p:cNvSpPr>
          <p:nvPr>
            <p:ph type="title"/>
          </p:nvPr>
        </p:nvSpPr>
        <p:spPr/>
        <p:txBody>
          <a:bodyPr/>
          <a:lstStyle/>
          <a:p>
            <a:r>
              <a:rPr lang="en-US" dirty="0"/>
              <a:t>What is Health?</a:t>
            </a:r>
          </a:p>
        </p:txBody>
      </p:sp>
      <p:graphicFrame>
        <p:nvGraphicFramePr>
          <p:cNvPr id="5" name="Table 5">
            <a:extLst>
              <a:ext uri="{FF2B5EF4-FFF2-40B4-BE49-F238E27FC236}">
                <a16:creationId xmlns:a16="http://schemas.microsoft.com/office/drawing/2014/main" id="{E3E03D66-85BA-4C78-A315-1057E4F8F89C}"/>
              </a:ext>
            </a:extLst>
          </p:cNvPr>
          <p:cNvGraphicFramePr>
            <a:graphicFrameLocks noGrp="1"/>
          </p:cNvGraphicFramePr>
          <p:nvPr/>
        </p:nvGraphicFramePr>
        <p:xfrm>
          <a:off x="243840" y="1836928"/>
          <a:ext cx="11720576" cy="4860544"/>
        </p:xfrm>
        <a:graphic>
          <a:graphicData uri="http://schemas.openxmlformats.org/drawingml/2006/table">
            <a:tbl>
              <a:tblPr bandRow="1">
                <a:tableStyleId>{5C22544A-7EE6-4342-B048-85BDC9FD1C3A}</a:tableStyleId>
              </a:tblPr>
              <a:tblGrid>
                <a:gridCol w="2188927">
                  <a:extLst>
                    <a:ext uri="{9D8B030D-6E8A-4147-A177-3AD203B41FA5}">
                      <a16:colId xmlns:a16="http://schemas.microsoft.com/office/drawing/2014/main" val="1013349000"/>
                    </a:ext>
                  </a:extLst>
                </a:gridCol>
                <a:gridCol w="9531649">
                  <a:extLst>
                    <a:ext uri="{9D8B030D-6E8A-4147-A177-3AD203B41FA5}">
                      <a16:colId xmlns:a16="http://schemas.microsoft.com/office/drawing/2014/main" val="3099736120"/>
                    </a:ext>
                  </a:extLst>
                </a:gridCol>
              </a:tblGrid>
              <a:tr h="1807836">
                <a:tc>
                  <a:txBody>
                    <a:bodyPr/>
                    <a:lstStyle/>
                    <a:p>
                      <a:r>
                        <a:rPr lang="en-US" sz="2100" dirty="0"/>
                        <a:t>Population Health</a:t>
                      </a:r>
                    </a:p>
                  </a:txBody>
                  <a:tcPr marL="121920" marR="121920" marT="60960" marB="60960"/>
                </a:tc>
                <a:tc>
                  <a:txBody>
                    <a:bodyPr/>
                    <a:lstStyle/>
                    <a:p>
                      <a:r>
                        <a:rPr lang="en-US" sz="2100" dirty="0"/>
                        <a:t>The health outcomes of a group of individuals, including the distribution of outcomes within the group. These groups are often geographic populations such as nations or communities but can also be other groups as identified by race or ethnicity, persons with disabilities, people who are incarcerated, or any other defined group (</a:t>
                      </a:r>
                      <a:r>
                        <a:rPr lang="en-US" sz="2100" dirty="0" err="1"/>
                        <a:t>Kindig</a:t>
                      </a:r>
                      <a:r>
                        <a:rPr lang="en-US" sz="2100" dirty="0"/>
                        <a:t> &amp; Stoddart, 2003; </a:t>
                      </a:r>
                      <a:r>
                        <a:rPr lang="en-US" sz="2100" dirty="0" err="1"/>
                        <a:t>Kindig</a:t>
                      </a:r>
                      <a:r>
                        <a:rPr lang="en-US" sz="2100" dirty="0"/>
                        <a:t> 2007).</a:t>
                      </a:r>
                    </a:p>
                  </a:txBody>
                  <a:tcPr marL="121920" marR="121920" marT="60960" marB="60960"/>
                </a:tc>
                <a:extLst>
                  <a:ext uri="{0D108BD9-81ED-4DB2-BD59-A6C34878D82A}">
                    <a16:rowId xmlns:a16="http://schemas.microsoft.com/office/drawing/2014/main" val="2753063902"/>
                  </a:ext>
                </a:extLst>
              </a:tr>
              <a:tr h="578825">
                <a:tc>
                  <a:txBody>
                    <a:bodyPr/>
                    <a:lstStyle/>
                    <a:p>
                      <a:r>
                        <a:rPr lang="en-US" sz="2100" dirty="0"/>
                        <a:t>Population</a:t>
                      </a:r>
                    </a:p>
                  </a:txBody>
                  <a:tcPr marL="121920" marR="121920" marT="60960" marB="60960"/>
                </a:tc>
                <a:tc>
                  <a:txBody>
                    <a:bodyPr/>
                    <a:lstStyle/>
                    <a:p>
                      <a:r>
                        <a:rPr lang="en-US" sz="2100" kern="1200" dirty="0">
                          <a:effectLst/>
                        </a:rPr>
                        <a:t>The whole group that is being studied or measured.</a:t>
                      </a:r>
                      <a:endParaRPr lang="en-US" sz="2100" dirty="0"/>
                    </a:p>
                  </a:txBody>
                  <a:tcPr marL="121920" marR="121920" marT="60960" marB="60960"/>
                </a:tc>
                <a:extLst>
                  <a:ext uri="{0D108BD9-81ED-4DB2-BD59-A6C34878D82A}">
                    <a16:rowId xmlns:a16="http://schemas.microsoft.com/office/drawing/2014/main" val="2934700651"/>
                  </a:ext>
                </a:extLst>
              </a:tr>
              <a:tr h="2473883">
                <a:tc>
                  <a:txBody>
                    <a:bodyPr/>
                    <a:lstStyle/>
                    <a:p>
                      <a:r>
                        <a:rPr lang="en-US" sz="2100" dirty="0"/>
                        <a:t>Community</a:t>
                      </a:r>
                    </a:p>
                  </a:txBody>
                  <a:tcPr marL="121920" marR="121920" marT="60960" marB="60960"/>
                </a:tc>
                <a:tc>
                  <a:txBody>
                    <a:bodyPr/>
                    <a:lstStyle/>
                    <a:p>
                      <a:r>
                        <a:rPr lang="en-US" sz="2100" dirty="0"/>
                        <a:t>Your defined population of interest. In the world of health improvement, community is often defined as a group of people affiliated by:</a:t>
                      </a:r>
                    </a:p>
                    <a:p>
                      <a:endParaRPr lang="en-US" sz="2100" dirty="0"/>
                    </a:p>
                    <a:p>
                      <a:r>
                        <a:rPr lang="en-US" sz="2100" dirty="0"/>
                        <a:t>Place, such as neighborhood, city, county, parish, or borough.</a:t>
                      </a:r>
                    </a:p>
                    <a:p>
                      <a:r>
                        <a:rPr lang="en-US" sz="2100" dirty="0"/>
                        <a:t>Shared interests, such as the environment, schools, or spirituality.</a:t>
                      </a:r>
                    </a:p>
                    <a:p>
                      <a:r>
                        <a:rPr lang="en-US" sz="2100" dirty="0"/>
                        <a:t>Similar situations, such as immigrant communities or people experiencing poverty.</a:t>
                      </a:r>
                    </a:p>
                    <a:p>
                      <a:r>
                        <a:rPr lang="en-US" sz="2100" dirty="0"/>
                        <a:t>Identity, such as race, ethnicity, gender, or sexual orientation.</a:t>
                      </a:r>
                    </a:p>
                  </a:txBody>
                  <a:tcPr marL="121920" marR="121920" marT="60960" marB="60960"/>
                </a:tc>
                <a:extLst>
                  <a:ext uri="{0D108BD9-81ED-4DB2-BD59-A6C34878D82A}">
                    <a16:rowId xmlns:a16="http://schemas.microsoft.com/office/drawing/2014/main" val="158715339"/>
                  </a:ext>
                </a:extLst>
              </a:tr>
            </a:tbl>
          </a:graphicData>
        </a:graphic>
      </p:graphicFrame>
    </p:spTree>
    <p:extLst>
      <p:ext uri="{BB962C8B-B14F-4D97-AF65-F5344CB8AC3E}">
        <p14:creationId xmlns:p14="http://schemas.microsoft.com/office/powerpoint/2010/main" val="1959222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DA0A40-87D9-4591-B896-D88B2F60ACDC}"/>
              </a:ext>
            </a:extLst>
          </p:cNvPr>
          <p:cNvSpPr>
            <a:spLocks noGrp="1"/>
          </p:cNvSpPr>
          <p:nvPr>
            <p:ph type="title"/>
          </p:nvPr>
        </p:nvSpPr>
        <p:spPr/>
        <p:txBody>
          <a:bodyPr/>
          <a:lstStyle/>
          <a:p>
            <a:r>
              <a:rPr lang="en-US" dirty="0"/>
              <a:t>Learning objectives</a:t>
            </a:r>
          </a:p>
        </p:txBody>
      </p:sp>
      <p:sp>
        <p:nvSpPr>
          <p:cNvPr id="6" name="Content Placeholder 5">
            <a:extLst>
              <a:ext uri="{FF2B5EF4-FFF2-40B4-BE49-F238E27FC236}">
                <a16:creationId xmlns:a16="http://schemas.microsoft.com/office/drawing/2014/main" id="{87FFC57C-BA85-4000-9407-DDBCC1AE1E3F}"/>
              </a:ext>
            </a:extLst>
          </p:cNvPr>
          <p:cNvSpPr>
            <a:spLocks noGrp="1"/>
          </p:cNvSpPr>
          <p:nvPr>
            <p:ph idx="1"/>
          </p:nvPr>
        </p:nvSpPr>
        <p:spPr>
          <a:xfrm>
            <a:off x="305956" y="2204295"/>
            <a:ext cx="8050365" cy="3556327"/>
          </a:xfrm>
        </p:spPr>
        <p:txBody>
          <a:bodyPr/>
          <a:lstStyle/>
          <a:p>
            <a:r>
              <a:rPr lang="en-US" sz="3733" dirty="0"/>
              <a:t>Refine the questions you want to answer with data.</a:t>
            </a:r>
          </a:p>
          <a:p>
            <a:r>
              <a:rPr lang="en-US" sz="3733" dirty="0"/>
              <a:t>Demonstrate appropriate and ethical use of data.</a:t>
            </a:r>
          </a:p>
          <a:p>
            <a:r>
              <a:rPr lang="en-US" sz="3733" dirty="0"/>
              <a:t>Select data to tell your story</a:t>
            </a:r>
            <a:r>
              <a:rPr lang="en-US" sz="2133" dirty="0"/>
              <a:t>.</a:t>
            </a:r>
          </a:p>
        </p:txBody>
      </p:sp>
      <p:pic>
        <p:nvPicPr>
          <p:cNvPr id="3" name="Picture 2" descr="Team working together in the office">
            <a:extLst>
              <a:ext uri="{FF2B5EF4-FFF2-40B4-BE49-F238E27FC236}">
                <a16:creationId xmlns:a16="http://schemas.microsoft.com/office/drawing/2014/main" id="{E0AE6B8B-6FC9-45F7-B732-F8CA33441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937" y="2633473"/>
            <a:ext cx="3857107" cy="2574544"/>
          </a:xfrm>
          <a:prstGeom prst="rect">
            <a:avLst/>
          </a:prstGeom>
        </p:spPr>
      </p:pic>
    </p:spTree>
    <p:extLst>
      <p:ext uri="{BB962C8B-B14F-4D97-AF65-F5344CB8AC3E}">
        <p14:creationId xmlns:p14="http://schemas.microsoft.com/office/powerpoint/2010/main" val="1509238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174D0-AAC1-4DCB-9B4C-0026E6C23A52}"/>
              </a:ext>
            </a:extLst>
          </p:cNvPr>
          <p:cNvSpPr>
            <a:spLocks noGrp="1"/>
          </p:cNvSpPr>
          <p:nvPr>
            <p:ph type="title"/>
          </p:nvPr>
        </p:nvSpPr>
        <p:spPr/>
        <p:txBody>
          <a:bodyPr/>
          <a:lstStyle/>
          <a:p>
            <a:r>
              <a:rPr lang="en-US" dirty="0"/>
              <a:t>What you can expect</a:t>
            </a:r>
          </a:p>
        </p:txBody>
      </p:sp>
      <p:sp>
        <p:nvSpPr>
          <p:cNvPr id="3" name="Content Placeholder 2">
            <a:extLst>
              <a:ext uri="{FF2B5EF4-FFF2-40B4-BE49-F238E27FC236}">
                <a16:creationId xmlns:a16="http://schemas.microsoft.com/office/drawing/2014/main" id="{F88FA85A-1F0B-4A9D-9D6E-AE36798ACF7F}"/>
              </a:ext>
            </a:extLst>
          </p:cNvPr>
          <p:cNvSpPr>
            <a:spLocks noGrp="1"/>
          </p:cNvSpPr>
          <p:nvPr>
            <p:ph idx="1"/>
          </p:nvPr>
        </p:nvSpPr>
        <p:spPr/>
        <p:txBody>
          <a:bodyPr/>
          <a:lstStyle/>
          <a:p>
            <a:r>
              <a:rPr lang="en-US" dirty="0"/>
              <a:t>Learn from the content.</a:t>
            </a:r>
          </a:p>
          <a:p>
            <a:r>
              <a:rPr lang="en-US" dirty="0"/>
              <a:t>Learn from discussion and reflection.</a:t>
            </a:r>
          </a:p>
          <a:p>
            <a:r>
              <a:rPr lang="en-US" dirty="0"/>
              <a:t>Learn from taking action.</a:t>
            </a:r>
          </a:p>
        </p:txBody>
      </p:sp>
      <p:pic>
        <p:nvPicPr>
          <p:cNvPr id="4" name="Picture 3">
            <a:extLst>
              <a:ext uri="{FF2B5EF4-FFF2-40B4-BE49-F238E27FC236}">
                <a16:creationId xmlns:a16="http://schemas.microsoft.com/office/drawing/2014/main" id="{08C6D5B6-B21C-4971-B08A-C33ADF81C4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966532">
            <a:off x="7469864" y="1040540"/>
            <a:ext cx="3825817" cy="4989781"/>
          </a:xfrm>
          <a:prstGeom prst="rect">
            <a:avLst/>
          </a:prstGeom>
        </p:spPr>
      </p:pic>
    </p:spTree>
    <p:extLst>
      <p:ext uri="{BB962C8B-B14F-4D97-AF65-F5344CB8AC3E}">
        <p14:creationId xmlns:p14="http://schemas.microsoft.com/office/powerpoint/2010/main" val="1406683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2A9DF4-08DB-4604-B24E-75B59AF0371F}"/>
              </a:ext>
            </a:extLst>
          </p:cNvPr>
          <p:cNvSpPr>
            <a:spLocks noGrp="1"/>
          </p:cNvSpPr>
          <p:nvPr>
            <p:ph sz="half" idx="1"/>
          </p:nvPr>
        </p:nvSpPr>
        <p:spPr>
          <a:xfrm>
            <a:off x="1255338" y="2239273"/>
            <a:ext cx="1390764" cy="751143"/>
          </a:xfrm>
        </p:spPr>
        <p:txBody>
          <a:bodyPr/>
          <a:lstStyle/>
          <a:p>
            <a:pPr marL="0" indent="0" algn="ctr" defTabSz="1219170" eaLnBrk="0" hangingPunct="0">
              <a:spcBef>
                <a:spcPct val="50000"/>
              </a:spcBef>
              <a:buClrTx/>
              <a:buSzTx/>
              <a:buNone/>
              <a:defRPr/>
            </a:pPr>
            <a:r>
              <a:rPr lang="en-US" sz="4000" i="1" kern="1200" spc="133" dirty="0">
                <a:solidFill>
                  <a:srgbClr val="F8931F"/>
                </a:solidFill>
                <a:latin typeface="Arial" charset="0"/>
              </a:rPr>
              <a:t>Why?</a:t>
            </a:r>
            <a:endParaRPr lang="en-US" sz="1200" b="1" kern="1200" dirty="0">
              <a:solidFill>
                <a:prstClr val="black"/>
              </a:solidFill>
              <a:latin typeface="Arial" charset="0"/>
            </a:endParaRPr>
          </a:p>
        </p:txBody>
      </p:sp>
      <p:sp>
        <p:nvSpPr>
          <p:cNvPr id="2" name="Title 1">
            <a:extLst>
              <a:ext uri="{FF2B5EF4-FFF2-40B4-BE49-F238E27FC236}">
                <a16:creationId xmlns:a16="http://schemas.microsoft.com/office/drawing/2014/main" id="{BDA9FAC4-FD34-4177-98CC-6A1442ED14E2}"/>
              </a:ext>
            </a:extLst>
          </p:cNvPr>
          <p:cNvSpPr>
            <a:spLocks noGrp="1"/>
          </p:cNvSpPr>
          <p:nvPr>
            <p:ph type="title"/>
          </p:nvPr>
        </p:nvSpPr>
        <p:spPr/>
        <p:txBody>
          <a:bodyPr/>
          <a:lstStyle/>
          <a:p>
            <a:r>
              <a:rPr lang="en-US" dirty="0"/>
              <a:t>The Fact-Finding Cycle</a:t>
            </a:r>
          </a:p>
        </p:txBody>
      </p:sp>
      <p:pic>
        <p:nvPicPr>
          <p:cNvPr id="7" name="Content Placeholder 6">
            <a:extLst>
              <a:ext uri="{FF2B5EF4-FFF2-40B4-BE49-F238E27FC236}">
                <a16:creationId xmlns:a16="http://schemas.microsoft.com/office/drawing/2014/main" id="{A83B5C5F-1C43-4607-82C8-4DB94B580713}"/>
              </a:ext>
            </a:extLst>
          </p:cNvPr>
          <p:cNvPicPr>
            <a:picLocks noGrp="1" noChangeAspect="1"/>
          </p:cNvPicPr>
          <p:nvPr>
            <p:ph sz="half" idx="2"/>
          </p:nvPr>
        </p:nvPicPr>
        <p:blipFill>
          <a:blip r:embed="rId3"/>
          <a:stretch>
            <a:fillRect/>
          </a:stretch>
        </p:blipFill>
        <p:spPr>
          <a:xfrm>
            <a:off x="7644337" y="2295612"/>
            <a:ext cx="3703584" cy="3784600"/>
          </a:xfrm>
          <a:prstGeom prst="rect">
            <a:avLst/>
          </a:prstGeom>
        </p:spPr>
      </p:pic>
      <p:sp>
        <p:nvSpPr>
          <p:cNvPr id="8" name="TextBox 7">
            <a:extLst>
              <a:ext uri="{FF2B5EF4-FFF2-40B4-BE49-F238E27FC236}">
                <a16:creationId xmlns:a16="http://schemas.microsoft.com/office/drawing/2014/main" id="{03C0A4A7-7D74-4DEA-AF58-83C21174D47C}"/>
              </a:ext>
            </a:extLst>
          </p:cNvPr>
          <p:cNvSpPr txBox="1"/>
          <p:nvPr/>
        </p:nvSpPr>
        <p:spPr bwMode="auto">
          <a:xfrm>
            <a:off x="2354559" y="3226624"/>
            <a:ext cx="2340864" cy="615553"/>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r>
              <a:rPr lang="en-US" sz="4000" b="0" i="1" spc="133" dirty="0">
                <a:solidFill>
                  <a:schemeClr val="bg2"/>
                </a:solidFill>
              </a:rPr>
              <a:t>Who?</a:t>
            </a:r>
          </a:p>
        </p:txBody>
      </p:sp>
      <p:sp>
        <p:nvSpPr>
          <p:cNvPr id="14" name="TextBox 13">
            <a:extLst>
              <a:ext uri="{FF2B5EF4-FFF2-40B4-BE49-F238E27FC236}">
                <a16:creationId xmlns:a16="http://schemas.microsoft.com/office/drawing/2014/main" id="{6B230E35-1E93-4F96-B3C0-1432311CA6CB}"/>
              </a:ext>
            </a:extLst>
          </p:cNvPr>
          <p:cNvSpPr txBox="1"/>
          <p:nvPr/>
        </p:nvSpPr>
        <p:spPr bwMode="auto">
          <a:xfrm>
            <a:off x="745104" y="4166580"/>
            <a:ext cx="2411232" cy="1631216"/>
          </a:xfrm>
          <a:prstGeom prst="rect">
            <a:avLst/>
          </a:prstGeom>
          <a:noFill/>
          <a:ln w="9525">
            <a:noFill/>
            <a:miter lim="800000"/>
            <a:headEnd/>
            <a:tailEnd/>
          </a:ln>
          <a:effectLst/>
        </p:spPr>
        <p:txBody>
          <a:bodyPr wrap="square">
            <a:spAutoFit/>
          </a:bodyPr>
          <a:lstStyle/>
          <a:p>
            <a:pPr defTabSz="1219170">
              <a:defRPr/>
            </a:pPr>
            <a:r>
              <a:rPr lang="en-US" sz="4000" b="0" i="1" spc="133" dirty="0">
                <a:solidFill>
                  <a:srgbClr val="F8931F"/>
                </a:solidFill>
              </a:rPr>
              <a:t>What?</a:t>
            </a:r>
          </a:p>
          <a:p>
            <a:pPr defTabSz="1219170">
              <a:defRPr/>
            </a:pPr>
            <a:endParaRPr lang="en-US" sz="4000" b="0" i="1" spc="133" dirty="0">
              <a:solidFill>
                <a:srgbClr val="F8931F"/>
              </a:solidFill>
            </a:endParaRPr>
          </a:p>
        </p:txBody>
      </p:sp>
      <p:sp>
        <p:nvSpPr>
          <p:cNvPr id="16" name="TextBox 15">
            <a:extLst>
              <a:ext uri="{FF2B5EF4-FFF2-40B4-BE49-F238E27FC236}">
                <a16:creationId xmlns:a16="http://schemas.microsoft.com/office/drawing/2014/main" id="{073DA1E1-9175-4E05-B860-8F8937566FEA}"/>
              </a:ext>
            </a:extLst>
          </p:cNvPr>
          <p:cNvSpPr txBox="1"/>
          <p:nvPr/>
        </p:nvSpPr>
        <p:spPr bwMode="auto">
          <a:xfrm>
            <a:off x="1796081" y="4165383"/>
            <a:ext cx="6648704" cy="707886"/>
          </a:xfrm>
          <a:prstGeom prst="rect">
            <a:avLst/>
          </a:prstGeom>
          <a:noFill/>
          <a:ln w="9525">
            <a:noFill/>
            <a:miter lim="800000"/>
            <a:headEnd/>
            <a:tailEnd/>
          </a:ln>
          <a:effectLst/>
        </p:spPr>
        <p:txBody>
          <a:bodyPr wrap="square">
            <a:spAutoFit/>
          </a:bodyPr>
          <a:lstStyle/>
          <a:p>
            <a:pPr defTabSz="1219170">
              <a:defRPr/>
            </a:pPr>
            <a:r>
              <a:rPr lang="en-US" sz="4000" b="0" i="1" spc="133" dirty="0">
                <a:solidFill>
                  <a:srgbClr val="F8931F"/>
                </a:solidFill>
              </a:rPr>
              <a:t>When?</a:t>
            </a:r>
          </a:p>
        </p:txBody>
      </p:sp>
      <p:sp>
        <p:nvSpPr>
          <p:cNvPr id="18" name="TextBox 17">
            <a:extLst>
              <a:ext uri="{FF2B5EF4-FFF2-40B4-BE49-F238E27FC236}">
                <a16:creationId xmlns:a16="http://schemas.microsoft.com/office/drawing/2014/main" id="{DA38983D-D778-464D-AC60-BE38699841E3}"/>
              </a:ext>
            </a:extLst>
          </p:cNvPr>
          <p:cNvSpPr txBox="1"/>
          <p:nvPr/>
        </p:nvSpPr>
        <p:spPr bwMode="auto">
          <a:xfrm>
            <a:off x="203201" y="5341548"/>
            <a:ext cx="6648704" cy="707886"/>
          </a:xfrm>
          <a:prstGeom prst="rect">
            <a:avLst/>
          </a:prstGeom>
          <a:noFill/>
          <a:ln w="9525">
            <a:noFill/>
            <a:miter lim="800000"/>
            <a:headEnd/>
            <a:tailEnd/>
          </a:ln>
          <a:effectLst/>
        </p:spPr>
        <p:txBody>
          <a:bodyPr wrap="square">
            <a:spAutoFit/>
          </a:bodyPr>
          <a:lstStyle/>
          <a:p>
            <a:pPr defTabSz="1219170">
              <a:defRPr/>
            </a:pPr>
            <a:r>
              <a:rPr lang="en-US" sz="4000" b="0" i="1" spc="133" dirty="0">
                <a:solidFill>
                  <a:srgbClr val="F8931F"/>
                </a:solidFill>
              </a:rPr>
              <a:t>How?</a:t>
            </a:r>
          </a:p>
        </p:txBody>
      </p:sp>
      <p:sp>
        <p:nvSpPr>
          <p:cNvPr id="20" name="TextBox 19">
            <a:extLst>
              <a:ext uri="{FF2B5EF4-FFF2-40B4-BE49-F238E27FC236}">
                <a16:creationId xmlns:a16="http://schemas.microsoft.com/office/drawing/2014/main" id="{F28242EC-3A2A-4C3D-A7C1-9917AEDBBB09}"/>
              </a:ext>
            </a:extLst>
          </p:cNvPr>
          <p:cNvSpPr txBox="1"/>
          <p:nvPr/>
        </p:nvSpPr>
        <p:spPr bwMode="auto">
          <a:xfrm>
            <a:off x="1796081" y="2116636"/>
            <a:ext cx="6648704" cy="707886"/>
          </a:xfrm>
          <a:prstGeom prst="rect">
            <a:avLst/>
          </a:prstGeom>
          <a:noFill/>
          <a:ln w="9525">
            <a:noFill/>
            <a:miter lim="800000"/>
            <a:headEnd/>
            <a:tailEnd/>
          </a:ln>
          <a:effectLst/>
        </p:spPr>
        <p:txBody>
          <a:bodyPr wrap="square">
            <a:spAutoFit/>
          </a:bodyPr>
          <a:lstStyle/>
          <a:p>
            <a:pPr defTabSz="1219170">
              <a:defRPr/>
            </a:pPr>
            <a:r>
              <a:rPr lang="en-US" sz="4000" b="0" i="1" spc="133" dirty="0">
                <a:solidFill>
                  <a:srgbClr val="F8931F"/>
                </a:solidFill>
              </a:rPr>
              <a:t>Where?</a:t>
            </a:r>
            <a:endParaRPr lang="en-US" sz="1200" dirty="0">
              <a:solidFill>
                <a:prstClr val="black"/>
              </a:solidFill>
            </a:endParaRPr>
          </a:p>
        </p:txBody>
      </p:sp>
    </p:spTree>
    <p:extLst>
      <p:ext uri="{BB962C8B-B14F-4D97-AF65-F5344CB8AC3E}">
        <p14:creationId xmlns:p14="http://schemas.microsoft.com/office/powerpoint/2010/main" val="1985861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0E13A5-F6D9-41DE-902D-E40BD2CA1B26}"/>
              </a:ext>
            </a:extLst>
          </p:cNvPr>
          <p:cNvSpPr>
            <a:spLocks noGrp="1"/>
          </p:cNvSpPr>
          <p:nvPr>
            <p:ph sz="half" idx="1"/>
          </p:nvPr>
        </p:nvSpPr>
        <p:spPr>
          <a:xfrm>
            <a:off x="558032" y="2044889"/>
            <a:ext cx="5443681" cy="3784787"/>
          </a:xfrm>
        </p:spPr>
        <p:txBody>
          <a:bodyPr/>
          <a:lstStyle/>
          <a:p>
            <a:r>
              <a:rPr lang="en-US" sz="2667" dirty="0"/>
              <a:t>Consider the issue you want to address and formulate questions about the issue.</a:t>
            </a:r>
          </a:p>
          <a:p>
            <a:r>
              <a:rPr lang="en-US" sz="2667" dirty="0"/>
              <a:t>Consider what do you already know and what you still need to learn.</a:t>
            </a:r>
          </a:p>
          <a:p>
            <a:r>
              <a:rPr lang="en-US" sz="2667" dirty="0"/>
              <a:t>Investigate your sources and consult with data keepers.</a:t>
            </a:r>
          </a:p>
          <a:p>
            <a:r>
              <a:rPr lang="en-US" sz="2667" dirty="0"/>
              <a:t>Consider collecting your own data.</a:t>
            </a:r>
            <a:endParaRPr lang="en-US" sz="3200" dirty="0"/>
          </a:p>
        </p:txBody>
      </p:sp>
      <p:sp>
        <p:nvSpPr>
          <p:cNvPr id="4" name="Title 3">
            <a:extLst>
              <a:ext uri="{FF2B5EF4-FFF2-40B4-BE49-F238E27FC236}">
                <a16:creationId xmlns:a16="http://schemas.microsoft.com/office/drawing/2014/main" id="{1C568D4B-5098-4784-881A-5F250C0D029E}"/>
              </a:ext>
            </a:extLst>
          </p:cNvPr>
          <p:cNvSpPr>
            <a:spLocks noGrp="1"/>
          </p:cNvSpPr>
          <p:nvPr>
            <p:ph type="title"/>
          </p:nvPr>
        </p:nvSpPr>
        <p:spPr/>
        <p:txBody>
          <a:bodyPr/>
          <a:lstStyle/>
          <a:p>
            <a:r>
              <a:rPr lang="en-US" dirty="0"/>
              <a:t>Make a Plan to Answer Your Questions</a:t>
            </a:r>
          </a:p>
        </p:txBody>
      </p:sp>
      <p:pic>
        <p:nvPicPr>
          <p:cNvPr id="9" name="Content Placeholder 8">
            <a:extLst>
              <a:ext uri="{FF2B5EF4-FFF2-40B4-BE49-F238E27FC236}">
                <a16:creationId xmlns:a16="http://schemas.microsoft.com/office/drawing/2014/main" id="{D2913E24-E29C-4540-A3EF-67D345630BE0}"/>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p:blipFill>
        <p:spPr>
          <a:xfrm>
            <a:off x="6628820" y="2665985"/>
            <a:ext cx="4667761" cy="3033727"/>
          </a:xfrm>
        </p:spPr>
      </p:pic>
    </p:spTree>
    <p:extLst>
      <p:ext uri="{BB962C8B-B14F-4D97-AF65-F5344CB8AC3E}">
        <p14:creationId xmlns:p14="http://schemas.microsoft.com/office/powerpoint/2010/main" val="3549149558"/>
      </p:ext>
    </p:extLst>
  </p:cSld>
  <p:clrMapOvr>
    <a:masterClrMapping/>
  </p:clrMapOvr>
</p:sld>
</file>

<file path=ppt/theme/theme1.xml><?xml version="1.0" encoding="utf-8"?>
<a:theme xmlns:a="http://schemas.openxmlformats.org/drawingml/2006/main" name="chrr_2013">
  <a:themeElements>
    <a:clrScheme name="chrr">
      <a:dk1>
        <a:sysClr val="windowText" lastClr="000000"/>
      </a:dk1>
      <a:lt1>
        <a:sysClr val="window" lastClr="FFFFFF"/>
      </a:lt1>
      <a:dk2>
        <a:srgbClr val="D54215"/>
      </a:dk2>
      <a:lt2>
        <a:srgbClr val="F8931F"/>
      </a:lt2>
      <a:accent1>
        <a:srgbClr val="F15A25"/>
      </a:accent1>
      <a:accent2>
        <a:srgbClr val="709455"/>
      </a:accent2>
      <a:accent3>
        <a:srgbClr val="95BA79"/>
      </a:accent3>
      <a:accent4>
        <a:srgbClr val="003763"/>
      </a:accent4>
      <a:accent5>
        <a:srgbClr val="C5D7EB"/>
      </a:accent5>
      <a:accent6>
        <a:srgbClr val="EDE9E6"/>
      </a:accent6>
      <a:hlink>
        <a:srgbClr val="D54215"/>
      </a:hlink>
      <a:folHlink>
        <a:srgbClr val="F15A2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ctr" defTabSz="912813" rtl="0" eaLnBrk="0" fontAlgn="base" latinLnBrk="0" hangingPunct="0">
          <a:lnSpc>
            <a:spcPct val="100000"/>
          </a:lnSpc>
          <a:spcBef>
            <a:spcPct val="50000"/>
          </a:spcBef>
          <a:spcAft>
            <a:spcPct val="0"/>
          </a:spcAft>
          <a:buClrTx/>
          <a:buSzTx/>
          <a:buFontTx/>
          <a:buNone/>
          <a:tabLst/>
          <a:defRPr kumimoji="0" lang="en-US" sz="11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ctr" defTabSz="912813" rtl="0" eaLnBrk="0" fontAlgn="base" latinLnBrk="0" hangingPunct="0">
          <a:lnSpc>
            <a:spcPct val="100000"/>
          </a:lnSpc>
          <a:spcBef>
            <a:spcPct val="50000"/>
          </a:spcBef>
          <a:spcAft>
            <a:spcPct val="0"/>
          </a:spcAft>
          <a:buClrTx/>
          <a:buSzTx/>
          <a:buFontTx/>
          <a:buNone/>
          <a:tabLst/>
          <a:defRPr kumimoji="0" lang="en-US" sz="1100" b="1" i="0" u="none" strike="noStrike" cap="none" normalizeH="0" baseline="0" smtClean="0">
            <a:ln>
              <a:noFill/>
            </a:ln>
            <a:solidFill>
              <a:schemeClr val="tx1"/>
            </a:solidFill>
            <a:effectLst/>
            <a:latin typeface="Arial" charset="0"/>
          </a:defRPr>
        </a:defPPr>
      </a:lstStyle>
    </a:lnDef>
    <a:txDef>
      <a:spPr bwMode="auto">
        <a:noFill/>
        <a:ln w="9525">
          <a:noFill/>
          <a:miter lim="800000"/>
          <a:headEnd/>
          <a:tailEnd/>
        </a:ln>
        <a:effectLst/>
      </a:spPr>
      <a:bodyPr vert="horz" wrap="square" lIns="0" tIns="0" rIns="0" bIns="0" numCol="1" anchor="t" anchorCtr="0" compatLnSpc="1">
        <a:prstTxWarp prst="textNoShape">
          <a:avLst/>
        </a:prstTxWarp>
      </a:bodyPr>
      <a:lstStyle>
        <a:defPPr>
          <a:defRPr sz="3000" b="0" i="1" cap="none" spc="100" dirty="0" smtClean="0">
            <a:solidFill>
              <a:schemeClr val="bg2"/>
            </a:solidFill>
          </a:defRPr>
        </a:defPPr>
      </a:lstStyle>
    </a:txDef>
  </a:objectDefaults>
  <a:extraClrSchemeLst>
    <a:extraClrScheme>
      <a:clrScheme name="JPMAM Print Template 0109 1">
        <a:dk1>
          <a:srgbClr val="000000"/>
        </a:dk1>
        <a:lt1>
          <a:srgbClr val="FFFFFF"/>
        </a:lt1>
        <a:dk2>
          <a:srgbClr val="AB6100"/>
        </a:dk2>
        <a:lt2>
          <a:srgbClr val="D3D028"/>
        </a:lt2>
        <a:accent1>
          <a:srgbClr val="6D6E71"/>
        </a:accent1>
        <a:accent2>
          <a:srgbClr val="88ABD5"/>
        </a:accent2>
        <a:accent3>
          <a:srgbClr val="FFFFFF"/>
        </a:accent3>
        <a:accent4>
          <a:srgbClr val="000000"/>
        </a:accent4>
        <a:accent5>
          <a:srgbClr val="BABABB"/>
        </a:accent5>
        <a:accent6>
          <a:srgbClr val="7B9BC1"/>
        </a:accent6>
        <a:hlink>
          <a:srgbClr val="E8810D"/>
        </a:hlink>
        <a:folHlink>
          <a:srgbClr val="54301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HRR Presentation Template_2018.pptx" id="{5B6A29A9-2538-4728-9DE4-11C9F9405E27}" vid="{9F450FB1-A61C-44BE-AB30-77627E797B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2021 CHRR Presentation Template</Template>
  <TotalTime>5</TotalTime>
  <Words>6551</Words>
  <Application>Microsoft Office PowerPoint</Application>
  <PresentationFormat>Widescreen</PresentationFormat>
  <Paragraphs>435</Paragraphs>
  <Slides>32</Slides>
  <Notes>32</Notes>
  <HiddenSlides>2</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Lato</vt:lpstr>
      <vt:lpstr>Lucida Grande</vt:lpstr>
      <vt:lpstr>Wingdings</vt:lpstr>
      <vt:lpstr>chrr_2013</vt:lpstr>
      <vt:lpstr>Notes for facilitator</vt:lpstr>
      <vt:lpstr>Starting Questions</vt:lpstr>
      <vt:lpstr> Improving Data Fluency</vt:lpstr>
      <vt:lpstr>Health Inequities</vt:lpstr>
      <vt:lpstr>What is Health?</vt:lpstr>
      <vt:lpstr>Learning objectives</vt:lpstr>
      <vt:lpstr>What you can expect</vt:lpstr>
      <vt:lpstr>The Fact-Finding Cycle</vt:lpstr>
      <vt:lpstr>Make a Plan to Answer Your Questions</vt:lpstr>
      <vt:lpstr>Refining your Questions</vt:lpstr>
      <vt:lpstr>Refining questions</vt:lpstr>
      <vt:lpstr>Activity: Generate Questions to Help You Find Data</vt:lpstr>
      <vt:lpstr>Key Takeaways</vt:lpstr>
      <vt:lpstr>Exploring Limitations or bias in data</vt:lpstr>
      <vt:lpstr>Choose your Data Wisely</vt:lpstr>
      <vt:lpstr>Case Study</vt:lpstr>
      <vt:lpstr>Statistical definitions</vt:lpstr>
      <vt:lpstr>The Importance of Multiple Data Sources</vt:lpstr>
      <vt:lpstr>Discussion &amp; Reflection</vt:lpstr>
      <vt:lpstr>Getting started with data ethics</vt:lpstr>
      <vt:lpstr>data ethics guidelines</vt:lpstr>
      <vt:lpstr>Ethically analyzing your data</vt:lpstr>
      <vt:lpstr>Ethically sharing your data</vt:lpstr>
      <vt:lpstr>Discussion &amp; Reflection</vt:lpstr>
      <vt:lpstr>Do Your Data Represent Community experience?</vt:lpstr>
      <vt:lpstr>Discussion &amp; Reflection</vt:lpstr>
      <vt:lpstr>Key Takeaways</vt:lpstr>
      <vt:lpstr>How communities are using Data</vt:lpstr>
      <vt:lpstr>Community in Action</vt:lpstr>
      <vt:lpstr>Discussion &amp; Reflection</vt:lpstr>
      <vt:lpstr>Congratulations!</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Notes for facilitator</dc:title>
  <dc:creator>Joe Hinton</dc:creator>
  <cp:lastModifiedBy>Joe</cp:lastModifiedBy>
  <cp:revision>2</cp:revision>
  <dcterms:created xsi:type="dcterms:W3CDTF">2021-03-22T15:46:31Z</dcterms:created>
  <dcterms:modified xsi:type="dcterms:W3CDTF">2021-03-23T16:57:02Z</dcterms:modified>
</cp:coreProperties>
</file>