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17" r:id="rId2"/>
    <p:sldMasterId id="2147483793" r:id="rId3"/>
  </p:sldMasterIdLst>
  <p:notesMasterIdLst>
    <p:notesMasterId r:id="rId42"/>
  </p:notesMasterIdLst>
  <p:handoutMasterIdLst>
    <p:handoutMasterId r:id="rId43"/>
  </p:handoutMasterIdLst>
  <p:sldIdLst>
    <p:sldId id="985" r:id="rId4"/>
    <p:sldId id="987" r:id="rId5"/>
    <p:sldId id="949" r:id="rId6"/>
    <p:sldId id="1046" r:id="rId7"/>
    <p:sldId id="1047" r:id="rId8"/>
    <p:sldId id="1048" r:id="rId9"/>
    <p:sldId id="950" r:id="rId10"/>
    <p:sldId id="951" r:id="rId11"/>
    <p:sldId id="1008" r:id="rId12"/>
    <p:sldId id="1019" r:id="rId13"/>
    <p:sldId id="1020" r:id="rId14"/>
    <p:sldId id="1022" r:id="rId15"/>
    <p:sldId id="1021" r:id="rId16"/>
    <p:sldId id="1023" r:id="rId17"/>
    <p:sldId id="1024" r:id="rId18"/>
    <p:sldId id="989" r:id="rId19"/>
    <p:sldId id="1025" r:id="rId20"/>
    <p:sldId id="1027" r:id="rId21"/>
    <p:sldId id="1033" r:id="rId22"/>
    <p:sldId id="1028" r:id="rId23"/>
    <p:sldId id="1029" r:id="rId24"/>
    <p:sldId id="1030" r:id="rId25"/>
    <p:sldId id="1031" r:id="rId26"/>
    <p:sldId id="1032" r:id="rId27"/>
    <p:sldId id="1034" r:id="rId28"/>
    <p:sldId id="1035" r:id="rId29"/>
    <p:sldId id="1037" r:id="rId30"/>
    <p:sldId id="1038" r:id="rId31"/>
    <p:sldId id="1039" r:id="rId32"/>
    <p:sldId id="1040" r:id="rId33"/>
    <p:sldId id="1041" r:id="rId34"/>
    <p:sldId id="1042" r:id="rId35"/>
    <p:sldId id="1043" r:id="rId36"/>
    <p:sldId id="1045" r:id="rId37"/>
    <p:sldId id="955" r:id="rId38"/>
    <p:sldId id="1018" r:id="rId39"/>
    <p:sldId id="983" r:id="rId40"/>
    <p:sldId id="984" r:id="rId41"/>
  </p:sldIdLst>
  <p:sldSz cx="9144000" cy="5143500" type="screen16x9"/>
  <p:notesSz cx="7102475" cy="9388475"/>
  <p:defaultTextStyle>
    <a:defPPr>
      <a:defRPr lang="en-US"/>
    </a:defPPr>
    <a:lvl1pPr algn="ctr" rtl="0" eaLnBrk="0" fontAlgn="base" hangingPunct="0">
      <a:spcBef>
        <a:spcPct val="50000"/>
      </a:spcBef>
      <a:spcAft>
        <a:spcPct val="0"/>
      </a:spcAft>
      <a:defRPr sz="900" b="1" kern="1200">
        <a:solidFill>
          <a:schemeClr val="tx1"/>
        </a:solidFill>
        <a:latin typeface="Arial" charset="0"/>
        <a:ea typeface="+mn-ea"/>
        <a:cs typeface="+mn-cs"/>
      </a:defRPr>
    </a:lvl1pPr>
    <a:lvl2pPr marL="366309" algn="ctr" rtl="0" eaLnBrk="0" fontAlgn="base" hangingPunct="0">
      <a:spcBef>
        <a:spcPct val="50000"/>
      </a:spcBef>
      <a:spcAft>
        <a:spcPct val="0"/>
      </a:spcAft>
      <a:defRPr sz="900" b="1" kern="1200">
        <a:solidFill>
          <a:schemeClr val="tx1"/>
        </a:solidFill>
        <a:latin typeface="Arial" charset="0"/>
        <a:ea typeface="+mn-ea"/>
        <a:cs typeface="+mn-cs"/>
      </a:defRPr>
    </a:lvl2pPr>
    <a:lvl3pPr marL="732617" algn="ctr" rtl="0" eaLnBrk="0" fontAlgn="base" hangingPunct="0">
      <a:spcBef>
        <a:spcPct val="50000"/>
      </a:spcBef>
      <a:spcAft>
        <a:spcPct val="0"/>
      </a:spcAft>
      <a:defRPr sz="900" b="1" kern="1200">
        <a:solidFill>
          <a:schemeClr val="tx1"/>
        </a:solidFill>
        <a:latin typeface="Arial" charset="0"/>
        <a:ea typeface="+mn-ea"/>
        <a:cs typeface="+mn-cs"/>
      </a:defRPr>
    </a:lvl3pPr>
    <a:lvl4pPr marL="1098926" algn="ctr" rtl="0" eaLnBrk="0" fontAlgn="base" hangingPunct="0">
      <a:spcBef>
        <a:spcPct val="50000"/>
      </a:spcBef>
      <a:spcAft>
        <a:spcPct val="0"/>
      </a:spcAft>
      <a:defRPr sz="900" b="1" kern="1200">
        <a:solidFill>
          <a:schemeClr val="tx1"/>
        </a:solidFill>
        <a:latin typeface="Arial" charset="0"/>
        <a:ea typeface="+mn-ea"/>
        <a:cs typeface="+mn-cs"/>
      </a:defRPr>
    </a:lvl4pPr>
    <a:lvl5pPr marL="1465235" algn="ctr" rtl="0" eaLnBrk="0" fontAlgn="base" hangingPunct="0">
      <a:spcBef>
        <a:spcPct val="50000"/>
      </a:spcBef>
      <a:spcAft>
        <a:spcPct val="0"/>
      </a:spcAft>
      <a:defRPr sz="900" b="1" kern="1200">
        <a:solidFill>
          <a:schemeClr val="tx1"/>
        </a:solidFill>
        <a:latin typeface="Arial" charset="0"/>
        <a:ea typeface="+mn-ea"/>
        <a:cs typeface="+mn-cs"/>
      </a:defRPr>
    </a:lvl5pPr>
    <a:lvl6pPr marL="1831543" algn="l" defTabSz="732617" rtl="0" eaLnBrk="1" latinLnBrk="0" hangingPunct="1">
      <a:defRPr sz="900" b="1" kern="1200">
        <a:solidFill>
          <a:schemeClr val="tx1"/>
        </a:solidFill>
        <a:latin typeface="Arial" charset="0"/>
        <a:ea typeface="+mn-ea"/>
        <a:cs typeface="+mn-cs"/>
      </a:defRPr>
    </a:lvl6pPr>
    <a:lvl7pPr marL="2197852" algn="l" defTabSz="732617" rtl="0" eaLnBrk="1" latinLnBrk="0" hangingPunct="1">
      <a:defRPr sz="900" b="1" kern="1200">
        <a:solidFill>
          <a:schemeClr val="tx1"/>
        </a:solidFill>
        <a:latin typeface="Arial" charset="0"/>
        <a:ea typeface="+mn-ea"/>
        <a:cs typeface="+mn-cs"/>
      </a:defRPr>
    </a:lvl7pPr>
    <a:lvl8pPr marL="2564160" algn="l" defTabSz="732617" rtl="0" eaLnBrk="1" latinLnBrk="0" hangingPunct="1">
      <a:defRPr sz="900" b="1" kern="1200">
        <a:solidFill>
          <a:schemeClr val="tx1"/>
        </a:solidFill>
        <a:latin typeface="Arial" charset="0"/>
        <a:ea typeface="+mn-ea"/>
        <a:cs typeface="+mn-cs"/>
      </a:defRPr>
    </a:lvl8pPr>
    <a:lvl9pPr marL="2930469" algn="l" defTabSz="732617" rtl="0" eaLnBrk="1" latinLnBrk="0" hangingPunct="1">
      <a:defRPr sz="900" b="1"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Before the Presentation" id="{ADD597EF-9029-4442-9B27-8001936346B2}">
          <p14:sldIdLst>
            <p14:sldId id="985"/>
            <p14:sldId id="987"/>
          </p14:sldIdLst>
        </p14:section>
        <p14:section name="Welcome" id="{701FFACF-D2D2-48C2-9286-BC75535240E8}">
          <p14:sldIdLst>
            <p14:sldId id="949"/>
          </p14:sldIdLst>
        </p14:section>
        <p14:section name="1.0 Getting Started" id="{9F33B133-C0FE-41E5-9653-98985BE0AAC4}">
          <p14:sldIdLst>
            <p14:sldId id="1046"/>
            <p14:sldId id="1047"/>
            <p14:sldId id="1048"/>
            <p14:sldId id="950"/>
            <p14:sldId id="951"/>
          </p14:sldIdLst>
        </p14:section>
        <p14:section name="2.0 How Can Communities Develop Strategies to Promote Health &amp; Equity?" id="{C651CD5D-397A-458C-9D3D-F44BDB218466}">
          <p14:sldIdLst>
            <p14:sldId id="1008"/>
            <p14:sldId id="1019"/>
            <p14:sldId id="1020"/>
            <p14:sldId id="1022"/>
            <p14:sldId id="1021"/>
            <p14:sldId id="1023"/>
            <p14:sldId id="1024"/>
          </p14:sldIdLst>
        </p14:section>
        <p14:section name="3.0 What are Effective Strategies to Promote Health &amp; Equity?" id="{05DCCDCE-B25A-4D68-8517-397F9120FCF1}">
          <p14:sldIdLst>
            <p14:sldId id="989"/>
            <p14:sldId id="1025"/>
            <p14:sldId id="1027"/>
            <p14:sldId id="1033"/>
            <p14:sldId id="1028"/>
            <p14:sldId id="1029"/>
            <p14:sldId id="1030"/>
            <p14:sldId id="1031"/>
            <p14:sldId id="1032"/>
            <p14:sldId id="1034"/>
          </p14:sldIdLst>
        </p14:section>
        <p14:section name="4.0 How Do We Get Ready to Implement Strategies to Promote Health &amp; Equity?" id="{BDCB7F8B-8D0C-4C12-B30B-7B8489451FDF}">
          <p14:sldIdLst>
            <p14:sldId id="1035"/>
            <p14:sldId id="1037"/>
            <p14:sldId id="1038"/>
            <p14:sldId id="1039"/>
            <p14:sldId id="1040"/>
            <p14:sldId id="1041"/>
            <p14:sldId id="1042"/>
            <p14:sldId id="1043"/>
            <p14:sldId id="1045"/>
            <p14:sldId id="955"/>
            <p14:sldId id="1018"/>
            <p14:sldId id="983"/>
          </p14:sldIdLst>
        </p14:section>
        <p14:section name="Closing" id="{C1229DEF-A4B5-494F-83BC-6941C89C20E7}">
          <p14:sldIdLst>
            <p14:sldId id="984"/>
          </p14:sldIdLst>
        </p14:section>
      </p14:sectionLst>
    </p:ext>
    <p:ext uri="{EFAFB233-063F-42B5-8137-9DF3F51BA10A}">
      <p15:sldGuideLst xmlns:p15="http://schemas.microsoft.com/office/powerpoint/2012/main">
        <p15:guide id="1" orient="horz" pos="1596"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anne Lee" initials="JL" lastIdx="17" clrIdx="6">
    <p:extLst>
      <p:ext uri="{19B8F6BF-5375-455C-9EA6-DF929625EA0E}">
        <p15:presenceInfo xmlns:p15="http://schemas.microsoft.com/office/powerpoint/2012/main" userId="S-1-5-21-154922809-3124991618-2167194454-1003" providerId="AD"/>
      </p:ext>
    </p:extLst>
  </p:cmAuthor>
  <p:cmAuthor id="1" name="Joe Hinton" initials="JH" lastIdx="1" clrIdx="0">
    <p:extLst>
      <p:ext uri="{19B8F6BF-5375-455C-9EA6-DF929625EA0E}">
        <p15:presenceInfo xmlns:p15="http://schemas.microsoft.com/office/powerpoint/2012/main" userId="8d6a14fe5cb92a5c" providerId="Windows Live"/>
      </p:ext>
    </p:extLst>
  </p:cmAuthor>
  <p:cmAuthor id="2" name="Joe Hinton" initials="" lastIdx="1" clrIdx="1"/>
  <p:cmAuthor id="3" name="Kitty JEROME" initials="KJ" lastIdx="33" clrIdx="2">
    <p:extLst>
      <p:ext uri="{19B8F6BF-5375-455C-9EA6-DF929625EA0E}">
        <p15:presenceInfo xmlns:p15="http://schemas.microsoft.com/office/powerpoint/2012/main" userId="S::kjerome@wisc.edu::b0f9e7e3-b4ae-4ff5-8a7b-5529fbe9013c" providerId="AD"/>
      </p:ext>
    </p:extLst>
  </p:cmAuthor>
  <p:cmAuthor id="4" name="Aliana Havrilla" initials="AH" lastIdx="17" clrIdx="3">
    <p:extLst>
      <p:ext uri="{19B8F6BF-5375-455C-9EA6-DF929625EA0E}">
        <p15:presenceInfo xmlns:p15="http://schemas.microsoft.com/office/powerpoint/2012/main" userId="S::havrilla@wisc.edu::cd393bef-bebf-483d-b1cf-2aa406073192" providerId="AD"/>
      </p:ext>
    </p:extLst>
  </p:cmAuthor>
  <p:cmAuthor id="5" name="KERRY A ZALESKI" initials="KAZ" lastIdx="15" clrIdx="4">
    <p:extLst>
      <p:ext uri="{19B8F6BF-5375-455C-9EA6-DF929625EA0E}">
        <p15:presenceInfo xmlns:p15="http://schemas.microsoft.com/office/powerpoint/2012/main" userId="S::kazaleski@wisc.edu::58419c8f-9322-48a1-a607-7e5595d08eb9" providerId="AD"/>
      </p:ext>
    </p:extLst>
  </p:cmAuthor>
  <p:cmAuthor id="6" name="Joe Hinton" initials="JH [2]" lastIdx="52" clrIdx="5">
    <p:extLst>
      <p:ext uri="{19B8F6BF-5375-455C-9EA6-DF929625EA0E}">
        <p15:presenceInfo xmlns:p15="http://schemas.microsoft.com/office/powerpoint/2012/main" userId="S::jhinton2@wisc.edu::075e899b-cece-47b4-8a14-046ec19b76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1EDEA"/>
    <a:srgbClr val="E8F0F8"/>
    <a:srgbClr val="D9D9D9"/>
    <a:srgbClr val="FEFFFF"/>
    <a:srgbClr val="A9B287"/>
    <a:srgbClr val="D5AF7E"/>
    <a:srgbClr val="E9E794"/>
    <a:srgbClr val="F28814"/>
    <a:srgbClr val="E881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63713" autoAdjust="0"/>
  </p:normalViewPr>
  <p:slideViewPr>
    <p:cSldViewPr snapToGrid="0">
      <p:cViewPr varScale="1">
        <p:scale>
          <a:sx n="60" d="100"/>
          <a:sy n="60" d="100"/>
        </p:scale>
        <p:origin x="1398" y="66"/>
      </p:cViewPr>
      <p:guideLst>
        <p:guide orient="horz" pos="1596"/>
        <p:guide pos="2880"/>
      </p:guideLst>
    </p:cSldViewPr>
  </p:slideViewPr>
  <p:outlineViewPr>
    <p:cViewPr>
      <p:scale>
        <a:sx n="33" d="100"/>
        <a:sy n="33" d="100"/>
      </p:scale>
      <p:origin x="0" y="0"/>
    </p:cViewPr>
  </p:outlineViewPr>
  <p:notesTextViewPr>
    <p:cViewPr>
      <p:scale>
        <a:sx n="125" d="100"/>
        <a:sy n="125" d="100"/>
      </p:scale>
      <p:origin x="0" y="-774"/>
    </p:cViewPr>
  </p:notesTextViewPr>
  <p:sorterViewPr>
    <p:cViewPr varScale="1">
      <p:scale>
        <a:sx n="100" d="100"/>
        <a:sy n="100" d="100"/>
      </p:scale>
      <p:origin x="0" y="-192"/>
    </p:cViewPr>
  </p:sorterViewPr>
  <p:notesViewPr>
    <p:cSldViewPr snapToGrid="0">
      <p:cViewPr varScale="1">
        <p:scale>
          <a:sx n="44" d="100"/>
          <a:sy n="44" d="100"/>
        </p:scale>
        <p:origin x="2744"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bwMode="auto">
          <a:xfrm>
            <a:off x="0" y="1"/>
            <a:ext cx="3094466" cy="46333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l" defTabSz="916631">
              <a:defRPr sz="1300" b="0"/>
            </a:lvl1pPr>
          </a:lstStyle>
          <a:p>
            <a:endParaRPr lang="en-US" dirty="0">
              <a:latin typeface="Calibri"/>
            </a:endParaRPr>
          </a:p>
        </p:txBody>
      </p:sp>
      <p:sp>
        <p:nvSpPr>
          <p:cNvPr id="218115" name="Rectangle 3"/>
          <p:cNvSpPr>
            <a:spLocks noGrp="1" noChangeArrowheads="1"/>
          </p:cNvSpPr>
          <p:nvPr>
            <p:ph type="dt" sz="quarter" idx="1"/>
          </p:nvPr>
        </p:nvSpPr>
        <p:spPr bwMode="auto">
          <a:xfrm>
            <a:off x="4024094" y="1"/>
            <a:ext cx="3097683" cy="46333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6631">
              <a:defRPr sz="1300" b="0"/>
            </a:lvl1pPr>
          </a:lstStyle>
          <a:p>
            <a:endParaRPr lang="en-US" dirty="0">
              <a:latin typeface="Calibri"/>
            </a:endParaRPr>
          </a:p>
        </p:txBody>
      </p:sp>
      <p:sp>
        <p:nvSpPr>
          <p:cNvPr id="218116" name="Rectangle 4"/>
          <p:cNvSpPr>
            <a:spLocks noGrp="1" noChangeArrowheads="1"/>
          </p:cNvSpPr>
          <p:nvPr>
            <p:ph type="ftr" sz="quarter" idx="2"/>
          </p:nvPr>
        </p:nvSpPr>
        <p:spPr bwMode="auto">
          <a:xfrm>
            <a:off x="0" y="8939574"/>
            <a:ext cx="3094466" cy="464935"/>
          </a:xfrm>
          <a:prstGeom prst="rect">
            <a:avLst/>
          </a:prstGeom>
          <a:noFill/>
          <a:ln w="9525">
            <a:noFill/>
            <a:miter lim="800000"/>
            <a:headEnd/>
            <a:tailEnd/>
          </a:ln>
          <a:effectLst/>
        </p:spPr>
        <p:txBody>
          <a:bodyPr vert="horz" wrap="none" lIns="0" tIns="0" rIns="0" bIns="0" numCol="1" anchor="b" anchorCtr="0" compatLnSpc="1">
            <a:prstTxWarp prst="textNoShape">
              <a:avLst/>
            </a:prstTxWarp>
          </a:bodyPr>
          <a:lstStyle>
            <a:lvl1pPr algn="l" defTabSz="916631">
              <a:defRPr sz="1300" b="0"/>
            </a:lvl1pPr>
          </a:lstStyle>
          <a:p>
            <a:endParaRPr lang="en-US" dirty="0">
              <a:latin typeface="Calibri"/>
            </a:endParaRPr>
          </a:p>
        </p:txBody>
      </p:sp>
      <p:sp>
        <p:nvSpPr>
          <p:cNvPr id="218117" name="Rectangle 5"/>
          <p:cNvSpPr>
            <a:spLocks noGrp="1" noChangeArrowheads="1"/>
          </p:cNvSpPr>
          <p:nvPr>
            <p:ph type="sldNum" sz="quarter" idx="3"/>
          </p:nvPr>
        </p:nvSpPr>
        <p:spPr bwMode="auto">
          <a:xfrm>
            <a:off x="4024094" y="8939574"/>
            <a:ext cx="3097683" cy="464935"/>
          </a:xfrm>
          <a:prstGeom prst="rect">
            <a:avLst/>
          </a:prstGeom>
          <a:noFill/>
          <a:ln w="9525">
            <a:noFill/>
            <a:miter lim="800000"/>
            <a:headEnd/>
            <a:tailEnd/>
          </a:ln>
          <a:effectLst/>
        </p:spPr>
        <p:txBody>
          <a:bodyPr vert="horz" wrap="none" lIns="0" tIns="0" rIns="0" bIns="0" numCol="1" anchor="b" anchorCtr="0" compatLnSpc="1">
            <a:prstTxWarp prst="textNoShape">
              <a:avLst/>
            </a:prstTxWarp>
          </a:bodyPr>
          <a:lstStyle>
            <a:lvl1pPr algn="r" defTabSz="916631">
              <a:defRPr sz="1300" b="0"/>
            </a:lvl1pPr>
          </a:lstStyle>
          <a:p>
            <a:fld id="{0FF62FC9-B551-4C74-B008-C80ECD740706}" type="slidenum">
              <a:rPr lang="en-US">
                <a:latin typeface="Calibri"/>
              </a:rPr>
              <a:pPr/>
              <a:t>‹#›</a:t>
            </a:fld>
            <a:endParaRPr lang="en-US" dirty="0">
              <a:latin typeface="Calibri"/>
            </a:endParaRPr>
          </a:p>
        </p:txBody>
      </p:sp>
    </p:spTree>
    <p:extLst>
      <p:ext uri="{BB962C8B-B14F-4D97-AF65-F5344CB8AC3E}">
        <p14:creationId xmlns:p14="http://schemas.microsoft.com/office/powerpoint/2010/main" val="3376552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8383" cy="4681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29474">
              <a:spcBef>
                <a:spcPct val="0"/>
              </a:spcBef>
              <a:defRPr sz="1300" b="0">
                <a:latin typeface="Calibri"/>
              </a:defRPr>
            </a:lvl1pPr>
          </a:lstStyle>
          <a:p>
            <a:endParaRPr lang="en-US" dirty="0"/>
          </a:p>
        </p:txBody>
      </p:sp>
      <p:sp>
        <p:nvSpPr>
          <p:cNvPr id="13315" name="Rectangle 3"/>
          <p:cNvSpPr>
            <a:spLocks noGrp="1" noChangeArrowheads="1"/>
          </p:cNvSpPr>
          <p:nvPr>
            <p:ph type="dt" idx="1"/>
          </p:nvPr>
        </p:nvSpPr>
        <p:spPr bwMode="auto">
          <a:xfrm>
            <a:off x="4024093" y="0"/>
            <a:ext cx="3078383" cy="4681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29474">
              <a:spcBef>
                <a:spcPct val="0"/>
              </a:spcBef>
              <a:defRPr sz="1300" b="0">
                <a:latin typeface="Calibri"/>
              </a:defRPr>
            </a:lvl1pPr>
          </a:lstStyle>
          <a:p>
            <a:endParaRPr lang="en-US" dirty="0"/>
          </a:p>
        </p:txBody>
      </p:sp>
      <p:sp>
        <p:nvSpPr>
          <p:cNvPr id="13316" name="Rectangle 4"/>
          <p:cNvSpPr>
            <a:spLocks noGrp="1" noRot="1" noChangeAspect="1" noChangeArrowheads="1" noTextEdit="1"/>
          </p:cNvSpPr>
          <p:nvPr>
            <p:ph type="sldImg" idx="2"/>
          </p:nvPr>
        </p:nvSpPr>
        <p:spPr bwMode="auto">
          <a:xfrm>
            <a:off x="430213" y="708025"/>
            <a:ext cx="6253162" cy="35179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48928" y="4458566"/>
            <a:ext cx="5204622" cy="422288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318" name="Rectangle 6"/>
          <p:cNvSpPr>
            <a:spLocks noGrp="1" noChangeArrowheads="1"/>
          </p:cNvSpPr>
          <p:nvPr>
            <p:ph type="ftr" sz="quarter" idx="4"/>
          </p:nvPr>
        </p:nvSpPr>
        <p:spPr bwMode="auto">
          <a:xfrm>
            <a:off x="0" y="8920333"/>
            <a:ext cx="3078383" cy="4681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defTabSz="929474">
              <a:spcBef>
                <a:spcPct val="0"/>
              </a:spcBef>
              <a:defRPr sz="1300" b="0">
                <a:latin typeface="Calibri"/>
              </a:defRPr>
            </a:lvl1pPr>
          </a:lstStyle>
          <a:p>
            <a:endParaRPr lang="en-US" dirty="0"/>
          </a:p>
        </p:txBody>
      </p:sp>
      <p:sp>
        <p:nvSpPr>
          <p:cNvPr id="13319" name="Rectangle 7"/>
          <p:cNvSpPr>
            <a:spLocks noGrp="1" noChangeArrowheads="1"/>
          </p:cNvSpPr>
          <p:nvPr>
            <p:ph type="sldNum" sz="quarter" idx="5"/>
          </p:nvPr>
        </p:nvSpPr>
        <p:spPr bwMode="auto">
          <a:xfrm>
            <a:off x="4024093" y="8920333"/>
            <a:ext cx="3078383" cy="4681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defTabSz="929474">
              <a:spcBef>
                <a:spcPct val="0"/>
              </a:spcBef>
              <a:defRPr sz="1300" b="0">
                <a:latin typeface="Calibri"/>
              </a:defRPr>
            </a:lvl1pPr>
          </a:lstStyle>
          <a:p>
            <a:fld id="{73CCD79A-C112-46F1-87CE-BB7105F42290}" type="slidenum">
              <a:rPr lang="en-US" smtClean="0"/>
              <a:pPr/>
              <a:t>‹#›</a:t>
            </a:fld>
            <a:endParaRPr lang="en-US" dirty="0"/>
          </a:p>
        </p:txBody>
      </p:sp>
    </p:spTree>
    <p:extLst>
      <p:ext uri="{BB962C8B-B14F-4D97-AF65-F5344CB8AC3E}">
        <p14:creationId xmlns:p14="http://schemas.microsoft.com/office/powerpoint/2010/main" val="1627465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baseline="0">
        <a:solidFill>
          <a:schemeClr val="tx1"/>
        </a:solidFill>
        <a:latin typeface="Calibri"/>
        <a:ea typeface="+mn-ea"/>
        <a:cs typeface="+mn-cs"/>
      </a:defRPr>
    </a:lvl1pPr>
    <a:lvl2pPr marL="366309" algn="l" rtl="0" fontAlgn="base">
      <a:spcBef>
        <a:spcPct val="30000"/>
      </a:spcBef>
      <a:spcAft>
        <a:spcPct val="0"/>
      </a:spcAft>
      <a:defRPr sz="1400" kern="1200" baseline="0">
        <a:solidFill>
          <a:schemeClr val="tx1"/>
        </a:solidFill>
        <a:latin typeface="Calibri"/>
        <a:ea typeface="+mn-ea"/>
        <a:cs typeface="+mn-cs"/>
      </a:defRPr>
    </a:lvl2pPr>
    <a:lvl3pPr marL="732617" algn="l" rtl="0" fontAlgn="base">
      <a:spcBef>
        <a:spcPct val="30000"/>
      </a:spcBef>
      <a:spcAft>
        <a:spcPct val="0"/>
      </a:spcAft>
      <a:defRPr sz="1400" kern="1200" baseline="0">
        <a:solidFill>
          <a:schemeClr val="tx1"/>
        </a:solidFill>
        <a:latin typeface="Calibri"/>
        <a:ea typeface="+mn-ea"/>
        <a:cs typeface="+mn-cs"/>
      </a:defRPr>
    </a:lvl3pPr>
    <a:lvl4pPr marL="1098926" algn="l" rtl="0" fontAlgn="base">
      <a:spcBef>
        <a:spcPct val="30000"/>
      </a:spcBef>
      <a:spcAft>
        <a:spcPct val="0"/>
      </a:spcAft>
      <a:defRPr sz="1400" kern="1200" baseline="0">
        <a:solidFill>
          <a:schemeClr val="tx1"/>
        </a:solidFill>
        <a:latin typeface="Calibri"/>
        <a:ea typeface="+mn-ea"/>
        <a:cs typeface="+mn-cs"/>
      </a:defRPr>
    </a:lvl4pPr>
    <a:lvl5pPr marL="1465235" algn="l" rtl="0" fontAlgn="base">
      <a:spcBef>
        <a:spcPct val="30000"/>
      </a:spcBef>
      <a:spcAft>
        <a:spcPct val="0"/>
      </a:spcAft>
      <a:defRPr sz="1400" kern="1200" baseline="0">
        <a:solidFill>
          <a:schemeClr val="tx1"/>
        </a:solidFill>
        <a:latin typeface="Calibri"/>
        <a:ea typeface="+mn-ea"/>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ountyhealthrankings.org/about-us/contact-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ountyhealthrankings.org/about-us/contact-u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books/NBK42584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spcBef>
                <a:spcPts val="290"/>
              </a:spcBef>
              <a:spcAft>
                <a:spcPts val="0"/>
              </a:spcAft>
              <a:buSzPts val="1400"/>
              <a:defRPr/>
            </a:pPr>
            <a:r>
              <a:rPr lang="en-US" i="1" dirty="0">
                <a:solidFill>
                  <a:srgbClr val="000000"/>
                </a:solidFill>
              </a:rPr>
              <a:t>Notes for facilitator: This slide is hidden and will not present in “Slide Show” mode.</a:t>
            </a:r>
          </a:p>
          <a:p>
            <a:pPr marL="285750" indent="-285750" defTabSz="916137">
              <a:spcBef>
                <a:spcPts val="290"/>
              </a:spcBef>
              <a:spcAft>
                <a:spcPts val="0"/>
              </a:spcAft>
              <a:buSzPts val="1400"/>
              <a:buFont typeface="Arial" panose="020B0604020202020204" pitchFamily="34" charset="0"/>
              <a:buChar char="•"/>
              <a:defRPr/>
            </a:pPr>
            <a:r>
              <a:rPr lang="en-US" i="1" dirty="0">
                <a:solidFill>
                  <a:srgbClr val="000000"/>
                </a:solidFill>
              </a:rPr>
              <a:t>This facilitation guide and associated slides are intended to support group facilitation of the Develop Strategies to Promote Health and Equity Action Learning Guide content from the County Health Rankings &amp; Roadmaps program. </a:t>
            </a:r>
          </a:p>
          <a:p>
            <a:pPr marL="285750" indent="-285750" defTabSz="916137">
              <a:spcBef>
                <a:spcPts val="290"/>
              </a:spcBef>
              <a:spcAft>
                <a:spcPts val="0"/>
              </a:spcAft>
              <a:buSzPts val="1400"/>
              <a:buFont typeface="Arial" panose="020B0604020202020204" pitchFamily="34" charset="0"/>
              <a:buChar char="•"/>
              <a:defRPr/>
            </a:pPr>
            <a:r>
              <a:rPr lang="en-US" i="1" dirty="0">
                <a:solidFill>
                  <a:srgbClr val="000000"/>
                </a:solidFill>
              </a:rPr>
              <a:t>The slides are grouped into content sections with headers that begin with numbers. These sections may be helpful if you intend to facilitate the content over multiple sessions. If you decide to facilitate the content in sections, we recommend returning to and reviewing Section 1.0 “Ground Setting” before each session.</a:t>
            </a:r>
          </a:p>
          <a:p>
            <a:pPr marL="285750" indent="-285750" defTabSz="916137">
              <a:spcBef>
                <a:spcPts val="290"/>
              </a:spcBef>
              <a:spcAft>
                <a:spcPts val="0"/>
              </a:spcAft>
              <a:buSzPts val="1400"/>
              <a:buFont typeface="Arial" panose="020B0604020202020204" pitchFamily="34" charset="0"/>
              <a:buChar char="•"/>
              <a:defRPr/>
            </a:pPr>
            <a:r>
              <a:rPr lang="en-US" i="1" dirty="0">
                <a:solidFill>
                  <a:srgbClr val="000000"/>
                </a:solidFill>
              </a:rPr>
              <a:t>You may use the notes sections on each slide as a script which may be read aloud or adapted to your preferred way of speaking. Please feel encouraged to include examples, stories, context, or local data that help your audience/participants meet their objectives and needs.</a:t>
            </a:r>
          </a:p>
          <a:p>
            <a:pPr marL="285750" indent="-285750" defTabSz="916137">
              <a:spcBef>
                <a:spcPts val="290"/>
              </a:spcBef>
              <a:spcAft>
                <a:spcPts val="0"/>
              </a:spcAft>
              <a:buSzPts val="1400"/>
              <a:buFont typeface="Arial" panose="020B0604020202020204" pitchFamily="34" charset="0"/>
              <a:buChar char="•"/>
              <a:defRPr/>
            </a:pPr>
            <a:r>
              <a:rPr lang="en-US" i="1" dirty="0">
                <a:solidFill>
                  <a:srgbClr val="000000"/>
                </a:solidFill>
              </a:rPr>
              <a:t>Before beginning, we recommend each learner receive the companion worksheet to the Action Learning Guide. You may encourage everyone to utilize the worksheet digitally (https://www.countyhealthrankings.org/sites/default/files/media/document/chrr_developingstrategiesequity_worksheet.pdf) or by providing printed copies. </a:t>
            </a:r>
          </a:p>
          <a:p>
            <a:pPr marL="285750" indent="-285750" defTabSz="916137">
              <a:spcBef>
                <a:spcPts val="290"/>
              </a:spcBef>
              <a:spcAft>
                <a:spcPts val="0"/>
              </a:spcAft>
              <a:buSzPts val="1400"/>
              <a:buFont typeface="Arial" panose="020B0604020202020204" pitchFamily="34" charset="0"/>
              <a:buChar char="•"/>
              <a:defRPr/>
            </a:pPr>
            <a:r>
              <a:rPr lang="en-US" i="1" dirty="0">
                <a:solidFill>
                  <a:srgbClr val="000000"/>
                </a:solidFill>
              </a:rPr>
              <a:t>Also note that the What Works for Health Activity (slides 20-24) will require access to computer(s)</a:t>
            </a:r>
            <a:r>
              <a:rPr lang="en-US" i="1" baseline="0" dirty="0">
                <a:solidFill>
                  <a:srgbClr val="000000"/>
                </a:solidFill>
              </a:rPr>
              <a:t> and the internet.</a:t>
            </a:r>
            <a:endParaRPr lang="en-US" i="1" dirty="0">
              <a:solidFill>
                <a:srgbClr val="000000"/>
              </a:solidFill>
            </a:endParaRPr>
          </a:p>
          <a:p>
            <a:pPr marL="285750" indent="-285750" defTabSz="916137">
              <a:spcBef>
                <a:spcPts val="290"/>
              </a:spcBef>
              <a:spcAft>
                <a:spcPts val="0"/>
              </a:spcAft>
              <a:buSzPts val="1400"/>
              <a:buFont typeface="Arial" panose="020B0604020202020204" pitchFamily="34" charset="0"/>
              <a:buChar char="•"/>
              <a:defRPr/>
            </a:pPr>
            <a:r>
              <a:rPr lang="en-US" i="1" dirty="0">
                <a:solidFill>
                  <a:srgbClr val="000000"/>
                </a:solidFill>
              </a:rPr>
              <a:t>Finally, please feel encouraged to reach out to County Health Rankings &amp; Roadmaps if you have any questions about content or facilitation: </a:t>
            </a:r>
            <a:r>
              <a:rPr lang="en-US" dirty="0">
                <a:hlinkClick r:id="rId3"/>
              </a:rPr>
              <a:t>https://www.countyhealthrankings.org/about-us/contact-us</a:t>
            </a:r>
            <a:endParaRPr lang="en-US" i="1" dirty="0">
              <a:solidFill>
                <a:srgbClr val="000000"/>
              </a:solidFill>
            </a:endParaRPr>
          </a:p>
          <a:p>
            <a:pPr defTabSz="916137">
              <a:spcBef>
                <a:spcPts val="290"/>
              </a:spcBef>
              <a:spcAft>
                <a:spcPts val="0"/>
              </a:spcAft>
              <a:buSzPts val="1400"/>
              <a:defRPr/>
            </a:pPr>
            <a:endParaRPr lang="en-US" i="1" dirty="0">
              <a:solidFill>
                <a:srgbClr val="000000"/>
              </a:solidFill>
            </a:endParaRPr>
          </a:p>
        </p:txBody>
      </p:sp>
      <p:sp>
        <p:nvSpPr>
          <p:cNvPr id="4" name="Slide Number Placeholder 3"/>
          <p:cNvSpPr>
            <a:spLocks noGrp="1"/>
          </p:cNvSpPr>
          <p:nvPr>
            <p:ph type="sldNum" sz="quarter" idx="5"/>
          </p:nvPr>
        </p:nvSpPr>
        <p:spPr/>
        <p:txBody>
          <a:bodyPr/>
          <a:lstStyle/>
          <a:p>
            <a:fld id="{73CCD79A-C112-46F1-87CE-BB7105F42290}" type="slidenum">
              <a:rPr lang="en-US" smtClean="0"/>
              <a:pPr/>
              <a:t>1</a:t>
            </a:fld>
            <a:endParaRPr lang="en-US" dirty="0"/>
          </a:p>
        </p:txBody>
      </p:sp>
    </p:spTree>
    <p:extLst>
      <p:ext uri="{BB962C8B-B14F-4D97-AF65-F5344CB8AC3E}">
        <p14:creationId xmlns:p14="http://schemas.microsoft.com/office/powerpoint/2010/main" val="1686655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graphic from</a:t>
            </a:r>
            <a:r>
              <a:rPr lang="en-US" dirty="0"/>
              <a:t> Communities in Action: Pathways to Health Equity shows</a:t>
            </a:r>
            <a:r>
              <a:rPr lang="en-US" baseline="0" dirty="0"/>
              <a:t> us what community-drive solutions look like.</a:t>
            </a:r>
          </a:p>
          <a:p>
            <a:endParaRPr lang="en-US" baseline="0" dirty="0"/>
          </a:p>
          <a:p>
            <a:r>
              <a:rPr lang="en-US" baseline="0" dirty="0"/>
              <a:t>The graphic puts the goal of healthier and more equitable communities at the center. It focuses on three key attributes of community-driven solutions: </a:t>
            </a:r>
          </a:p>
          <a:p>
            <a:pPr marL="285750" indent="-285750">
              <a:buFont typeface="Arial" panose="020B0604020202020204" pitchFamily="34" charset="0"/>
              <a:buChar char="•"/>
            </a:pPr>
            <a:r>
              <a:rPr lang="en-US" baseline="0" dirty="0"/>
              <a:t>Making health equity a shared vision and value.</a:t>
            </a:r>
          </a:p>
          <a:p>
            <a:pPr marL="285750" indent="-285750">
              <a:buFont typeface="Arial" panose="020B0604020202020204" pitchFamily="34" charset="0"/>
              <a:buChar char="•"/>
            </a:pPr>
            <a:r>
              <a:rPr lang="en-US" baseline="0" dirty="0"/>
              <a:t>Increasing community capacity to shape outcomes.</a:t>
            </a:r>
          </a:p>
          <a:p>
            <a:pPr marL="285750" indent="-285750">
              <a:buFont typeface="Arial" panose="020B0604020202020204" pitchFamily="34" charset="0"/>
              <a:buChar char="•"/>
            </a:pPr>
            <a:r>
              <a:rPr lang="en-US" baseline="0" dirty="0"/>
              <a:t>Fostering multi-sector collaboration.</a:t>
            </a:r>
          </a:p>
          <a:p>
            <a:pPr marL="285750" indent="-2857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 light blue ring highlights the social determinants of health. In this ring, we see that many factors shape a community’s health. We can link these factors to specific institutions in communities such as schools, businesses, hospitals, or government agencies. These institutions provide vital services. Their policies and practices shape a community’s health.</a:t>
            </a:r>
            <a:endParaRPr lang="en-US" dirty="0"/>
          </a:p>
          <a:p>
            <a:endParaRPr lang="en-US" dirty="0"/>
          </a:p>
          <a:p>
            <a:pPr defTabSz="916137"/>
            <a:r>
              <a:rPr lang="en-US" dirty="0"/>
              <a:t>Citation: National Academies of Sciences, Engineering, and Medicine. 2017. Communities in Action: Pathways to Health Equity. 226/24624. Reproduced with permission the National Academy of Sciences, Courtesy of the National Academies Press, Washington, D.C.</a:t>
            </a:r>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4185896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centuries, unfair policies and practices in the United States have favored some groups of people over others. These unfair policies and practices have affected millions of people, especially people of color. Many unfair policies and practices remain embedded in communities. As a result, inequities persist.</a:t>
            </a:r>
          </a:p>
          <a:p>
            <a:endParaRPr lang="en-US" dirty="0"/>
          </a:p>
          <a:p>
            <a:r>
              <a:rPr lang="en-US" dirty="0"/>
              <a:t>Businesses, government agencies, and schools provide vital community services. Their policies and practices influence whether community members have access to healthy opportunities.</a:t>
            </a:r>
          </a:p>
          <a:p>
            <a:endParaRPr lang="en-US" dirty="0"/>
          </a:p>
          <a:p>
            <a:r>
              <a:rPr lang="en-US" dirty="0"/>
              <a:t>Policy change is a pathway for addressing inequities. Communities can remove or revise policies that perpetuate inequities. They can adopt and promote policies that create opportunities for everyone, regardless of where they live or the circumstances they were born into. The following examples look at policies that create inequities and others that can positively disrupt them.</a:t>
            </a:r>
          </a:p>
          <a:p>
            <a:endParaRPr lang="en-US" dirty="0"/>
          </a:p>
          <a:p>
            <a:r>
              <a:rPr lang="en-US" b="1" dirty="0"/>
              <a:t>School and district-level zero-tolerance policies </a:t>
            </a:r>
            <a:r>
              <a:rPr lang="en-US" dirty="0"/>
              <a:t>require schools to apply preset consequences for certain offenses. Zero tolerance means every person who breaks a rule receives the most severe consequence. Under zero-tolerance policies, school officials cannot consider the context or different circumstances that led to offenses.</a:t>
            </a:r>
          </a:p>
          <a:p>
            <a:endParaRPr lang="en-US" dirty="0"/>
          </a:p>
          <a:p>
            <a:r>
              <a:rPr lang="en-US" dirty="0"/>
              <a:t>When school districts set zero tolerance policies, they force some students out of school. This restricts their access to education and can perpetuate inequities. Students with disabilities and students of color, especially black students, are suspended or expelled more often than their peers, even for similar behavior or offenses.</a:t>
            </a:r>
          </a:p>
          <a:p>
            <a:r>
              <a:rPr lang="en-US" dirty="0"/>
              <a:t>As an alternative, many school districts across the country have implemented Positive Behavioral Interventions and Supports (PBIS). Studies show PBIS policies improve student behavior. These policies are likely to decrease disparities.</a:t>
            </a:r>
          </a:p>
          <a:p>
            <a:endParaRPr lang="en-US" dirty="0"/>
          </a:p>
          <a:p>
            <a:r>
              <a:rPr lang="en-US" dirty="0"/>
              <a:t>The </a:t>
            </a:r>
            <a:r>
              <a:rPr lang="en-US" b="1" dirty="0"/>
              <a:t>federal Family and Medical Leave Act (FMLA</a:t>
            </a:r>
            <a:r>
              <a:rPr lang="en-US" dirty="0"/>
              <a:t>) provides eligible workers with up to 12 weeks of leave to care for a newborn, a newly adopted child, or a sick family member. Workers can take this leave without losing their job or employee benefits. But because the leave is unpaid, it’s more difficult for people without financial resources to use. People who use FMLA leave are more likely to be people who can afford to take unpaid leave. They are primarily economically advantaged, college educated, and married.</a:t>
            </a:r>
          </a:p>
          <a:p>
            <a:r>
              <a:rPr lang="en-US" dirty="0"/>
              <a:t>Gaps in the FMLA coverage also create health inequities. The law doesn’t apply to employers with fewer than 50 employees. This leaves some people without access to the benefit. As much as 40 percent of the workforce lacks access to FMLA protections. Those without FMLA protections are more likely to be low-income or part-time workers.</a:t>
            </a:r>
          </a:p>
          <a:p>
            <a:r>
              <a:rPr lang="en-US" dirty="0"/>
              <a:t>Some states and several cities have passed paid family leave policies. These policies provide employees with paid time off for a recent birth or adoption, a parent or spouse with a serious medical condition, or a sick child. Paid family leave policies are likely to decrease disparities.</a:t>
            </a:r>
          </a:p>
          <a:p>
            <a:endParaRPr lang="en-US" dirty="0"/>
          </a:p>
          <a:p>
            <a:r>
              <a:rPr lang="en-US" dirty="0"/>
              <a:t>Citations:</a:t>
            </a:r>
          </a:p>
          <a:p>
            <a:r>
              <a:rPr lang="en-US" dirty="0"/>
              <a:t>Boccanfuso, C., &amp; Kuhfeld, M. (2011). Multiple Responses , Promising Results : Evidence-Based , Nonpunitive Alternatives To Zero Tolerance. Child Trends, (March), 1–12. Retrieved from https://www.childtrends.org/?publications=multiple-responses-promising-results-evidence-based-nonpunitive-alternatives-to-zero-tolerance</a:t>
            </a:r>
          </a:p>
          <a:p>
            <a:endParaRPr lang="en-US" dirty="0"/>
          </a:p>
          <a:p>
            <a:r>
              <a:rPr lang="en-US" dirty="0"/>
              <a:t>Bradshaw, C. P., Waasdorp, T. E., &amp; Leaf, P. J. (2012). Effects of school-wide positive behavioral interventions and supports on child behavior problems. Pediatrics, 130(5). https://doi.org/10.1542/peds.2012-0243</a:t>
            </a:r>
          </a:p>
          <a:p>
            <a:endParaRPr lang="en-US" dirty="0"/>
          </a:p>
          <a:p>
            <a:r>
              <a:rPr lang="en-US" dirty="0"/>
              <a:t>County Health Rankings &amp; Roadmaps. (2018). Paid family leave . Retrieved December 6, 2019, from https://www.countyhealthrankings.org/take-action-to-improve-health/what-works-for-health/policies/paid-family-leave</a:t>
            </a:r>
          </a:p>
          <a:p>
            <a:endParaRPr lang="en-US" dirty="0"/>
          </a:p>
          <a:p>
            <a:r>
              <a:rPr lang="en-US" dirty="0"/>
              <a:t>Flannery, K. B., Fenning, P., McGrath Kato, M., &amp; McIntosh, K. (2014). Effects of school-wide positive behavioral interventions and supports and fidelity of implementation on problem behavior in high schools. School Psychology Quarterly, 29(2), 111–124. https://doi.org/10.1037/spq0000039</a:t>
            </a:r>
          </a:p>
          <a:p>
            <a:endParaRPr lang="en-US" dirty="0"/>
          </a:p>
          <a:p>
            <a:r>
              <a:rPr lang="en-US" dirty="0"/>
              <a:t>Sheehy, H., &amp; Pamukcu, A. (2018). 6 Federal Policies That Fall Short of Supporting Working Families. Retrieved October 11, 2019, from https://medium.com/changelab-solutions/6-federal-policies-that-fall-short-of-supporting-working-families-6d5d5d3e8352</a:t>
            </a:r>
          </a:p>
          <a:p>
            <a:endParaRPr lang="en-US" dirty="0"/>
          </a:p>
          <a:p>
            <a:r>
              <a:rPr lang="en-US" dirty="0"/>
              <a:t>US Department of Education (US ED). Guiding Principles: A Resource Guide for Improving School Climate and Discipline; 2014.</a:t>
            </a:r>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3805668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i="1" dirty="0">
                <a:solidFill>
                  <a:srgbClr val="000000"/>
                </a:solidFill>
              </a:rPr>
              <a:t>Notes for facilitator: </a:t>
            </a:r>
          </a:p>
          <a:p>
            <a:pPr marL="285750" indent="-285750" defTabSz="916137">
              <a:buFont typeface="Arial" panose="020B0604020202020204" pitchFamily="34" charset="0"/>
              <a:buChar char="•"/>
              <a:defRPr/>
            </a:pPr>
            <a:r>
              <a:rPr lang="en-US" i="1" dirty="0"/>
              <a:t>This slide is meant to be a learning check on the “Identify strategies to promote health</a:t>
            </a:r>
            <a:r>
              <a:rPr lang="en-US" i="1" baseline="0" dirty="0"/>
              <a:t> and equity</a:t>
            </a:r>
            <a:r>
              <a:rPr lang="en-US" i="1" dirty="0"/>
              <a:t>” learning objective. </a:t>
            </a:r>
            <a:r>
              <a:rPr lang="en-US" i="1" dirty="0">
                <a:solidFill>
                  <a:srgbClr val="000000"/>
                </a:solidFill>
              </a:rPr>
              <a:t>The slide is animated and questions will appear one at a time.  These discussion prompts are great for group discussion and can also be completed on the individual worksheet. </a:t>
            </a:r>
          </a:p>
          <a:p>
            <a:pPr marL="285750" indent="-285750" defTabSz="916137">
              <a:buFont typeface="Arial" panose="020B0604020202020204" pitchFamily="34" charset="0"/>
              <a:buChar char="•"/>
              <a:defRPr/>
            </a:pPr>
            <a:r>
              <a:rPr lang="en-US" i="1" dirty="0">
                <a:solidFill>
                  <a:srgbClr val="000000"/>
                </a:solidFill>
              </a:rPr>
              <a:t>Consider starting the participants with individual reflection and then group reflection will reinforce learning. You can do this by suggesting, “Take five minutes to write your own thoughts on the worksheet, then we’ll come together as a group to discuss this.” </a:t>
            </a:r>
          </a:p>
          <a:p>
            <a:pPr marL="285750" marR="0" lvl="0" indent="-285750" algn="l" defTabSz="916137"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dirty="0"/>
              <a:t>Discuss as many ideas as time allows. Consider writing down some of the common responses to the questions which may be helpful to refer back to as you move through the guide.</a:t>
            </a:r>
            <a:endParaRPr lang="en-US" i="1" dirty="0">
              <a:solidFill>
                <a:srgbClr val="000000"/>
              </a:solidFill>
            </a:endParaRPr>
          </a:p>
          <a:p>
            <a:pPr defTabSz="916137">
              <a:defRPr/>
            </a:pPr>
            <a:endParaRPr lang="en-US" i="1" dirty="0">
              <a:solidFill>
                <a:srgbClr val="000000"/>
              </a:solidFill>
            </a:endParaRPr>
          </a:p>
          <a:p>
            <a:r>
              <a:rPr lang="en-US" b="1" dirty="0"/>
              <a:t>Participant prompt: </a:t>
            </a:r>
            <a:r>
              <a:rPr lang="en-US" dirty="0"/>
              <a:t>Think about the examples</a:t>
            </a:r>
            <a:r>
              <a:rPr lang="en-US" baseline="0" dirty="0"/>
              <a:t> of the school district behavior and family leave policies. For each of these examples, identify:</a:t>
            </a:r>
          </a:p>
          <a:p>
            <a:pPr marL="285750" indent="-285750">
              <a:buFont typeface="Arial" panose="020B0604020202020204" pitchFamily="34" charset="0"/>
              <a:buChar char="•"/>
            </a:pPr>
            <a:r>
              <a:rPr lang="en-US" baseline="0" dirty="0"/>
              <a:t>What institutions or organizations implement the policy or practice?</a:t>
            </a:r>
          </a:p>
          <a:p>
            <a:pPr marL="285750" indent="-285750">
              <a:buFont typeface="Arial" panose="020B0604020202020204" pitchFamily="34" charset="0"/>
              <a:buChar char="•"/>
            </a:pPr>
            <a:r>
              <a:rPr lang="en-US" baseline="0" dirty="0"/>
              <a:t>What opportunities are impacted by the policy or practice? Prioritize what actions to take.</a:t>
            </a:r>
          </a:p>
          <a:p>
            <a:pPr marL="285750" indent="-285750">
              <a:buFont typeface="Arial" panose="020B0604020202020204" pitchFamily="34" charset="0"/>
              <a:buChar char="•"/>
            </a:pPr>
            <a:r>
              <a:rPr lang="en-US" baseline="0" dirty="0"/>
              <a:t>Who is affected?</a:t>
            </a:r>
            <a:endParaRPr lang="en-US" dirty="0"/>
          </a:p>
          <a:p>
            <a:pPr marL="286293" indent="-286293">
              <a:buFont typeface="Arial" panose="020B0604020202020204" pitchFamily="34" charset="0"/>
              <a:buChar char="•"/>
            </a:pPr>
            <a:endParaRPr lang="en-US" dirty="0"/>
          </a:p>
          <a:p>
            <a:pPr defTabSz="916137">
              <a:defRPr/>
            </a:pPr>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288862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policy influences</a:t>
            </a:r>
            <a:r>
              <a:rPr lang="en-US" baseline="0" dirty="0"/>
              <a:t> root causes of health inequities by looking at a community story. We’ll see that efforts to develop strategies to promote health and equity may feel complex, but communities have the power to do it.</a:t>
            </a:r>
          </a:p>
          <a:p>
            <a:endParaRPr lang="en-US" baseline="0" dirty="0"/>
          </a:p>
          <a:p>
            <a:r>
              <a:rPr lang="en-US" i="1" baseline="0" dirty="0"/>
              <a:t>Notes for facilitator: Options for facilitating include -</a:t>
            </a:r>
          </a:p>
          <a:p>
            <a:pPr marL="285750" indent="-285750">
              <a:buFont typeface="Arial" panose="020B0604020202020204" pitchFamily="34" charset="0"/>
              <a:buChar char="•"/>
            </a:pPr>
            <a:r>
              <a:rPr lang="en-US" i="1" baseline="0" dirty="0"/>
              <a:t>View the video together as a group, if time allows (approximately 3-1/2 minutes).</a:t>
            </a:r>
          </a:p>
          <a:p>
            <a:pPr marL="285750" indent="-285750">
              <a:buFont typeface="Arial" panose="020B0604020202020204" pitchFamily="34" charset="0"/>
              <a:buChar char="•"/>
            </a:pPr>
            <a:r>
              <a:rPr lang="en-US" i="1" baseline="0" dirty="0"/>
              <a:t>Read the story narrative below.</a:t>
            </a:r>
          </a:p>
          <a:p>
            <a:endParaRPr lang="en-US" baseline="0" dirty="0"/>
          </a:p>
          <a:p>
            <a:r>
              <a:rPr lang="en-US" dirty="0"/>
              <a:t>Kansas City</a:t>
            </a:r>
            <a:r>
              <a:rPr lang="en-US" baseline="0" dirty="0"/>
              <a:t> in Missouri is </a:t>
            </a:r>
            <a:r>
              <a:rPr lang="en-US" dirty="0"/>
              <a:t>a city known for devoted sports fans, legendary barbecue, and stunning fountains—is working hard to give its half- million residents something else to be proud of: health equity for all.</a:t>
            </a:r>
          </a:p>
          <a:p>
            <a:endParaRPr lang="en-US" dirty="0"/>
          </a:p>
          <a:p>
            <a:r>
              <a:rPr lang="en-US" dirty="0"/>
              <a:t>The challenges here are not for the faint of heart. A history of segregation and discrimination created gaps and inequities that remain woven throughout the community. They affect everything from access to healthy foods to education to community safety.</a:t>
            </a:r>
          </a:p>
          <a:p>
            <a:endParaRPr lang="en-US" dirty="0"/>
          </a:p>
          <a:p>
            <a:r>
              <a:rPr lang="en-US" dirty="0"/>
              <a:t>In 2000, the Kansas City Health Department released a report revealing that life expectancy for White residents was 6.5 years more than their Black neighbors. Leaders and residents in Kansas City decided to do something about this disparity..</a:t>
            </a:r>
          </a:p>
          <a:p>
            <a:endParaRPr lang="en-US" dirty="0"/>
          </a:p>
          <a:p>
            <a:r>
              <a:rPr lang="en-US" dirty="0"/>
              <a:t>To really make a difference, city officials knew they had to start by identifying strategies to address the root causes of poor health. That meant having frank discussions on race and the impact of violence. It meant looking at the policies and practices of the institutions in their community to increase educational opportunities, improve access to care, and ensure economic justice.</a:t>
            </a:r>
          </a:p>
          <a:p>
            <a:endParaRPr lang="en-US" dirty="0"/>
          </a:p>
          <a:p>
            <a:r>
              <a:rPr lang="en-US" dirty="0"/>
              <a:t>Kansas City residents and leaders took this on by:</a:t>
            </a:r>
          </a:p>
          <a:p>
            <a:pPr marL="285750" indent="-285750">
              <a:buFont typeface="Arial" panose="020B0604020202020204" pitchFamily="34" charset="0"/>
              <a:buChar char="•"/>
            </a:pPr>
            <a:r>
              <a:rPr lang="en-US" dirty="0"/>
              <a:t>Partnering across sectors to interrupt violence through the Aim4Peace program.</a:t>
            </a:r>
          </a:p>
          <a:p>
            <a:pPr marL="285750" indent="-285750">
              <a:buFont typeface="Arial" panose="020B0604020202020204" pitchFamily="34" charset="0"/>
              <a:buChar char="•"/>
            </a:pPr>
            <a:r>
              <a:rPr lang="en-US" dirty="0"/>
              <a:t>Training teachers to identify students experiencing trauma and connect them with help.</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Passing a new property tax dedicated to fund hospital and public health activities.</a:t>
            </a:r>
          </a:p>
          <a:p>
            <a:pPr marL="285750" indent="-285750">
              <a:buFont typeface="Arial" panose="020B0604020202020204" pitchFamily="34" charset="0"/>
              <a:buChar char="•"/>
            </a:pPr>
            <a:r>
              <a:rPr lang="en-US" dirty="0"/>
              <a:t>Changing zoning laws to encourage urban agriculture.</a:t>
            </a:r>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382566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i="1" dirty="0">
                <a:solidFill>
                  <a:srgbClr val="000000"/>
                </a:solidFill>
              </a:rPr>
              <a:t>Notes for facilitator: </a:t>
            </a:r>
          </a:p>
          <a:p>
            <a:pPr marL="285750" indent="-285750" defTabSz="916137">
              <a:buFont typeface="Arial" panose="020B0604020202020204" pitchFamily="34" charset="0"/>
              <a:buChar char="•"/>
              <a:defRPr/>
            </a:pPr>
            <a:r>
              <a:rPr lang="en-US" i="1" dirty="0"/>
              <a:t>This slide is meant to be a learning check on the “Identify strategies to promote health</a:t>
            </a:r>
            <a:r>
              <a:rPr lang="en-US" i="1" baseline="0" dirty="0"/>
              <a:t> and equity</a:t>
            </a:r>
            <a:r>
              <a:rPr lang="en-US" i="1" dirty="0"/>
              <a:t>” learning objective. </a:t>
            </a:r>
            <a:r>
              <a:rPr lang="en-US" i="1" dirty="0">
                <a:solidFill>
                  <a:srgbClr val="000000"/>
                </a:solidFill>
              </a:rPr>
              <a:t>The slide is animated and questions will appear one at a time.  These discussion prompts are great for group discussion and can also be completed on the individual worksheet. </a:t>
            </a:r>
          </a:p>
          <a:p>
            <a:pPr marL="285750" indent="-285750" defTabSz="916137">
              <a:buFont typeface="Arial" panose="020B0604020202020204" pitchFamily="34" charset="0"/>
              <a:buChar char="•"/>
              <a:defRPr/>
            </a:pPr>
            <a:r>
              <a:rPr lang="en-US" i="1" dirty="0">
                <a:solidFill>
                  <a:srgbClr val="000000"/>
                </a:solidFill>
              </a:rPr>
              <a:t>Consider starting the participants with individual reflection and then group reflection will reinforce learning. You can do this by suggesting, “Take five minutes to write your own thoughts on the worksheet, then we’ll come together as a group to discuss this.” </a:t>
            </a:r>
          </a:p>
          <a:p>
            <a:pPr marL="285750" marR="0" lvl="0" indent="-285750" algn="l" defTabSz="916137"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dirty="0"/>
              <a:t>Discuss as many ideas as time allows. Consider writing down some of the common responses to the questions which may be helpful to refer back to as you move through the guide.</a:t>
            </a:r>
            <a:endParaRPr lang="en-US" i="1" dirty="0">
              <a:solidFill>
                <a:srgbClr val="000000"/>
              </a:solidFill>
            </a:endParaRPr>
          </a:p>
          <a:p>
            <a:pPr defTabSz="916137">
              <a:defRPr/>
            </a:pPr>
            <a:endParaRPr lang="en-US" i="1" dirty="0">
              <a:solidFill>
                <a:srgbClr val="000000"/>
              </a:solidFill>
            </a:endParaRPr>
          </a:p>
          <a:p>
            <a:r>
              <a:rPr lang="en-US" b="1" dirty="0"/>
              <a:t>Participant prompt: </a:t>
            </a:r>
            <a:r>
              <a:rPr lang="en-US" dirty="0"/>
              <a:t>Think about the Kansas City story and reflect on the Communities in Action:</a:t>
            </a:r>
            <a:r>
              <a:rPr lang="en-US" baseline="0" dirty="0"/>
              <a:t> Pathways to Health Equity graphic we saw earlier (slide 10).</a:t>
            </a:r>
          </a:p>
          <a:p>
            <a:pPr marL="285750" indent="-285750">
              <a:buFont typeface="Arial" panose="020B0604020202020204" pitchFamily="34" charset="0"/>
              <a:buChar char="•"/>
            </a:pPr>
            <a:r>
              <a:rPr lang="en-US" baseline="0" dirty="0"/>
              <a:t>What types of institutions or organizations worked together to address health inequities in the city?</a:t>
            </a:r>
          </a:p>
          <a:p>
            <a:pPr marL="285750" indent="-285750">
              <a:buFont typeface="Arial" panose="020B0604020202020204" pitchFamily="34" charset="0"/>
              <a:buChar char="•"/>
            </a:pPr>
            <a:r>
              <a:rPr lang="en-US" baseline="0" dirty="0"/>
              <a:t>Which social determinants were they trying to impact?</a:t>
            </a:r>
            <a:endParaRPr lang="en-US" dirty="0"/>
          </a:p>
          <a:p>
            <a:pPr marL="286293" indent="-286293">
              <a:buFont typeface="Arial" panose="020B0604020202020204" pitchFamily="34" charset="0"/>
              <a:buChar char="•"/>
            </a:pPr>
            <a:endParaRPr lang="en-US" dirty="0"/>
          </a:p>
          <a:p>
            <a:pPr defTabSz="916137">
              <a:defRPr/>
            </a:pPr>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2453990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 for facilitator: </a:t>
            </a:r>
          </a:p>
          <a:p>
            <a:pPr marL="285750" indent="-285750">
              <a:buFont typeface="Arial" panose="020B0604020202020204" pitchFamily="34" charset="0"/>
              <a:buChar char="•"/>
            </a:pPr>
            <a:r>
              <a:rPr lang="en-US" i="1" dirty="0"/>
              <a:t>The slide is animated and key takeaways will appear one at a time.  This is a great moment to clarify content as needed and for group reflection before moving on to the next content section.</a:t>
            </a:r>
          </a:p>
          <a:p>
            <a:pPr marL="285750" indent="-285750">
              <a:buFont typeface="Arial" panose="020B0604020202020204" pitchFamily="34" charset="0"/>
              <a:buChar char="•"/>
            </a:pPr>
            <a:r>
              <a:rPr lang="en-US" i="1" dirty="0"/>
              <a:t>This slide is meant to be a learning check on the “Identify strategies to promote health and equity” learning objective.</a:t>
            </a:r>
          </a:p>
          <a:p>
            <a:pPr defTabSz="916137">
              <a:defRPr/>
            </a:pPr>
            <a:endParaRPr lang="en-US" i="1" dirty="0"/>
          </a:p>
          <a:p>
            <a:endParaRPr lang="en-US" i="1" dirty="0"/>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1609925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saw in the previous example policies, trying to address equity without taking on policy change can perpetuate health disparities. The good news is there are effective strategies to address root causes of health inequities. </a:t>
            </a:r>
          </a:p>
          <a:p>
            <a:endParaRPr lang="en-US" baseline="0" dirty="0"/>
          </a:p>
          <a:p>
            <a:r>
              <a:rPr lang="en-US" baseline="0" dirty="0"/>
              <a:t>Before we take a look at what makes a strategy effective, let’s first explore what we mean by strategy.</a:t>
            </a:r>
          </a:p>
          <a:p>
            <a:r>
              <a:rPr lang="en-US" baseline="0" dirty="0"/>
              <a:t>A strategy is a plan of action designed to achieve an overall goal. Think of it as what you will do to promote health and equity. </a:t>
            </a:r>
          </a:p>
          <a:p>
            <a:r>
              <a:rPr lang="en-US" baseline="0" dirty="0"/>
              <a:t>It could be changes to policies, programs, practices, systems, or the environment.</a:t>
            </a:r>
          </a:p>
          <a:p>
            <a:endParaRPr lang="en-US" baseline="0" dirty="0"/>
          </a:p>
          <a:p>
            <a:endParaRPr lang="en-US" dirty="0"/>
          </a:p>
          <a:p>
            <a:endParaRPr lang="en-US" b="1"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16</a:t>
            </a:fld>
            <a:endParaRPr lang="en-US" dirty="0"/>
          </a:p>
        </p:txBody>
      </p:sp>
    </p:spTree>
    <p:extLst>
      <p:ext uri="{BB962C8B-B14F-4D97-AF65-F5344CB8AC3E}">
        <p14:creationId xmlns:p14="http://schemas.microsoft.com/office/powerpoint/2010/main" val="2523182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 and</a:t>
            </a:r>
            <a:r>
              <a:rPr lang="en-US" baseline="0" dirty="0"/>
              <a:t> implementing strategies that have been shown to work in real life and that are a good fit for a community will maximize the chances of success. </a:t>
            </a:r>
          </a:p>
          <a:p>
            <a:endParaRPr lang="en-US" baseline="0" dirty="0"/>
          </a:p>
          <a:p>
            <a:r>
              <a:rPr lang="en-US" baseline="0" dirty="0"/>
              <a:t>Several organizations assess and rate policy and program effectiveness. You might find different kinds of evidence to support strategies and different labels describing how well they work (e.g., promising practice, best practice, model program, etc.).</a:t>
            </a:r>
          </a:p>
          <a:p>
            <a:endParaRPr lang="en-US" baseline="0" dirty="0"/>
          </a:p>
          <a:p>
            <a:r>
              <a:rPr lang="en-US" baseline="0" dirty="0"/>
              <a:t>These labels (and how groups arrive at them) are not apples-to-apples comparisons. Each group has its own criteria and labels. It’s important to understand what they mean.</a:t>
            </a:r>
          </a:p>
          <a:p>
            <a:endParaRPr lang="en-US" baseline="0" dirty="0"/>
          </a:p>
          <a:p>
            <a:r>
              <a:rPr lang="en-US" baseline="0" dirty="0"/>
              <a:t>As an example, look at the definitions of the evidence ratings in County Health Rankings &amp; Roadmaps’ What Works for Health.</a:t>
            </a:r>
          </a:p>
          <a:p>
            <a:endParaRPr lang="en-US" baseline="0" dirty="0"/>
          </a:p>
          <a:p>
            <a:r>
              <a:rPr lang="en-US" i="1" baseline="0" dirty="0"/>
              <a:t>Notes for facilitator:</a:t>
            </a:r>
          </a:p>
          <a:p>
            <a:r>
              <a:rPr lang="en-US" i="1" baseline="0" dirty="0"/>
              <a:t>As you read through the terms and definitions on the slide, pause to clarify questions and check understanding.</a:t>
            </a:r>
          </a:p>
          <a:p>
            <a:endParaRPr lang="en-US" i="1" baseline="0" dirty="0"/>
          </a:p>
          <a:p>
            <a:r>
              <a:rPr lang="en-US" i="1" baseline="0" dirty="0"/>
              <a:t>If the group wants to explore other ratings, refer to the “Our Sources” content on the What Works for Health site - https://www.countyhealthrankings.org/take-action-to-improve-health/what-works-for-health/our-sources</a:t>
            </a:r>
          </a:p>
          <a:p>
            <a:endParaRPr lang="en-US" baseline="0" dirty="0"/>
          </a:p>
          <a:p>
            <a:endParaRPr lang="en-US" dirty="0"/>
          </a:p>
          <a:p>
            <a:endParaRPr lang="en-US" b="1" dirty="0"/>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3493322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a:t>
            </a:r>
            <a:r>
              <a:rPr lang="en-US" baseline="0" dirty="0"/>
              <a:t> matters, but so does community context. Every community has a unique context, influenced by its residents, culture, history, environments, location, and resources, assets and challenges. These factors provide a foundation from which to build. Understanding the unique factors and dynamics that make up a community’s context helps to direct and leverage strategies for sustainable impact.</a:t>
            </a:r>
          </a:p>
          <a:p>
            <a:endParaRPr lang="en-US" baseline="0" dirty="0"/>
          </a:p>
          <a:p>
            <a:r>
              <a:rPr lang="en-US" baseline="0" dirty="0"/>
              <a:t>Whether considering an evidence-informed strategy or a more innovative approach, it’s important to consider the community’s culture, priorities, and resources along with evidence of effectiveness. Think about things like:</a:t>
            </a:r>
          </a:p>
          <a:p>
            <a:pPr marL="285750" indent="-285750">
              <a:buFont typeface="Arial" panose="020B0604020202020204" pitchFamily="34" charset="0"/>
              <a:buChar char="•"/>
            </a:pPr>
            <a:r>
              <a:rPr lang="en-US" baseline="0" dirty="0"/>
              <a:t>How feasible is it to implement your preferred strategy in your community?</a:t>
            </a:r>
          </a:p>
          <a:p>
            <a:pPr marL="285750" indent="-285750">
              <a:buFont typeface="Arial" panose="020B0604020202020204" pitchFamily="34" charset="0"/>
              <a:buChar char="•"/>
            </a:pPr>
            <a:r>
              <a:rPr lang="en-US" baseline="0" dirty="0"/>
              <a:t>Are there resources available to implement the strategy?</a:t>
            </a:r>
          </a:p>
          <a:p>
            <a:pPr marL="285750" indent="-285750">
              <a:buFont typeface="Arial" panose="020B0604020202020204" pitchFamily="34" charset="0"/>
              <a:buChar char="•"/>
            </a:pPr>
            <a:r>
              <a:rPr lang="en-US" baseline="0" dirty="0"/>
              <a:t>Does the strategy improve policies and practices affecting health inequities?</a:t>
            </a:r>
          </a:p>
          <a:p>
            <a:pPr marL="285750" indent="-285750">
              <a:buFont typeface="Arial" panose="020B0604020202020204" pitchFamily="34" charset="0"/>
              <a:buChar char="•"/>
            </a:pPr>
            <a:r>
              <a:rPr lang="en-US" baseline="0" dirty="0"/>
              <a:t>Is there political will to support it?</a:t>
            </a:r>
          </a:p>
          <a:p>
            <a:pPr marL="285750" indent="-285750">
              <a:buFont typeface="Arial" panose="020B0604020202020204" pitchFamily="34" charset="0"/>
              <a:buChar char="•"/>
            </a:pPr>
            <a:r>
              <a:rPr lang="en-US" baseline="0" dirty="0"/>
              <a:t>Is your community ready for the strategy? Will they support it?</a:t>
            </a:r>
          </a:p>
          <a:p>
            <a:pPr marL="285750" indent="-285750">
              <a:buFont typeface="Arial" panose="020B0604020202020204" pitchFamily="34" charset="0"/>
              <a:buChar char="•"/>
            </a:pPr>
            <a:r>
              <a:rPr lang="en-US" baseline="0" dirty="0"/>
              <a:t>Can we expect the strategy to do what we want it to do? Will it address root causes of health inequities?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Participant prompt: </a:t>
            </a:r>
            <a:r>
              <a:rPr lang="en-US" baseline="0" dirty="0"/>
              <a:t>Think about your own community. What is unique about its community context – it’s culture, history, assets, challenges, etc. – that would be important to consider when selecting strategies to address health equity?</a:t>
            </a:r>
          </a:p>
          <a:p>
            <a:pPr marL="0" indent="0">
              <a:buFont typeface="Arial" panose="020B0604020202020204" pitchFamily="34" charset="0"/>
              <a:buNone/>
            </a:pPr>
            <a:r>
              <a:rPr lang="en-US" i="1" baseline="0" dirty="0"/>
              <a:t>Note for facilitator: Discuss as many ideas as time allows.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Citation: </a:t>
            </a:r>
            <a:r>
              <a:rPr lang="en-US" sz="1400" b="0" i="0" kern="1200" baseline="0" dirty="0">
                <a:solidFill>
                  <a:schemeClr val="tx1"/>
                </a:solidFill>
                <a:effectLst/>
                <a:latin typeface="Calibri"/>
                <a:ea typeface="+mn-ea"/>
                <a:cs typeface="+mn-cs"/>
              </a:rPr>
              <a:t>Community Context. (n.d.). Retrieved from https://healthyplacesbydesign.org/community-context/</a:t>
            </a:r>
            <a:endParaRPr lang="en-US" baseline="0" dirty="0"/>
          </a:p>
          <a:p>
            <a:pPr mar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18</a:t>
            </a:fld>
            <a:endParaRPr lang="en-US" dirty="0">
              <a:solidFill>
                <a:srgbClr val="000000"/>
              </a:solidFill>
            </a:endParaRPr>
          </a:p>
        </p:txBody>
      </p:sp>
    </p:spTree>
    <p:extLst>
      <p:ext uri="{BB962C8B-B14F-4D97-AF65-F5344CB8AC3E}">
        <p14:creationId xmlns:p14="http://schemas.microsoft.com/office/powerpoint/2010/main" val="3489188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To</a:t>
            </a:r>
            <a:r>
              <a:rPr lang="en-US" i="0" baseline="0" dirty="0"/>
              <a:t> have the greatest impact and success, engage a broad group of stakeholders who can provide a full picture of the community’s context. Include:</a:t>
            </a:r>
          </a:p>
          <a:p>
            <a:pPr marL="285750" indent="-285750">
              <a:buFont typeface="Arial" panose="020B0604020202020204" pitchFamily="34" charset="0"/>
              <a:buChar char="•"/>
            </a:pPr>
            <a:r>
              <a:rPr lang="en-US" i="0" dirty="0"/>
              <a:t>Community Members - people invested in improving health. This might include:</a:t>
            </a:r>
          </a:p>
          <a:p>
            <a:pPr marL="652059" lvl="1" indent="-285750">
              <a:buFont typeface="Arial" panose="020B0604020202020204" pitchFamily="34" charset="0"/>
              <a:buChar char="•"/>
            </a:pPr>
            <a:r>
              <a:rPr lang="en-US" i="0" dirty="0"/>
              <a:t>residents - especially those most impacted by inequities.</a:t>
            </a:r>
          </a:p>
          <a:p>
            <a:pPr marL="652059" lvl="1" indent="-285750">
              <a:buFont typeface="Arial" panose="020B0604020202020204" pitchFamily="34" charset="0"/>
              <a:buChar char="•"/>
            </a:pPr>
            <a:r>
              <a:rPr lang="en-US" i="0" dirty="0"/>
              <a:t>advocacy groups</a:t>
            </a:r>
          </a:p>
          <a:p>
            <a:pPr marL="652059" lvl="1" indent="-285750">
              <a:buFont typeface="Arial" panose="020B0604020202020204" pitchFamily="34" charset="0"/>
              <a:buChar char="•"/>
            </a:pPr>
            <a:r>
              <a:rPr lang="en-US" i="0" dirty="0"/>
              <a:t>non-profit agencies, and</a:t>
            </a:r>
          </a:p>
          <a:p>
            <a:pPr marL="652059" lvl="1" indent="-285750">
              <a:buFont typeface="Arial" panose="020B0604020202020204" pitchFamily="34" charset="0"/>
              <a:buChar char="•"/>
            </a:pPr>
            <a:r>
              <a:rPr lang="en-US" i="0" dirty="0"/>
              <a:t>businesses.</a:t>
            </a:r>
          </a:p>
          <a:p>
            <a:pPr marL="285750" indent="-285750">
              <a:buFont typeface="Arial" panose="020B0604020202020204" pitchFamily="34" charset="0"/>
              <a:buChar char="•"/>
            </a:pPr>
            <a:r>
              <a:rPr lang="en-US" i="0" dirty="0"/>
              <a:t>Decision Makers - those who have the power to influence or make decisions about policy changes. This might include:</a:t>
            </a:r>
          </a:p>
          <a:p>
            <a:pPr marL="652059" lvl="1" indent="-285750">
              <a:buFont typeface="Arial" panose="020B0604020202020204" pitchFamily="34" charset="0"/>
              <a:buChar char="•"/>
            </a:pPr>
            <a:r>
              <a:rPr lang="en-US" i="0" dirty="0"/>
              <a:t>elected and appointed officials or</a:t>
            </a:r>
          </a:p>
          <a:p>
            <a:pPr marL="652059" lvl="1" indent="-285750">
              <a:buFont typeface="Arial" panose="020B0604020202020204" pitchFamily="34" charset="0"/>
              <a:buChar char="•"/>
            </a:pPr>
            <a:r>
              <a:rPr lang="en-US" i="0" dirty="0"/>
              <a:t>lobbying groups.</a:t>
            </a:r>
          </a:p>
          <a:p>
            <a:pPr marL="285750" lvl="0" indent="-285750">
              <a:buFont typeface="Arial" panose="020B0604020202020204" pitchFamily="34" charset="0"/>
              <a:buChar char="•"/>
            </a:pPr>
            <a:r>
              <a:rPr lang="en-US" i="0" dirty="0"/>
              <a:t>Implementers - the people tasked with making the strategy work. This is an important group—a strategy only works if it’s implemented or enforced. This might include:</a:t>
            </a:r>
          </a:p>
          <a:p>
            <a:pPr marL="652059" lvl="1" indent="-285750">
              <a:buFont typeface="Arial" panose="020B0604020202020204" pitchFamily="34" charset="0"/>
              <a:buChar char="•"/>
            </a:pPr>
            <a:r>
              <a:rPr lang="en-US" i="0" dirty="0"/>
              <a:t>business owners and employees,</a:t>
            </a:r>
          </a:p>
          <a:p>
            <a:pPr marL="652059" lvl="1" indent="-285750">
              <a:buFont typeface="Arial" panose="020B0604020202020204" pitchFamily="34" charset="0"/>
              <a:buChar char="•"/>
            </a:pPr>
            <a:r>
              <a:rPr lang="en-US" i="0" dirty="0"/>
              <a:t>school administrators and staff, and</a:t>
            </a:r>
          </a:p>
          <a:p>
            <a:pPr marL="652059" lvl="1" indent="-285750">
              <a:buFont typeface="Arial" panose="020B0604020202020204" pitchFamily="34" charset="0"/>
              <a:buChar char="•"/>
            </a:pPr>
            <a:r>
              <a:rPr lang="en-US" i="0" dirty="0"/>
              <a:t>hospital administrators and staff.</a:t>
            </a:r>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19</a:t>
            </a:fld>
            <a:endParaRPr lang="en-US" dirty="0">
              <a:solidFill>
                <a:srgbClr val="000000"/>
              </a:solidFill>
            </a:endParaRPr>
          </a:p>
        </p:txBody>
      </p:sp>
    </p:spTree>
    <p:extLst>
      <p:ext uri="{BB962C8B-B14F-4D97-AF65-F5344CB8AC3E}">
        <p14:creationId xmlns:p14="http://schemas.microsoft.com/office/powerpoint/2010/main" val="89104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spcBef>
                <a:spcPts val="290"/>
              </a:spcBef>
              <a:spcAft>
                <a:spcPts val="0"/>
              </a:spcAft>
              <a:buSzPts val="1400"/>
              <a:defRPr/>
            </a:pPr>
            <a:r>
              <a:rPr lang="en-US" i="1" dirty="0">
                <a:solidFill>
                  <a:srgbClr val="000000"/>
                </a:solidFill>
              </a:rPr>
              <a:t>Note for facilitator: This slide is hidden and will not present in “Slide Show” mode.</a:t>
            </a:r>
          </a:p>
          <a:p>
            <a:endParaRPr lang="en-US" i="1" dirty="0">
              <a:solidFill>
                <a:srgbClr val="000000"/>
              </a:solidFill>
            </a:endParaRPr>
          </a:p>
          <a:p>
            <a:r>
              <a:rPr lang="en-US" i="1" dirty="0">
                <a:solidFill>
                  <a:srgbClr val="000000"/>
                </a:solidFill>
              </a:rPr>
              <a:t>Consider asking one or both of the slide questions before the beginning the presentation.</a:t>
            </a:r>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2</a:t>
            </a:fld>
            <a:endParaRPr lang="en-US" dirty="0"/>
          </a:p>
        </p:txBody>
      </p:sp>
    </p:spTree>
    <p:extLst>
      <p:ext uri="{BB962C8B-B14F-4D97-AF65-F5344CB8AC3E}">
        <p14:creationId xmlns:p14="http://schemas.microsoft.com/office/powerpoint/2010/main" val="3221252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in mind that evidence and community context matters when selecting strategies to promote health and equity, let’s explore a tool to help you find</a:t>
            </a:r>
            <a:r>
              <a:rPr lang="en-US" baseline="0" dirty="0"/>
              <a:t> ideas to start.</a:t>
            </a:r>
          </a:p>
          <a:p>
            <a:endParaRPr lang="en-US" baseline="0" dirty="0"/>
          </a:p>
          <a:p>
            <a:r>
              <a:rPr lang="en-US" dirty="0"/>
              <a:t>What Works for Health</a:t>
            </a:r>
            <a:r>
              <a:rPr lang="en-US" baseline="0" dirty="0"/>
              <a:t> contains more than 400 evidence-informed policies and programs that can make a difference in community health improvement efforts. It contains assessments and summaries about the best available evidence for strategies across a variety of health-related issues. Using this tool can give you a sense of what works, what might work, and what does not work. What Works for Health supports the use of tried-and-true strategies, as well as innovative approaches to challenges.</a:t>
            </a:r>
          </a:p>
          <a:p>
            <a:endParaRPr lang="en-US" baseline="0" dirty="0"/>
          </a:p>
          <a:p>
            <a:r>
              <a:rPr lang="en-US" baseline="0" dirty="0"/>
              <a:t>Let’s use What Works for Health to practice considering evidence and community context in selecting a strategy to address health equity.</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i="1" baseline="0" dirty="0"/>
              <a:t>Notes for facilitator: </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baseline="0" dirty="0"/>
              <a:t>This activity has been most effective when small groups (3-4) work together to complete the steps. Each group will need access to a computer and the internet. Encourage them to use the worksheet to document their work on each step (https://www.countyhealthrankings.org/sites/default/files/media/document/chrr_developingstrategiesequity_worksheet.pdf).</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baseline="0" dirty="0"/>
              <a:t>Though smaller groups may work together to complete each step, consider showing the slide and providing guidance for each step to the entire group, then giving them a certain amount of time to work to complete each step. This will enable you to keep the group moving at the same pace, and address questions as they arise during the activity. </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baseline="0" dirty="0"/>
              <a:t>You may choose to have each group select the same or a different issue to focus on (Step 1).</a:t>
            </a:r>
          </a:p>
          <a:p>
            <a:endParaRPr lang="en-US" baseline="0" dirty="0"/>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20</a:t>
            </a:fld>
            <a:endParaRPr lang="en-US" dirty="0">
              <a:solidFill>
                <a:srgbClr val="000000"/>
              </a:solidFill>
            </a:endParaRPr>
          </a:p>
        </p:txBody>
      </p:sp>
    </p:spTree>
    <p:extLst>
      <p:ext uri="{BB962C8B-B14F-4D97-AF65-F5344CB8AC3E}">
        <p14:creationId xmlns:p14="http://schemas.microsoft.com/office/powerpoint/2010/main" val="2961266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first step is to focus on an issue that will promote health and equity in the community. On the worksheet, briefly describe what you want to accomplish and which social determinants of health can have the most impact. Consider:</a:t>
            </a:r>
          </a:p>
          <a:p>
            <a:pPr marL="285750" indent="-285750">
              <a:buFont typeface="Arial" panose="020B0604020202020204" pitchFamily="34" charset="0"/>
              <a:buChar char="•"/>
            </a:pPr>
            <a:r>
              <a:rPr lang="en-US" baseline="0" dirty="0"/>
              <a:t>Is there a specific health outcome or issue that is a concern in the community?</a:t>
            </a:r>
          </a:p>
          <a:p>
            <a:pPr marL="285750" indent="-285750">
              <a:buFont typeface="Arial" panose="020B0604020202020204" pitchFamily="34" charset="0"/>
              <a:buChar char="•"/>
            </a:pPr>
            <a:r>
              <a:rPr lang="en-US" baseline="0" dirty="0"/>
              <a:t>Are there groups of residents with worse outcomes than others?</a:t>
            </a:r>
          </a:p>
          <a:p>
            <a:endParaRPr lang="en-US" baseline="0" dirty="0"/>
          </a:p>
          <a:p>
            <a:r>
              <a:rPr lang="en-US" baseline="0" dirty="0"/>
              <a:t>Now think about key words or terms that are related to your area of focus.</a:t>
            </a:r>
          </a:p>
          <a:p>
            <a:r>
              <a:rPr lang="en-US" baseline="0" dirty="0"/>
              <a:t>For example if you want to address food insecurity in the community, what are some related words that might help you find useful strategies? </a:t>
            </a:r>
          </a:p>
          <a:p>
            <a:r>
              <a:rPr lang="en-US" baseline="0" dirty="0"/>
              <a:t>To come up with key words to search, think about: </a:t>
            </a:r>
          </a:p>
          <a:p>
            <a:pPr marL="285750" indent="-285750">
              <a:buFont typeface="Arial" panose="020B0604020202020204" pitchFamily="34" charset="0"/>
              <a:buChar char="•"/>
            </a:pPr>
            <a:r>
              <a:rPr lang="en-US" baseline="0" dirty="0"/>
              <a:t>How is food related to good health?</a:t>
            </a:r>
          </a:p>
          <a:p>
            <a:pPr marL="285750" indent="-285750">
              <a:buFont typeface="Arial" panose="020B0604020202020204" pitchFamily="34" charset="0"/>
              <a:buChar char="•"/>
            </a:pPr>
            <a:r>
              <a:rPr lang="en-US" baseline="0" dirty="0"/>
              <a:t>Where do people in a community typically access food?</a:t>
            </a:r>
          </a:p>
          <a:p>
            <a:pPr marL="285750" indent="-285750">
              <a:buFont typeface="Arial" panose="020B0604020202020204" pitchFamily="34" charset="0"/>
              <a:buChar char="•"/>
            </a:pPr>
            <a:r>
              <a:rPr lang="en-US" baseline="0" dirty="0"/>
              <a:t>What institutions or organizations provide food in a community and who are the decision makers?</a:t>
            </a:r>
          </a:p>
          <a:p>
            <a:pPr marL="0" indent="0">
              <a:buFont typeface="Arial" panose="020B0604020202020204" pitchFamily="34" charset="0"/>
              <a:buNone/>
            </a:pPr>
            <a:r>
              <a:rPr lang="en-US" baseline="0" dirty="0"/>
              <a:t>Key words include: food, nutrition, school food, food pantries, markets.</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21</a:t>
            </a:fld>
            <a:endParaRPr lang="en-US" dirty="0">
              <a:solidFill>
                <a:srgbClr val="000000"/>
              </a:solidFill>
            </a:endParaRPr>
          </a:p>
        </p:txBody>
      </p:sp>
    </p:spTree>
    <p:extLst>
      <p:ext uri="{BB962C8B-B14F-4D97-AF65-F5344CB8AC3E}">
        <p14:creationId xmlns:p14="http://schemas.microsoft.com/office/powerpoint/2010/main" val="4276859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Now you can use What Works for Health to find strategies. Go to the What Works for Health web page - https://www.countyhealthrankings.org/take-action-to-improve-health/what-works-for-health</a:t>
            </a:r>
          </a:p>
          <a:p>
            <a:endParaRPr lang="en-US" i="0" baseline="0" dirty="0"/>
          </a:p>
          <a:p>
            <a:r>
              <a:rPr lang="en-US" i="0" baseline="0" dirty="0"/>
              <a:t>Find the “Search all strategies by keyword” box, and type in the key words you identified. </a:t>
            </a:r>
          </a:p>
          <a:p>
            <a:r>
              <a:rPr lang="en-US" i="0" baseline="0" dirty="0"/>
              <a:t>You can also use the search box to browse strategies by related social determinants or health factors, decision makers, or evidence rating.</a:t>
            </a:r>
          </a:p>
          <a:p>
            <a:endParaRPr lang="en-US" i="0" baseline="0" dirty="0"/>
          </a:p>
          <a:p>
            <a:r>
              <a:rPr lang="en-US" baseline="0" dirty="0"/>
              <a:t>Look at the types of strategies you find and which ones have strong evidence ratings. Are there ideas that make sense considering the community’s context?</a:t>
            </a:r>
          </a:p>
          <a:p>
            <a:r>
              <a:rPr lang="en-US" baseline="0" dirty="0"/>
              <a:t>If you need more strategy ideas, fine-tune your search. Think of new key words – synonyms, related words, or types of root causes of health inequities. </a:t>
            </a:r>
          </a:p>
          <a:p>
            <a:r>
              <a:rPr lang="en-US" baseline="0" dirty="0"/>
              <a:t>If too many strategies were generated by your search, use the menu on the left of the page to narrow by approach, decision maker, or evidence rating. </a:t>
            </a:r>
          </a:p>
          <a:p>
            <a:endParaRPr lang="en-US" baseline="0" dirty="0"/>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423014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Click on a strategy title and review the information. Make notes on the worksheet about:</a:t>
            </a:r>
          </a:p>
          <a:p>
            <a:pPr marL="285750" indent="-285750">
              <a:buFont typeface="Arial" panose="020B0604020202020204" pitchFamily="34" charset="0"/>
              <a:buChar char="•"/>
            </a:pPr>
            <a:r>
              <a:rPr lang="en-US" baseline="0" dirty="0"/>
              <a:t>The Evidence Rating to get a sense of how likely the strategy is to work, based on best available evidence.</a:t>
            </a:r>
          </a:p>
          <a:p>
            <a:pPr marL="285750" indent="-285750">
              <a:buFont typeface="Arial" panose="020B0604020202020204" pitchFamily="34" charset="0"/>
              <a:buChar char="•"/>
            </a:pPr>
            <a:r>
              <a:rPr lang="en-US" baseline="0" dirty="0"/>
              <a:t>The Expected Beneficial Outcomes to understand what the strategy can accomplish.</a:t>
            </a:r>
          </a:p>
          <a:p>
            <a:pPr marL="285750" indent="-285750">
              <a:buFont typeface="Arial" panose="020B0604020202020204" pitchFamily="34" charset="0"/>
              <a:buChar char="•"/>
            </a:pPr>
            <a:r>
              <a:rPr lang="en-US" baseline="0" dirty="0"/>
              <a:t>The Evidence of Effectiveness summary to get an idea of whether a strategy is likely to work locally.</a:t>
            </a:r>
          </a:p>
          <a:p>
            <a:pPr marL="285750" indent="-285750">
              <a:buFont typeface="Arial" panose="020B0604020202020204" pitchFamily="34" charset="0"/>
              <a:buChar char="•"/>
            </a:pPr>
            <a:r>
              <a:rPr lang="en-US" baseline="0" dirty="0"/>
              <a:t>The Impact on Disparity rating to get a sense of how the strategy will likely impact disparities or gaps among: socio-economic groups, racial or ethnic groups, and geographic areas (i.e., urban vs. rural).</a:t>
            </a:r>
          </a:p>
          <a:p>
            <a:pPr marL="285750" indent="-285750">
              <a:buFont typeface="Arial" panose="020B0604020202020204" pitchFamily="34" charset="0"/>
              <a:buChar char="•"/>
            </a:pPr>
            <a:r>
              <a:rPr lang="en-US" baseline="0" dirty="0"/>
              <a:t>The Implementation Examples &amp; Resources to get ideas of how you might move forward on selecting and acting on a strategy.</a:t>
            </a:r>
          </a:p>
          <a:p>
            <a:pPr marL="285750" indent="-285750">
              <a:buFont typeface="Arial" panose="020B0604020202020204" pitchFamily="34" charset="0"/>
              <a:buChar char="•"/>
            </a:pPr>
            <a:r>
              <a:rPr lang="en-US" baseline="0" dirty="0"/>
              <a:t>How the strategy fits within the community’s context.</a:t>
            </a:r>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3328239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i="1" dirty="0">
                <a:solidFill>
                  <a:srgbClr val="000000"/>
                </a:solidFill>
              </a:rPr>
              <a:t>Notes for facilitator: </a:t>
            </a:r>
          </a:p>
          <a:p>
            <a:pPr marL="285750" indent="-285750" defTabSz="916137">
              <a:buFont typeface="Arial" panose="020B0604020202020204" pitchFamily="34" charset="0"/>
              <a:buChar char="•"/>
              <a:defRPr/>
            </a:pPr>
            <a:r>
              <a:rPr lang="en-US" i="1" dirty="0"/>
              <a:t>This slide is meant to be a learning check on the “Describe essential practices to identify and select strategies that promote health and equity in your community’s context” learning objective. </a:t>
            </a:r>
            <a:r>
              <a:rPr lang="en-US" i="1" dirty="0">
                <a:solidFill>
                  <a:srgbClr val="000000"/>
                </a:solidFill>
              </a:rPr>
              <a:t>The slide is animated and questions will appear one at a time.  These discussion prompts are great for group discussion and can also be completed on the individual worksheet. </a:t>
            </a:r>
          </a:p>
          <a:p>
            <a:pPr marL="285750" indent="-285750" defTabSz="916137">
              <a:buFont typeface="Arial" panose="020B0604020202020204" pitchFamily="34" charset="0"/>
              <a:buChar char="•"/>
              <a:defRPr/>
            </a:pPr>
            <a:r>
              <a:rPr lang="en-US" i="1" dirty="0">
                <a:solidFill>
                  <a:srgbClr val="000000"/>
                </a:solidFill>
              </a:rPr>
              <a:t>Consider starting the participants with individual reflection and then group reflection will reinforce learning. You can do this by suggesting, “Take five minutes to write your own thoughts on the worksheet, then we’ll come together as a group to discuss this.” </a:t>
            </a:r>
          </a:p>
          <a:p>
            <a:pPr marL="285750" marR="0" lvl="0" indent="-285750" algn="l" defTabSz="916137"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dirty="0"/>
              <a:t>Discuss as many ideas as time allows. Consider writing down some of the common responses to the questions which may be helpful to refer back to as you move through the guide.</a:t>
            </a:r>
            <a:endParaRPr lang="en-US" i="1" dirty="0">
              <a:solidFill>
                <a:srgbClr val="000000"/>
              </a:solidFill>
            </a:endParaRPr>
          </a:p>
          <a:p>
            <a:pPr defTabSz="916137">
              <a:defRPr/>
            </a:pPr>
            <a:endParaRPr lang="en-US" i="1" dirty="0">
              <a:solidFill>
                <a:srgbClr val="000000"/>
              </a:solidFill>
            </a:endParaRPr>
          </a:p>
          <a:p>
            <a:r>
              <a:rPr lang="en-US" b="1" dirty="0"/>
              <a:t>Participant prompt: </a:t>
            </a:r>
            <a:r>
              <a:rPr lang="en-US" dirty="0"/>
              <a:t>Reflect on the what</a:t>
            </a:r>
            <a:r>
              <a:rPr lang="en-US" baseline="0" dirty="0"/>
              <a:t> we discussed about the value of evidence-informed strategies, the importance of tailoring strategies to fit within community context, and the strategies you explored using What Works for Health. </a:t>
            </a:r>
          </a:p>
          <a:p>
            <a:pPr marL="285750" indent="-285750">
              <a:buFont typeface="Arial" panose="020B0604020202020204" pitchFamily="34" charset="0"/>
              <a:buChar char="•"/>
            </a:pPr>
            <a:r>
              <a:rPr lang="en-US" baseline="0" dirty="0"/>
              <a:t>What are some new strategies that might work to promote health and equity in the community?</a:t>
            </a:r>
          </a:p>
          <a:p>
            <a:pPr marL="285750" indent="-285750">
              <a:buFont typeface="Arial" panose="020B0604020202020204" pitchFamily="34" charset="0"/>
              <a:buChar char="•"/>
            </a:pPr>
            <a:r>
              <a:rPr lang="en-US" baseline="0" dirty="0"/>
              <a:t>Consider the types of stakeholder groups discussed earlier (reference slide 19). Who in the community is currently engaged in identifying and implementing strategies to address root causes of health inequities? Who is missing and needs to be engaged?</a:t>
            </a:r>
            <a:endParaRPr lang="en-US" dirty="0"/>
          </a:p>
          <a:p>
            <a:pPr marL="286293" indent="-286293">
              <a:buFont typeface="Arial" panose="020B0604020202020204" pitchFamily="34" charset="0"/>
              <a:buChar char="•"/>
            </a:pPr>
            <a:endParaRPr lang="en-US" dirty="0"/>
          </a:p>
          <a:p>
            <a:pPr defTabSz="916137">
              <a:defRPr/>
            </a:pPr>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1290192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 for facilitator: </a:t>
            </a:r>
          </a:p>
          <a:p>
            <a:pPr marL="285750" indent="-285750">
              <a:buFont typeface="Arial" panose="020B0604020202020204" pitchFamily="34" charset="0"/>
              <a:buChar char="•"/>
            </a:pPr>
            <a:r>
              <a:rPr lang="en-US" i="1" dirty="0"/>
              <a:t>The slide is animated and key takeaways will appear one at a time.  This is a great moment to clarify content as needed and for group reflection before moving on to the next content section.</a:t>
            </a:r>
          </a:p>
          <a:p>
            <a:pPr marL="285750" indent="-285750">
              <a:buFont typeface="Arial" panose="020B0604020202020204" pitchFamily="34" charset="0"/>
              <a:buChar char="•"/>
            </a:pPr>
            <a:r>
              <a:rPr lang="en-US" i="1" dirty="0"/>
              <a:t>This slide is meant to be a learning check on the “Describe essential practices to identify and select strategies that promote health and equity in your community’s context” learning objective.</a:t>
            </a:r>
          </a:p>
          <a:p>
            <a:pPr defTabSz="916137">
              <a:defRPr/>
            </a:pPr>
            <a:endParaRPr lang="en-US" i="1" dirty="0"/>
          </a:p>
          <a:p>
            <a:endParaRPr lang="en-US" i="1" dirty="0"/>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25</a:t>
            </a:fld>
            <a:endParaRPr lang="en-US" dirty="0">
              <a:solidFill>
                <a:srgbClr val="000000"/>
              </a:solidFill>
            </a:endParaRPr>
          </a:p>
        </p:txBody>
      </p:sp>
    </p:spTree>
    <p:extLst>
      <p:ext uri="{BB962C8B-B14F-4D97-AF65-F5344CB8AC3E}">
        <p14:creationId xmlns:p14="http://schemas.microsoft.com/office/powerpoint/2010/main" val="1127821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revisit the Communities in Action:</a:t>
            </a:r>
            <a:r>
              <a:rPr lang="en-US" baseline="0" dirty="0"/>
              <a:t> Pathways to Health Equity graphic we looked at earlier (slide 10).</a:t>
            </a:r>
          </a:p>
          <a:p>
            <a:endParaRPr lang="en-US" baseline="0" dirty="0"/>
          </a:p>
          <a:p>
            <a:r>
              <a:rPr lang="en-US" baseline="0" dirty="0"/>
              <a:t>The graphic puts the goal of healthier and more equitable communities at the center. It focuses on three key attributes of community-driven solutions: </a:t>
            </a:r>
          </a:p>
          <a:p>
            <a:pPr marL="285750" indent="-285750">
              <a:buFont typeface="Arial" panose="020B0604020202020204" pitchFamily="34" charset="0"/>
              <a:buChar char="•"/>
            </a:pPr>
            <a:r>
              <a:rPr lang="en-US" baseline="0" dirty="0"/>
              <a:t>Making health equity a shared vision and value.</a:t>
            </a:r>
          </a:p>
          <a:p>
            <a:pPr marL="285750" indent="-285750">
              <a:buFont typeface="Arial" panose="020B0604020202020204" pitchFamily="34" charset="0"/>
              <a:buChar char="•"/>
            </a:pPr>
            <a:r>
              <a:rPr lang="en-US" baseline="0" dirty="0"/>
              <a:t>Increasing community capacity to shape outcomes.</a:t>
            </a:r>
          </a:p>
          <a:p>
            <a:pPr marL="285750" indent="-285750">
              <a:buFont typeface="Arial" panose="020B0604020202020204" pitchFamily="34" charset="0"/>
              <a:buChar char="•"/>
            </a:pPr>
            <a:r>
              <a:rPr lang="en-US" baseline="0" dirty="0"/>
              <a:t>Fostering multi-sector collaboration.</a:t>
            </a:r>
          </a:p>
          <a:p>
            <a:pPr marL="285750" indent="-285750">
              <a:buFont typeface="Arial" panose="020B0604020202020204" pitchFamily="34" charset="0"/>
              <a:buChar char="•"/>
            </a:pPr>
            <a:endParaRPr lang="en-US" baseline="0" dirty="0"/>
          </a:p>
          <a:p>
            <a:pPr marL="0" indent="0">
              <a:buFont typeface="Arial" panose="020B0604020202020204" pitchFamily="34" charset="0"/>
              <a:buNone/>
            </a:pPr>
            <a:r>
              <a:rPr lang="en-US" baseline="0" dirty="0"/>
              <a:t>Let’s take a closer look at each of these attributes to understand how to get ready to implement strategies to promote health and equity.</a:t>
            </a:r>
            <a:endParaRPr lang="en-US" dirty="0"/>
          </a:p>
          <a:p>
            <a:endParaRPr lang="en-US" dirty="0"/>
          </a:p>
          <a:p>
            <a:pPr defTabSz="916137"/>
            <a:r>
              <a:rPr lang="en-US" dirty="0"/>
              <a:t>Citation: National Academies of Sciences, Engineering, and Medicine. 2017. Communities in Action: Pathways to Health Equity. 226/24624. Reproduced with permission the National Academy of Sciences, Courtesy of the National Academies Press, Washington, D.C.</a:t>
            </a:r>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439581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i="0" dirty="0">
                <a:solidFill>
                  <a:srgbClr val="000000"/>
                </a:solidFill>
              </a:rPr>
              <a:t>Create</a:t>
            </a:r>
            <a:r>
              <a:rPr lang="en-US" i="0" baseline="0" dirty="0">
                <a:solidFill>
                  <a:srgbClr val="000000"/>
                </a:solidFill>
              </a:rPr>
              <a:t> a shared vision for health equity by having intentional conversations with community members and multi-sector partners.</a:t>
            </a:r>
          </a:p>
          <a:p>
            <a:pPr defTabSz="916137">
              <a:defRPr/>
            </a:pPr>
            <a:endParaRPr lang="en-US" i="0" baseline="0" dirty="0">
              <a:solidFill>
                <a:srgbClr val="000000"/>
              </a:solidFill>
            </a:endParaRPr>
          </a:p>
          <a:p>
            <a:pPr defTabSz="916137">
              <a:defRPr/>
            </a:pPr>
            <a:r>
              <a:rPr lang="en-US" i="0" baseline="0" dirty="0">
                <a:solidFill>
                  <a:srgbClr val="000000"/>
                </a:solidFill>
              </a:rPr>
              <a:t>What is a vision? Your vision clarifies the beliefs and governing principles for your group and for the community. It answers questions like:</a:t>
            </a:r>
          </a:p>
          <a:p>
            <a:pPr marL="285750" indent="-285750" defTabSz="916137">
              <a:buFont typeface="Arial" panose="020B0604020202020204" pitchFamily="34" charset="0"/>
              <a:buChar char="•"/>
              <a:defRPr/>
            </a:pPr>
            <a:r>
              <a:rPr lang="en-US" i="0" baseline="0" dirty="0">
                <a:solidFill>
                  <a:srgbClr val="000000"/>
                </a:solidFill>
              </a:rPr>
              <a:t>What is our dream for the community?</a:t>
            </a:r>
          </a:p>
          <a:p>
            <a:pPr marL="285750" indent="-285750" defTabSz="916137">
              <a:buFont typeface="Arial" panose="020B0604020202020204" pitchFamily="34" charset="0"/>
              <a:buChar char="•"/>
              <a:defRPr/>
            </a:pPr>
            <a:r>
              <a:rPr lang="en-US" i="0" baseline="0" dirty="0">
                <a:solidFill>
                  <a:srgbClr val="000000"/>
                </a:solidFill>
              </a:rPr>
              <a:t>How do we want to be in the future?</a:t>
            </a:r>
          </a:p>
          <a:p>
            <a:pPr marL="285750" indent="-285750" defTabSz="916137">
              <a:buFont typeface="Arial" panose="020B0604020202020204" pitchFamily="34" charset="0"/>
              <a:buChar char="•"/>
              <a:defRPr/>
            </a:pPr>
            <a:r>
              <a:rPr lang="en-US" i="0" baseline="0" dirty="0">
                <a:solidFill>
                  <a:srgbClr val="000000"/>
                </a:solidFill>
              </a:rPr>
              <a:t>How great can our community become?</a:t>
            </a:r>
          </a:p>
          <a:p>
            <a:pPr marL="285750" indent="-285750" defTabSz="916137">
              <a:buFont typeface="Arial" panose="020B0604020202020204" pitchFamily="34" charset="0"/>
              <a:buChar char="•"/>
              <a:defRPr/>
            </a:pPr>
            <a:r>
              <a:rPr lang="en-US" i="0" baseline="0" dirty="0">
                <a:solidFill>
                  <a:srgbClr val="000000"/>
                </a:solidFill>
              </a:rPr>
              <a:t>What do we want to create together?</a:t>
            </a:r>
          </a:p>
          <a:p>
            <a:pPr marL="285750" indent="-285750" defTabSz="916137">
              <a:buFont typeface="Arial" panose="020B0604020202020204" pitchFamily="34" charset="0"/>
              <a:buChar char="•"/>
              <a:defRPr/>
            </a:pPr>
            <a:endParaRPr lang="en-US" i="0" baseline="0" dirty="0">
              <a:solidFill>
                <a:srgbClr val="000000"/>
              </a:solidFill>
            </a:endParaRPr>
          </a:p>
          <a:p>
            <a:pPr marL="0" indent="0" defTabSz="916137">
              <a:buFont typeface="Arial" panose="020B0604020202020204" pitchFamily="34" charset="0"/>
              <a:buNone/>
              <a:defRPr/>
            </a:pPr>
            <a:r>
              <a:rPr lang="en-US" i="0" baseline="0" dirty="0">
                <a:solidFill>
                  <a:srgbClr val="000000"/>
                </a:solidFill>
              </a:rPr>
              <a:t>Your collective answers to these questions will help you express a shared vision for promoting health and equity in your community. Your vision expresses the value you and your partners place on health equity. It should be the point for impact and may be just one to three sentences.</a:t>
            </a:r>
          </a:p>
          <a:p>
            <a:pPr marL="0" indent="0" defTabSz="916137">
              <a:buFont typeface="Arial" panose="020B0604020202020204" pitchFamily="34" charset="0"/>
              <a:buNone/>
              <a:defRPr/>
            </a:pPr>
            <a:endParaRPr lang="en-US" i="0" dirty="0"/>
          </a:p>
          <a:p>
            <a:pPr marL="286293" indent="-286293">
              <a:buFont typeface="Arial" panose="020B0604020202020204" pitchFamily="34" charset="0"/>
              <a:buChar char="•"/>
            </a:pPr>
            <a:endParaRPr lang="en-US" dirty="0"/>
          </a:p>
          <a:p>
            <a:pPr defTabSz="916137">
              <a:defRPr/>
            </a:pPr>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27</a:t>
            </a:fld>
            <a:endParaRPr lang="en-US" dirty="0">
              <a:solidFill>
                <a:srgbClr val="000000"/>
              </a:solidFill>
            </a:endParaRPr>
          </a:p>
        </p:txBody>
      </p:sp>
    </p:spTree>
    <p:extLst>
      <p:ext uri="{BB962C8B-B14F-4D97-AF65-F5344CB8AC3E}">
        <p14:creationId xmlns:p14="http://schemas.microsoft.com/office/powerpoint/2010/main" val="2899889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i="0" dirty="0">
                <a:solidFill>
                  <a:srgbClr val="000000"/>
                </a:solidFill>
              </a:rPr>
              <a:t>Let’s look at some examples of vision</a:t>
            </a:r>
            <a:r>
              <a:rPr lang="en-US" i="0" baseline="0" dirty="0">
                <a:solidFill>
                  <a:srgbClr val="000000"/>
                </a:solidFill>
              </a:rPr>
              <a:t> statements that focus on equity.</a:t>
            </a:r>
          </a:p>
          <a:p>
            <a:pPr defTabSz="916137">
              <a:defRPr/>
            </a:pPr>
            <a:endParaRPr lang="en-US" i="0" baseline="0" dirty="0">
              <a:solidFill>
                <a:srgbClr val="000000"/>
              </a:solidFill>
            </a:endParaRPr>
          </a:p>
          <a:p>
            <a:pPr defTabSz="916137">
              <a:defRPr/>
            </a:pPr>
            <a:r>
              <a:rPr lang="en-US" i="1" baseline="0" dirty="0">
                <a:solidFill>
                  <a:srgbClr val="000000"/>
                </a:solidFill>
              </a:rPr>
              <a:t>Notes for facilitator: Pause and allow participants to read the three examples. Then, consider engaging in a brief group discussion using the participant prompts below.</a:t>
            </a:r>
          </a:p>
          <a:p>
            <a:pPr defTabSz="916137">
              <a:defRPr/>
            </a:pPr>
            <a:endParaRPr lang="en-US" i="1" baseline="0" dirty="0">
              <a:solidFill>
                <a:srgbClr val="000000"/>
              </a:solidFill>
            </a:endParaRPr>
          </a:p>
          <a:p>
            <a:pPr defTabSz="916137">
              <a:defRPr/>
            </a:pPr>
            <a:r>
              <a:rPr lang="en-US" b="1" i="0" baseline="0" dirty="0">
                <a:solidFill>
                  <a:srgbClr val="000000"/>
                </a:solidFill>
              </a:rPr>
              <a:t>Participant prompt:</a:t>
            </a:r>
            <a:r>
              <a:rPr lang="en-US" i="0" baseline="0" dirty="0">
                <a:solidFill>
                  <a:srgbClr val="000000"/>
                </a:solidFill>
              </a:rPr>
              <a:t> </a:t>
            </a:r>
          </a:p>
          <a:p>
            <a:pPr marL="285750" indent="-285750" defTabSz="916137">
              <a:buFont typeface="Arial" panose="020B0604020202020204" pitchFamily="34" charset="0"/>
              <a:buChar char="•"/>
              <a:defRPr/>
            </a:pPr>
            <a:r>
              <a:rPr lang="en-US" i="0" dirty="0"/>
              <a:t>What key words stand out to you as you read the vision statements?</a:t>
            </a:r>
          </a:p>
          <a:p>
            <a:pPr marL="285750" indent="-285750" defTabSz="916137">
              <a:buFont typeface="Arial" panose="020B0604020202020204" pitchFamily="34" charset="0"/>
              <a:buChar char="•"/>
              <a:defRPr/>
            </a:pPr>
            <a:r>
              <a:rPr lang="en-US" i="0" dirty="0"/>
              <a:t>In</a:t>
            </a:r>
            <a:r>
              <a:rPr lang="en-US" i="0" baseline="0" dirty="0"/>
              <a:t> the vision statements, w</a:t>
            </a:r>
            <a:r>
              <a:rPr lang="en-US" i="0" dirty="0"/>
              <a:t>hat makes you feel or sense the group’s commitment to health equity?</a:t>
            </a:r>
          </a:p>
          <a:p>
            <a:pPr marL="285750" indent="-285750" defTabSz="916137">
              <a:buFont typeface="Arial" panose="020B0604020202020204" pitchFamily="34" charset="0"/>
              <a:buChar char="•"/>
              <a:defRPr/>
            </a:pPr>
            <a:endParaRPr lang="en-US" i="0" dirty="0"/>
          </a:p>
          <a:p>
            <a:pPr marL="0" indent="0" defTabSz="916137">
              <a:buFont typeface="Arial" panose="020B0604020202020204" pitchFamily="34" charset="0"/>
              <a:buNone/>
              <a:defRPr/>
            </a:pPr>
            <a:r>
              <a:rPr lang="en-US" i="0" dirty="0"/>
              <a:t>Citations:</a:t>
            </a:r>
          </a:p>
          <a:p>
            <a:pPr marL="0" indent="0" defTabSz="916137">
              <a:buFont typeface="Arial" panose="020B0604020202020204" pitchFamily="34" charset="0"/>
              <a:buNone/>
              <a:defRPr/>
            </a:pPr>
            <a:r>
              <a:rPr lang="en-US" i="0" dirty="0"/>
              <a:t>Health Equity Initiative. (n.d.). Retrieved February 26, 2020, from http://www.healthequityinitiative.org/hei/about/our-vision/</a:t>
            </a:r>
          </a:p>
          <a:p>
            <a:pPr marL="0" indent="0" defTabSz="916137">
              <a:buFont typeface="Arial" panose="020B0604020202020204" pitchFamily="34" charset="0"/>
              <a:buNone/>
              <a:defRPr/>
            </a:pPr>
            <a:endParaRPr lang="en-US" i="0" dirty="0"/>
          </a:p>
          <a:p>
            <a:pPr marL="0" indent="0" defTabSz="916137">
              <a:buFont typeface="Arial" panose="020B0604020202020204" pitchFamily="34" charset="0"/>
              <a:buNone/>
              <a:defRPr/>
            </a:pPr>
            <a:r>
              <a:rPr lang="en-US" i="0" dirty="0"/>
              <a:t>Our Mission and Vision. (n.d.). Retrieved February 26, 2020, from https://www.bphc.org/aboutus/office-director/Pages/Our-Mission-and-Vision.aspx</a:t>
            </a:r>
          </a:p>
          <a:p>
            <a:pPr marL="0" indent="0" defTabSz="916137">
              <a:buFont typeface="Arial" panose="020B0604020202020204" pitchFamily="34" charset="0"/>
              <a:buNone/>
              <a:defRPr/>
            </a:pPr>
            <a:endParaRPr lang="en-US" i="0" dirty="0"/>
          </a:p>
          <a:p>
            <a:pPr marL="0" indent="0" defTabSz="916137">
              <a:buFont typeface="Arial" panose="020B0604020202020204" pitchFamily="34" charset="0"/>
              <a:buNone/>
              <a:defRPr/>
            </a:pPr>
            <a:r>
              <a:rPr lang="en-US" i="0" dirty="0"/>
              <a:t>Who We Are (n.d.). Retrieved February 26, 2020, from https://healthyplacesbydesign.org/who-we-are/</a:t>
            </a:r>
          </a:p>
          <a:p>
            <a:pPr marL="0" indent="0" defTabSz="916137">
              <a:buFont typeface="Arial" panose="020B0604020202020204" pitchFamily="34" charset="0"/>
              <a:buNone/>
              <a:defRPr/>
            </a:pPr>
            <a:endParaRPr lang="en-US" i="0" dirty="0"/>
          </a:p>
          <a:p>
            <a:pPr marL="0" indent="0" defTabSz="916137">
              <a:buFont typeface="Arial" panose="020B0604020202020204" pitchFamily="34" charset="0"/>
              <a:buNone/>
              <a:defRPr/>
            </a:pPr>
            <a:r>
              <a:rPr lang="en-US" i="0" dirty="0"/>
              <a:t> </a:t>
            </a:r>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28</a:t>
            </a:fld>
            <a:endParaRPr lang="en-US" dirty="0">
              <a:solidFill>
                <a:srgbClr val="000000"/>
              </a:solidFill>
            </a:endParaRPr>
          </a:p>
        </p:txBody>
      </p:sp>
    </p:spTree>
    <p:extLst>
      <p:ext uri="{BB962C8B-B14F-4D97-AF65-F5344CB8AC3E}">
        <p14:creationId xmlns:p14="http://schemas.microsoft.com/office/powerpoint/2010/main" val="416490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i="0" dirty="0">
                <a:solidFill>
                  <a:srgbClr val="000000"/>
                </a:solidFill>
              </a:rPr>
              <a:t>Once the</a:t>
            </a:r>
            <a:r>
              <a:rPr lang="en-US" i="0" baseline="0" dirty="0">
                <a:solidFill>
                  <a:srgbClr val="000000"/>
                </a:solidFill>
              </a:rPr>
              <a:t> group has a shared vision, take time to clearly define the criteria for selecting strategies to address health equity. </a:t>
            </a:r>
          </a:p>
          <a:p>
            <a:pPr defTabSz="916137">
              <a:defRPr/>
            </a:pPr>
            <a:endParaRPr lang="en-US" i="0" baseline="0" dirty="0">
              <a:solidFill>
                <a:srgbClr val="000000"/>
              </a:solidFill>
            </a:endParaRPr>
          </a:p>
          <a:p>
            <a:pPr defTabSz="916137">
              <a:defRPr/>
            </a:pPr>
            <a:r>
              <a:rPr lang="en-US" i="0" baseline="0" dirty="0">
                <a:solidFill>
                  <a:srgbClr val="000000"/>
                </a:solidFill>
              </a:rPr>
              <a:t>Criteria expresses the values, standards, and ideas you will consider when making choices. A shared set of criteria can minimize false assumptions and confusion among partners and decision makers. You can also use these criteria to monitor progress or impact as you implement a strategy.</a:t>
            </a:r>
          </a:p>
          <a:p>
            <a:pPr defTabSz="916137">
              <a:defRPr/>
            </a:pPr>
            <a:endParaRPr lang="en-US" i="0" baseline="0" dirty="0">
              <a:solidFill>
                <a:srgbClr val="000000"/>
              </a:solidFill>
            </a:endParaRPr>
          </a:p>
          <a:p>
            <a:pPr defTabSz="916137">
              <a:defRPr/>
            </a:pPr>
            <a:r>
              <a:rPr lang="en-US" i="1" dirty="0"/>
              <a:t>Note to facilitator: The slide is animated and bulleted item will appear one at a time. </a:t>
            </a:r>
          </a:p>
          <a:p>
            <a:pPr defTabSz="916137">
              <a:defRPr/>
            </a:pPr>
            <a:endParaRPr lang="en-US" dirty="0"/>
          </a:p>
          <a:p>
            <a:pPr defTabSz="916137">
              <a:defRPr/>
            </a:pPr>
            <a:r>
              <a:rPr lang="en-US" dirty="0"/>
              <a:t>Strategy selection criteria may include:</a:t>
            </a:r>
          </a:p>
          <a:p>
            <a:pPr marL="285750" indent="-285750" defTabSz="916137">
              <a:buFont typeface="Arial" panose="020B0604020202020204" pitchFamily="34" charset="0"/>
              <a:buChar char="•"/>
              <a:defRPr/>
            </a:pPr>
            <a:r>
              <a:rPr lang="en-US" dirty="0"/>
              <a:t>Impact. What is the likelihood that the strategy will address a root cause of health inequities? Is there evidence that the strategy will impact the problem you are trying to solve, improve lives, and reduce disparities?</a:t>
            </a:r>
          </a:p>
          <a:p>
            <a:pPr marL="285750" indent="-285750" defTabSz="916137">
              <a:buFont typeface="Arial" panose="020B0604020202020204" pitchFamily="34" charset="0"/>
              <a:buChar char="•"/>
              <a:defRPr/>
            </a:pPr>
            <a:r>
              <a:rPr lang="en-US" dirty="0"/>
              <a:t>Cost-benefit. Are there foreseen or unintended results that could outweigh the potential positive outcomes of the strategy? Is the strategy an “easy win” or “low-hanging fruit”?</a:t>
            </a:r>
          </a:p>
          <a:p>
            <a:pPr marL="285750" indent="-285750" defTabSz="916137">
              <a:buFont typeface="Arial" panose="020B0604020202020204" pitchFamily="34" charset="0"/>
              <a:buChar char="•"/>
              <a:defRPr/>
            </a:pPr>
            <a:r>
              <a:rPr lang="en-US" dirty="0"/>
              <a:t>Influence. Are community stakeholders in a good position to carry out the strategy? Do you have previous experience or success with similar strategies?</a:t>
            </a:r>
          </a:p>
          <a:p>
            <a:pPr marL="285750" indent="-285750" defTabSz="916137">
              <a:buFont typeface="Arial" panose="020B0604020202020204" pitchFamily="34" charset="0"/>
              <a:buChar char="•"/>
              <a:defRPr/>
            </a:pPr>
            <a:r>
              <a:rPr lang="en-US" dirty="0"/>
              <a:t>Community Readiness. Can we tailor the strategy to fit our community’s context ? Will community stakeholders be supportive of this strategy?</a:t>
            </a:r>
          </a:p>
          <a:p>
            <a:pPr marL="285750" indent="-285750" defTabSz="916137">
              <a:buFont typeface="Arial" panose="020B0604020202020204" pitchFamily="34" charset="0"/>
              <a:buChar char="•"/>
              <a:defRPr/>
            </a:pPr>
            <a:r>
              <a:rPr lang="en-US" dirty="0"/>
              <a:t>Policy Impact. Does the strategy address policies or practices that affect inequities? Is the institution likely to affect policy change?</a:t>
            </a:r>
          </a:p>
          <a:p>
            <a:pPr marL="285750" indent="-285750" defTabSz="916137">
              <a:buFont typeface="Arial" panose="020B0604020202020204" pitchFamily="34" charset="0"/>
              <a:buChar char="•"/>
              <a:defRPr/>
            </a:pPr>
            <a:r>
              <a:rPr lang="en-US" dirty="0"/>
              <a:t>Opportunity. What is already happening related to the strategy? Are there other policies this strategy could leverage or build on?</a:t>
            </a:r>
          </a:p>
          <a:p>
            <a:pPr marL="285750" indent="-285750" defTabSz="916137">
              <a:buFont typeface="Arial" panose="020B0604020202020204" pitchFamily="34" charset="0"/>
              <a:buChar char="•"/>
              <a:defRPr/>
            </a:pPr>
            <a:r>
              <a:rPr lang="en-US" dirty="0"/>
              <a:t>Resources. Does your community have access to the resources needed to implement the strategy?</a:t>
            </a:r>
          </a:p>
          <a:p>
            <a:pPr marL="0" indent="0" defTabSz="916137">
              <a:buFont typeface="Arial" panose="020B0604020202020204" pitchFamily="34" charset="0"/>
              <a:buNone/>
              <a:defRPr/>
            </a:pPr>
            <a:endParaRPr lang="en-US" dirty="0"/>
          </a:p>
          <a:p>
            <a:pPr marL="0" indent="0" defTabSz="916137">
              <a:buFont typeface="Arial" panose="020B0604020202020204" pitchFamily="34" charset="0"/>
              <a:buNone/>
              <a:defRPr/>
            </a:pPr>
            <a:r>
              <a:rPr lang="en-US" dirty="0"/>
              <a:t>Taking time to develop</a:t>
            </a:r>
            <a:r>
              <a:rPr lang="en-US" baseline="0" dirty="0"/>
              <a:t> shared criteria is worth the time and effort. You may want to revisit them as community context or conditions change.</a:t>
            </a:r>
          </a:p>
          <a:p>
            <a:pPr marL="0" indent="0" defTabSz="916137">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29</a:t>
            </a:fld>
            <a:endParaRPr lang="en-US" dirty="0">
              <a:solidFill>
                <a:srgbClr val="000000"/>
              </a:solidFill>
            </a:endParaRPr>
          </a:p>
        </p:txBody>
      </p:sp>
    </p:spTree>
    <p:extLst>
      <p:ext uri="{BB962C8B-B14F-4D97-AF65-F5344CB8AC3E}">
        <p14:creationId xmlns:p14="http://schemas.microsoft.com/office/powerpoint/2010/main" val="167579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419100" y="70326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 name="Google Shape;64;p1:notes"/>
          <p:cNvSpPr txBox="1">
            <a:spLocks noGrp="1"/>
          </p:cNvSpPr>
          <p:nvPr>
            <p:ph type="body" idx="1"/>
          </p:nvPr>
        </p:nvSpPr>
        <p:spPr>
          <a:xfrm>
            <a:off x="976908" y="4424702"/>
            <a:ext cx="5148659" cy="4188556"/>
          </a:xfrm>
          <a:prstGeom prst="rect">
            <a:avLst/>
          </a:prstGeom>
          <a:noFill/>
          <a:ln>
            <a:noFill/>
          </a:ln>
        </p:spPr>
        <p:txBody>
          <a:bodyPr spcFirstLastPara="1" wrap="square" lIns="0" tIns="0" rIns="0" bIns="0" anchor="t" anchorCtr="0">
            <a:noAutofit/>
          </a:bodyPr>
          <a:lstStyle/>
          <a:p>
            <a:r>
              <a:rPr lang="en-US" dirty="0"/>
              <a:t>In healthy communities, everyone has opportunities to thrive. This means everyone having access to quality schools, good paying jobs, healthy foods, quality healthcare, affordable housing, and safe neighborhoods. However, in some communities, not everyone has access to these opportunities.</a:t>
            </a:r>
          </a:p>
          <a:p>
            <a:endParaRPr lang="en-US" dirty="0"/>
          </a:p>
          <a:p>
            <a:r>
              <a:rPr lang="en-US" dirty="0"/>
              <a:t>The Understand and Identify Root Causes of Inequities Action Learning Guide (https://www.countyhealthrankings.org/take-action-to-improve-health/learning-guides/understand-and-identify-root-causes-of-inequities#/)  is a place to start uncovering underlying causes of inequitable</a:t>
            </a:r>
            <a:r>
              <a:rPr lang="en-US" baseline="0" dirty="0"/>
              <a:t> access to healthy opportunities in a community. </a:t>
            </a:r>
            <a:r>
              <a:rPr lang="en-US" dirty="0"/>
              <a:t>Once you understand the root causes of inequities in a community, you can begin to develop strategies to promote health and equity</a:t>
            </a:r>
            <a:r>
              <a:rPr lang="en-US" baseline="0" dirty="0"/>
              <a:t> so everyone has a fair and just opportunity for good health. This guide will help you do that.</a:t>
            </a:r>
            <a:endParaRPr lang="en-US" dirty="0"/>
          </a:p>
          <a:p>
            <a:pPr>
              <a:spcBef>
                <a:spcPts val="290"/>
              </a:spcBef>
              <a:spcAft>
                <a:spcPts val="0"/>
              </a:spcAft>
              <a:buSzPts val="1400"/>
            </a:pPr>
            <a:endParaRPr lang="en-US" dirty="0"/>
          </a:p>
        </p:txBody>
      </p:sp>
      <p:sp>
        <p:nvSpPr>
          <p:cNvPr id="65" name="Google Shape;65;p1:notes"/>
          <p:cNvSpPr txBox="1">
            <a:spLocks noGrp="1"/>
          </p:cNvSpPr>
          <p:nvPr>
            <p:ph type="sldNum" idx="12"/>
          </p:nvPr>
        </p:nvSpPr>
        <p:spPr>
          <a:xfrm>
            <a:off x="3980824" y="8847812"/>
            <a:ext cx="3045282" cy="464336"/>
          </a:xfrm>
          <a:prstGeom prst="rect">
            <a:avLst/>
          </a:prstGeom>
          <a:noFill/>
          <a:ln>
            <a:noFill/>
          </a:ln>
        </p:spPr>
        <p:txBody>
          <a:bodyPr spcFirstLastPara="1" wrap="square" lIns="0" tIns="0" rIns="0" bIns="0" anchor="b" anchorCtr="0">
            <a:noAutofit/>
          </a:bodyPr>
          <a:lstStyle/>
          <a:p>
            <a:pPr>
              <a:spcBef>
                <a:spcPts val="0"/>
              </a:spcBef>
              <a:spcAft>
                <a:spcPts val="0"/>
              </a:spcAft>
            </a:pPr>
            <a:fld id="{00000000-1234-1234-1234-123412341234}" type="slidenum">
              <a:rPr lang="en-US"/>
              <a:pPr>
                <a:spcBef>
                  <a:spcPts val="0"/>
                </a:spcBef>
                <a:spcAft>
                  <a:spcPts val="0"/>
                </a:spcAft>
              </a:pPr>
              <a:t>3</a:t>
            </a:fld>
            <a:endParaRPr dirty="0"/>
          </a:p>
        </p:txBody>
      </p:sp>
    </p:spTree>
    <p:extLst>
      <p:ext uri="{BB962C8B-B14F-4D97-AF65-F5344CB8AC3E}">
        <p14:creationId xmlns:p14="http://schemas.microsoft.com/office/powerpoint/2010/main" val="292464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dirty="0"/>
              <a:t>Everyone has a role to play in realizing a vision of health equity. Efforts will be more effective if they include people from multiple sectors and people experiencing inequities.</a:t>
            </a:r>
          </a:p>
          <a:p>
            <a:pPr defTabSz="916137">
              <a:defRPr/>
            </a:pPr>
            <a:endParaRPr lang="en-US" dirty="0"/>
          </a:p>
          <a:p>
            <a:pPr defTabSz="916137">
              <a:defRPr/>
            </a:pPr>
            <a:r>
              <a:rPr lang="en-US" dirty="0"/>
              <a:t>Who should be involved? As you think about who should be involved in your efforts, consider engaging:</a:t>
            </a:r>
          </a:p>
          <a:p>
            <a:pPr marL="285750" indent="-285750" defTabSz="916137">
              <a:buFont typeface="Arial" panose="020B0604020202020204" pitchFamily="34" charset="0"/>
              <a:buChar char="•"/>
              <a:defRPr/>
            </a:pPr>
            <a:r>
              <a:rPr lang="en-US" dirty="0"/>
              <a:t>people from multiple sectors,</a:t>
            </a:r>
          </a:p>
          <a:p>
            <a:pPr marL="285750" indent="-285750" defTabSz="916137">
              <a:buFont typeface="Arial" panose="020B0604020202020204" pitchFamily="34" charset="0"/>
              <a:buChar char="•"/>
              <a:defRPr/>
            </a:pPr>
            <a:r>
              <a:rPr lang="en-US" dirty="0"/>
              <a:t>partners with skills related to making change happen,</a:t>
            </a:r>
          </a:p>
          <a:p>
            <a:pPr marL="285750" indent="-285750" defTabSz="916137">
              <a:buFont typeface="Arial" panose="020B0604020202020204" pitchFamily="34" charset="0"/>
              <a:buChar char="•"/>
              <a:defRPr/>
            </a:pPr>
            <a:r>
              <a:rPr lang="en-US" dirty="0"/>
              <a:t>community members, and</a:t>
            </a:r>
          </a:p>
          <a:p>
            <a:pPr marL="285750" indent="-285750" defTabSz="916137">
              <a:buFont typeface="Arial" panose="020B0604020202020204" pitchFamily="34" charset="0"/>
              <a:buChar char="•"/>
              <a:defRPr/>
            </a:pPr>
            <a:r>
              <a:rPr lang="en-US" dirty="0"/>
              <a:t>people experiencing inequities.</a:t>
            </a:r>
          </a:p>
          <a:p>
            <a:pPr defTabSz="916137">
              <a:defRPr/>
            </a:pPr>
            <a:endParaRPr lang="en-US" dirty="0"/>
          </a:p>
          <a:p>
            <a:pPr defTabSz="916137">
              <a:defRPr/>
            </a:pPr>
            <a:r>
              <a:rPr lang="en-US" dirty="0"/>
              <a:t>Reflect on the institutions in your community that shape health outcomes. Think schools, businesses, hospitals, or government agencies. Who's already engaged? Who’s missing?</a:t>
            </a:r>
          </a:p>
          <a:p>
            <a:pPr defTabSz="916137">
              <a:defRPr/>
            </a:pPr>
            <a:endParaRPr lang="en-US" dirty="0"/>
          </a:p>
          <a:p>
            <a:pPr defTabSz="916137">
              <a:defRPr/>
            </a:pPr>
            <a:r>
              <a:rPr lang="en-US" dirty="0"/>
              <a:t>Strong partnerships include people with skills and experiences that are needed to make change happen such as:</a:t>
            </a:r>
          </a:p>
          <a:p>
            <a:pPr marL="285750" indent="-285750" defTabSz="916137">
              <a:buFont typeface="Arial" panose="020B0604020202020204" pitchFamily="34" charset="0"/>
              <a:buChar char="•"/>
              <a:defRPr/>
            </a:pPr>
            <a:r>
              <a:rPr lang="en-US" dirty="0"/>
              <a:t>assessment and planning,</a:t>
            </a:r>
          </a:p>
          <a:p>
            <a:pPr marL="285750" indent="-285750" defTabSz="916137">
              <a:buFont typeface="Arial" panose="020B0604020202020204" pitchFamily="34" charset="0"/>
              <a:buChar char="•"/>
              <a:defRPr/>
            </a:pPr>
            <a:r>
              <a:rPr lang="en-US" dirty="0"/>
              <a:t>coalition building,</a:t>
            </a:r>
          </a:p>
          <a:p>
            <a:pPr marL="285750" indent="-285750" defTabSz="916137">
              <a:buFont typeface="Arial" panose="020B0604020202020204" pitchFamily="34" charset="0"/>
              <a:buChar char="•"/>
              <a:defRPr/>
            </a:pPr>
            <a:r>
              <a:rPr lang="en-US" dirty="0"/>
              <a:t>local knowledge,</a:t>
            </a:r>
          </a:p>
          <a:p>
            <a:pPr marL="285750" indent="-285750" defTabSz="916137">
              <a:buFont typeface="Arial" panose="020B0604020202020204" pitchFamily="34" charset="0"/>
              <a:buChar char="•"/>
              <a:defRPr/>
            </a:pPr>
            <a:r>
              <a:rPr lang="en-US" dirty="0"/>
              <a:t>community networks,</a:t>
            </a:r>
          </a:p>
          <a:p>
            <a:pPr marL="285750" indent="-285750" defTabSz="916137">
              <a:buFont typeface="Arial" panose="020B0604020202020204" pitchFamily="34" charset="0"/>
              <a:buChar char="•"/>
              <a:defRPr/>
            </a:pPr>
            <a:r>
              <a:rPr lang="en-US" dirty="0"/>
              <a:t>facilitation,</a:t>
            </a:r>
          </a:p>
          <a:p>
            <a:pPr marL="285750" indent="-285750" defTabSz="916137">
              <a:buFont typeface="Arial" panose="020B0604020202020204" pitchFamily="34" charset="0"/>
              <a:buChar char="•"/>
              <a:defRPr/>
            </a:pPr>
            <a:r>
              <a:rPr lang="en-US" dirty="0"/>
              <a:t>communications,</a:t>
            </a:r>
          </a:p>
          <a:p>
            <a:pPr marL="285750" indent="-285750" defTabSz="916137">
              <a:buFont typeface="Arial" panose="020B0604020202020204" pitchFamily="34" charset="0"/>
              <a:buChar char="•"/>
              <a:defRPr/>
            </a:pPr>
            <a:r>
              <a:rPr lang="en-US" dirty="0"/>
              <a:t>policy advocacy and implementation, and</a:t>
            </a:r>
          </a:p>
          <a:p>
            <a:pPr marL="285750" indent="-285750" defTabSz="916137">
              <a:buFont typeface="Arial" panose="020B0604020202020204" pitchFamily="34" charset="0"/>
              <a:buChar char="•"/>
              <a:defRPr/>
            </a:pPr>
            <a:r>
              <a:rPr lang="en-US" dirty="0"/>
              <a:t>coordinating community events.</a:t>
            </a:r>
          </a:p>
          <a:p>
            <a:pPr defTabSz="916137">
              <a:defRPr/>
            </a:pPr>
            <a:endParaRPr lang="en-US" dirty="0"/>
          </a:p>
          <a:p>
            <a:pPr defTabSz="916137">
              <a:defRPr/>
            </a:pPr>
            <a:r>
              <a:rPr lang="en-US" dirty="0"/>
              <a:t>Community engagement is an important topic among those seeking to create healthy communities—with good reason. Community residents, especially those most affected by poor health outcomes, are essential partners.</a:t>
            </a:r>
          </a:p>
          <a:p>
            <a:pPr defTabSz="916137">
              <a:defRPr/>
            </a:pPr>
            <a:endParaRPr lang="en-US" dirty="0"/>
          </a:p>
          <a:p>
            <a:pPr defTabSz="916137">
              <a:defRPr/>
            </a:pPr>
            <a:r>
              <a:rPr lang="en-US" dirty="0"/>
              <a:t>Resident engagement includes a balance of practices that:</a:t>
            </a:r>
          </a:p>
          <a:p>
            <a:pPr marL="285750" indent="-285750" defTabSz="916137">
              <a:buFont typeface="Arial" panose="020B0604020202020204" pitchFamily="34" charset="0"/>
              <a:buChar char="•"/>
              <a:defRPr/>
            </a:pPr>
            <a:r>
              <a:rPr lang="en-US" dirty="0"/>
              <a:t>Raise resident awareness and participation;</a:t>
            </a:r>
          </a:p>
          <a:p>
            <a:pPr marL="285750" indent="-285750" defTabSz="916137">
              <a:buFont typeface="Arial" panose="020B0604020202020204" pitchFamily="34" charset="0"/>
              <a:buChar char="•"/>
              <a:defRPr/>
            </a:pPr>
            <a:r>
              <a:rPr lang="en-US" dirty="0"/>
              <a:t>Gather feedback and input from residents;</a:t>
            </a:r>
          </a:p>
          <a:p>
            <a:pPr marL="285750" indent="-285750" defTabSz="916137">
              <a:buFont typeface="Arial" panose="020B0604020202020204" pitchFamily="34" charset="0"/>
              <a:buChar char="•"/>
              <a:defRPr/>
            </a:pPr>
            <a:r>
              <a:rPr lang="en-US" dirty="0"/>
              <a:t>Involve residents as active leaders.</a:t>
            </a:r>
          </a:p>
          <a:p>
            <a:pPr marL="0" indent="0" defTabSz="916137">
              <a:buFont typeface="Arial" panose="020B0604020202020204" pitchFamily="34" charset="0"/>
              <a:buNone/>
              <a:defRPr/>
            </a:pPr>
            <a:endParaRPr lang="en-US" dirty="0"/>
          </a:p>
          <a:p>
            <a:pPr marL="0" indent="0" defTabSz="916137">
              <a:buFont typeface="Arial" panose="020B0604020202020204" pitchFamily="34" charset="0"/>
              <a:buNone/>
              <a:defRPr/>
            </a:pPr>
            <a:r>
              <a:rPr lang="en-US" dirty="0"/>
              <a:t>Most partnerships start, and sometimes stay, in increasing awareness and getting feedback. Supporting active resident leadership can feel like a stretch for some communities. This is challenging work. Let’s explore some tips to get started.</a:t>
            </a:r>
          </a:p>
          <a:p>
            <a:pPr marL="0" indent="0" defTabSz="916137">
              <a:buFont typeface="Arial" panose="020B0604020202020204" pitchFamily="34" charset="0"/>
              <a:buNone/>
              <a:defRPr/>
            </a:pPr>
            <a:endParaRPr lang="en-US" dirty="0"/>
          </a:p>
          <a:p>
            <a:pPr marL="0" indent="0" defTabSz="916137">
              <a:buFont typeface="Arial" panose="020B0604020202020204" pitchFamily="34" charset="0"/>
              <a:buNone/>
              <a:defRPr/>
            </a:pPr>
            <a:r>
              <a:rPr lang="en-US" dirty="0"/>
              <a:t>Citation: Stojicic, P., Wright, K., &amp; Creegan, A. (2018). Keep Three Approaches in Balance for Successful Resident Engagement | ReThink Health. Retrieved April 13, 2018, from https://www.rethinkhealth.org/the-rethinkers-blog/keep-three-approaches-</a:t>
            </a:r>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30</a:t>
            </a:fld>
            <a:endParaRPr lang="en-US" dirty="0">
              <a:solidFill>
                <a:srgbClr val="000000"/>
              </a:solidFill>
            </a:endParaRPr>
          </a:p>
        </p:txBody>
      </p:sp>
    </p:spTree>
    <p:extLst>
      <p:ext uri="{BB962C8B-B14F-4D97-AF65-F5344CB8AC3E}">
        <p14:creationId xmlns:p14="http://schemas.microsoft.com/office/powerpoint/2010/main" val="1824357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i="0" dirty="0">
                <a:solidFill>
                  <a:srgbClr val="000000"/>
                </a:solidFill>
              </a:rPr>
              <a:t>Here are some tips for connecting with community members and potential partners in a meaningful way. It is about building relationships</a:t>
            </a:r>
            <a:r>
              <a:rPr lang="en-US" i="0" baseline="0" dirty="0">
                <a:solidFill>
                  <a:srgbClr val="000000"/>
                </a:solidFill>
              </a:rPr>
              <a:t> and is the most important part of creating long-lasting community change.</a:t>
            </a:r>
          </a:p>
          <a:p>
            <a:pPr defTabSz="916137">
              <a:defRPr/>
            </a:pPr>
            <a:endParaRPr lang="en-US" i="0" baseline="0" dirty="0">
              <a:solidFill>
                <a:srgbClr val="000000"/>
              </a:solidFill>
            </a:endParaRPr>
          </a:p>
          <a:p>
            <a:pPr marL="285750" indent="-285750" defTabSz="916137">
              <a:buFont typeface="Arial" panose="020B0604020202020204" pitchFamily="34" charset="0"/>
              <a:buChar char="•"/>
              <a:defRPr/>
            </a:pPr>
            <a:r>
              <a:rPr lang="en-US" dirty="0"/>
              <a:t>Meet people where they are. The community is already organized, so consider ways to reach community members where they are. Places of worship, neighborhood associations, and parent groups may be good places to start. The same is true for engaging other organizations. Consider how you can go to them rather than asking them to come to you.</a:t>
            </a:r>
          </a:p>
          <a:p>
            <a:pPr marL="285750" indent="-285750" defTabSz="916137">
              <a:buFont typeface="Arial" panose="020B0604020202020204" pitchFamily="34" charset="0"/>
              <a:buChar char="•"/>
              <a:defRPr/>
            </a:pPr>
            <a:r>
              <a:rPr lang="en-US" dirty="0"/>
              <a:t>Talk to people and with people, not at people. Find out what is important to them. What do they care about? What is their interest in your issue?</a:t>
            </a:r>
          </a:p>
          <a:p>
            <a:pPr marL="285750" indent="-285750" defTabSz="916137">
              <a:buFont typeface="Arial" panose="020B0604020202020204" pitchFamily="34" charset="0"/>
              <a:buChar char="•"/>
              <a:defRPr/>
            </a:pPr>
            <a:r>
              <a:rPr lang="en-US" dirty="0"/>
              <a:t>Start off on the right foot. Consider the culture of your partnership. How will you welcome people in a way that makes them feel safe and valued? </a:t>
            </a:r>
          </a:p>
          <a:p>
            <a:pPr marL="652059" lvl="1" indent="-285750" defTabSz="916137">
              <a:buFont typeface="Arial" panose="020B0604020202020204" pitchFamily="34" charset="0"/>
              <a:buChar char="•"/>
              <a:defRPr/>
            </a:pPr>
            <a:r>
              <a:rPr lang="en-US" dirty="0"/>
              <a:t>What barriers might keep people from sharing their experiences and perspectives? </a:t>
            </a:r>
          </a:p>
          <a:p>
            <a:pPr marL="652059" lvl="1" indent="-285750" defTabSz="916137">
              <a:buFont typeface="Arial" panose="020B0604020202020204" pitchFamily="34" charset="0"/>
              <a:buChar char="•"/>
              <a:defRPr/>
            </a:pPr>
            <a:r>
              <a:rPr lang="en-US" dirty="0"/>
              <a:t>What will it take to remove those barriers? </a:t>
            </a:r>
          </a:p>
          <a:p>
            <a:pPr marL="285750" indent="-285750" defTabSz="916137">
              <a:buFont typeface="Arial" panose="020B0604020202020204" pitchFamily="34" charset="0"/>
              <a:buChar char="•"/>
              <a:defRPr/>
            </a:pPr>
            <a:r>
              <a:rPr lang="en-US" dirty="0"/>
              <a:t>Keep at it. Connecting with others and building relationships is an ongoing process. Keep reaching out to organizations and community members to build additional skills, knowledge, resources, and involvement in your work.</a:t>
            </a:r>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31</a:t>
            </a:fld>
            <a:endParaRPr lang="en-US" dirty="0">
              <a:solidFill>
                <a:srgbClr val="000000"/>
              </a:solidFill>
            </a:endParaRPr>
          </a:p>
        </p:txBody>
      </p:sp>
    </p:spTree>
    <p:extLst>
      <p:ext uri="{BB962C8B-B14F-4D97-AF65-F5344CB8AC3E}">
        <p14:creationId xmlns:p14="http://schemas.microsoft.com/office/powerpoint/2010/main" val="1985139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dirty="0"/>
              <a:t>Increasing</a:t>
            </a:r>
            <a:r>
              <a:rPr lang="en-US" baseline="0" dirty="0"/>
              <a:t> the community’s capacity to shape outcomes requires sharing power.</a:t>
            </a:r>
          </a:p>
          <a:p>
            <a:pPr defTabSz="916137">
              <a:defRPr/>
            </a:pPr>
            <a:endParaRPr lang="en-US" baseline="0" dirty="0"/>
          </a:p>
          <a:p>
            <a:pPr defTabSz="916137">
              <a:defRPr/>
            </a:pPr>
            <a:r>
              <a:rPr lang="en-US" dirty="0"/>
              <a:t>The United States has a long history of racism and discriminatory policies and practices that have favored some groups of people over others. To address equity in a lasting way, communities must address power imbalances and directly confront oppression. That means working with others to change the policies and systems that reinforce the status quo.</a:t>
            </a:r>
          </a:p>
          <a:p>
            <a:pPr defTabSz="916137">
              <a:defRPr/>
            </a:pPr>
            <a:endParaRPr lang="en-US" dirty="0"/>
          </a:p>
          <a:p>
            <a:pPr defTabSz="916137">
              <a:defRPr/>
            </a:pPr>
            <a:r>
              <a:rPr lang="en-US" dirty="0"/>
              <a:t>Without understanding power dynamics, we can inadvertently reinforce the status quo. But how do we understand power dynamics?</a:t>
            </a:r>
          </a:p>
          <a:p>
            <a:pPr defTabSz="916137">
              <a:defRPr/>
            </a:pPr>
            <a:endParaRPr lang="en-US" dirty="0"/>
          </a:p>
          <a:p>
            <a:pPr defTabSz="916137">
              <a:defRPr/>
            </a:pPr>
            <a:r>
              <a:rPr lang="en-US" dirty="0"/>
              <a:t>Begin with curiosity. We can begin to understand the power structures in our communities by exploring the following questions:</a:t>
            </a:r>
          </a:p>
          <a:p>
            <a:pPr marL="285750" indent="-285750" defTabSz="916137">
              <a:buFont typeface="Arial" panose="020B0604020202020204" pitchFamily="34" charset="0"/>
              <a:buChar char="•"/>
              <a:defRPr/>
            </a:pPr>
            <a:r>
              <a:rPr lang="en-US" dirty="0"/>
              <a:t>Who decides? Who’s in the room? Who isn’t in the room?</a:t>
            </a:r>
          </a:p>
          <a:p>
            <a:pPr marL="285750" indent="-285750" defTabSz="916137">
              <a:buFont typeface="Arial" panose="020B0604020202020204" pitchFamily="34" charset="0"/>
              <a:buChar char="•"/>
              <a:defRPr/>
            </a:pPr>
            <a:r>
              <a:rPr lang="en-US" dirty="0"/>
              <a:t>What issues are decided? What gets on the agenda? For everything that makes it on the agenda, there are other things that are left behind.</a:t>
            </a:r>
          </a:p>
          <a:p>
            <a:pPr marL="285750" indent="-285750" defTabSz="916137">
              <a:buFont typeface="Arial" panose="020B0604020202020204" pitchFamily="34" charset="0"/>
              <a:buChar char="•"/>
              <a:defRPr/>
            </a:pPr>
            <a:r>
              <a:rPr lang="en-US" dirty="0"/>
              <a:t>How are they decided? What rules apply? </a:t>
            </a:r>
          </a:p>
          <a:p>
            <a:pPr marL="0" indent="0" defTabSz="916137">
              <a:buFont typeface="Arial" panose="020B0604020202020204" pitchFamily="34" charset="0"/>
              <a:buNone/>
              <a:defRPr/>
            </a:pPr>
            <a:endParaRPr lang="en-US" dirty="0"/>
          </a:p>
          <a:p>
            <a:pPr defTabSz="916137">
              <a:defRPr/>
            </a:pPr>
            <a:r>
              <a:rPr lang="en-US" dirty="0"/>
              <a:t>If residents have not traditionally had this type of power to influence and make decisions, consider what barriers they face. Consider things like:</a:t>
            </a:r>
          </a:p>
          <a:p>
            <a:pPr marL="285750" indent="-285750" defTabSz="916137">
              <a:buFont typeface="Arial" panose="020B0604020202020204" pitchFamily="34" charset="0"/>
              <a:buChar char="•"/>
              <a:defRPr/>
            </a:pPr>
            <a:r>
              <a:rPr lang="en-US" dirty="0"/>
              <a:t>How can you create an environment where community members feel comfortable and safe? (e.g., location, language, and format)</a:t>
            </a:r>
          </a:p>
          <a:p>
            <a:pPr marL="285750" indent="-285750" defTabSz="916137">
              <a:buFont typeface="Arial" panose="020B0604020202020204" pitchFamily="34" charset="0"/>
              <a:buChar char="•"/>
              <a:defRPr/>
            </a:pPr>
            <a:r>
              <a:rPr lang="en-US" dirty="0"/>
              <a:t>Will those who currently hold decision-making power be resistant to sharing power?</a:t>
            </a:r>
          </a:p>
          <a:p>
            <a:pPr marL="285750" indent="-285750" defTabSz="916137">
              <a:buFont typeface="Arial" panose="020B0604020202020204" pitchFamily="34" charset="0"/>
              <a:buChar char="•"/>
              <a:defRPr/>
            </a:pPr>
            <a:r>
              <a:rPr lang="en-US" dirty="0"/>
              <a:t>How can you prevent disengagement or dissent from those who currently hold more power than others?</a:t>
            </a:r>
          </a:p>
          <a:p>
            <a:pPr defTabSz="916137">
              <a:defRPr/>
            </a:pPr>
            <a:endParaRPr lang="en-US" dirty="0"/>
          </a:p>
          <a:p>
            <a:pPr defTabSz="916137">
              <a:defRPr/>
            </a:pPr>
            <a:r>
              <a:rPr lang="en-US" dirty="0"/>
              <a:t>You don’t have to do this work alone. As you seek to shift the balance of power, look to groups or networks within your community that are already working directly with residents on building power within communities that face inequities.</a:t>
            </a:r>
          </a:p>
          <a:p>
            <a:pPr defTabSz="916137">
              <a:defRPr/>
            </a:pPr>
            <a:endParaRPr lang="en-US" dirty="0"/>
          </a:p>
          <a:p>
            <a:pPr defTabSz="916137">
              <a:defRPr/>
            </a:pPr>
            <a:r>
              <a:rPr lang="en-US" i="1" dirty="0"/>
              <a:t>Note to facilitator: The National</a:t>
            </a:r>
            <a:r>
              <a:rPr lang="en-US" i="1" baseline="0" dirty="0"/>
              <a:t> Organizations with Local Connections document offers some examples of groups to look for that may have deep connections in your community - https://www.countyhealthrankings.org/sites/default/files/resources/CommunityEngagement_National%20Resources.pdf</a:t>
            </a:r>
          </a:p>
          <a:p>
            <a:pPr defTabSz="916137">
              <a:defRPr/>
            </a:pPr>
            <a:endParaRPr lang="en-US" i="1" baseline="0" dirty="0"/>
          </a:p>
          <a:p>
            <a:pPr defTabSz="916137">
              <a:defRPr/>
            </a:pPr>
            <a:r>
              <a:rPr lang="en-US" i="0" baseline="0" dirty="0"/>
              <a:t>Citations:</a:t>
            </a:r>
          </a:p>
          <a:p>
            <a:pPr defTabSz="916137">
              <a:defRPr/>
            </a:pPr>
            <a:r>
              <a:rPr lang="en-US" i="0" baseline="0" dirty="0"/>
              <a:t>Citizen University TV Ep3: Who Decides. (2016). Citizen University. Retrieved from https://www.youtube.com/watch?time_continue=693&amp;v=NUnlaiUD2J8</a:t>
            </a:r>
          </a:p>
          <a:p>
            <a:pPr defTabSz="916137">
              <a:defRPr/>
            </a:pPr>
            <a:endParaRPr lang="en-US" i="0" baseline="0" dirty="0"/>
          </a:p>
          <a:p>
            <a:pPr defTabSz="916137">
              <a:defRPr/>
            </a:pPr>
            <a:r>
              <a:rPr lang="en-US" i="0" baseline="0" dirty="0"/>
              <a:t>Parker, C. S., Guinee, L. N., &amp; Nagel, A. (n.d.). Leveraging Diversity and Building Power Fostering collaboration. Retrieved from www.interactioninstitute.org</a:t>
            </a:r>
          </a:p>
          <a:p>
            <a:pPr defTabSz="916137">
              <a:defRPr/>
            </a:pPr>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32</a:t>
            </a:fld>
            <a:endParaRPr lang="en-US" dirty="0">
              <a:solidFill>
                <a:srgbClr val="000000"/>
              </a:solidFill>
            </a:endParaRPr>
          </a:p>
        </p:txBody>
      </p:sp>
    </p:spTree>
    <p:extLst>
      <p:ext uri="{BB962C8B-B14F-4D97-AF65-F5344CB8AC3E}">
        <p14:creationId xmlns:p14="http://schemas.microsoft.com/office/powerpoint/2010/main" val="1355500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i="0" dirty="0">
                <a:solidFill>
                  <a:srgbClr val="000000"/>
                </a:solidFill>
              </a:rPr>
              <a:t>We’ve just spent some time learning how making health equity a shared vision, fostering multi-sector collaborations, and increasing</a:t>
            </a:r>
            <a:r>
              <a:rPr lang="en-US" i="0" baseline="0" dirty="0">
                <a:solidFill>
                  <a:srgbClr val="000000"/>
                </a:solidFill>
              </a:rPr>
              <a:t> capacity to shape community outcomes are important components to getting ready to implement strategies. </a:t>
            </a:r>
          </a:p>
          <a:p>
            <a:pPr defTabSz="916137">
              <a:defRPr/>
            </a:pPr>
            <a:endParaRPr lang="en-US" i="0" baseline="0" dirty="0">
              <a:solidFill>
                <a:srgbClr val="000000"/>
              </a:solidFill>
            </a:endParaRPr>
          </a:p>
          <a:p>
            <a:pPr defTabSz="916137">
              <a:defRPr/>
            </a:pPr>
            <a:r>
              <a:rPr lang="en-US" i="0" baseline="0" dirty="0">
                <a:solidFill>
                  <a:srgbClr val="000000"/>
                </a:solidFill>
              </a:rPr>
              <a:t>Now, let’s get some inspiration by exploring strategies that have actually been implemented in communities across the country. </a:t>
            </a:r>
          </a:p>
          <a:p>
            <a:pPr defTabSz="916137">
              <a:defRPr/>
            </a:pPr>
            <a:endParaRPr lang="en-US" i="0" baseline="0" dirty="0">
              <a:solidFill>
                <a:srgbClr val="000000"/>
              </a:solidFill>
            </a:endParaRPr>
          </a:p>
          <a:p>
            <a:pPr defTabSz="916137">
              <a:defRPr/>
            </a:pPr>
            <a:r>
              <a:rPr lang="en-US" i="0" baseline="0" dirty="0">
                <a:solidFill>
                  <a:srgbClr val="000000"/>
                </a:solidFill>
              </a:rPr>
              <a:t>Examples from the Robert Wood Johnson Foundation Culture of Health Prize show that there are communities that have made real progress in identifying and implementing strategies to ensure everyone has a fair and just opportunity for health. The Prize acknowledges communities across the country that are at the forefront of advancing health, opportunity, and equity for all.</a:t>
            </a:r>
          </a:p>
          <a:p>
            <a:pPr defTabSz="916137">
              <a:defRPr/>
            </a:pPr>
            <a:endParaRPr lang="en-US" i="0" baseline="0" dirty="0">
              <a:solidFill>
                <a:srgbClr val="000000"/>
              </a:solidFill>
            </a:endParaRPr>
          </a:p>
          <a:p>
            <a:pPr defTabSz="916137">
              <a:defRPr/>
            </a:pPr>
            <a:r>
              <a:rPr lang="en-US" b="1" i="0" baseline="0" dirty="0">
                <a:solidFill>
                  <a:srgbClr val="000000"/>
                </a:solidFill>
              </a:rPr>
              <a:t>Participant prompt: </a:t>
            </a:r>
            <a:r>
              <a:rPr lang="en-US" i="0" baseline="0" dirty="0">
                <a:solidFill>
                  <a:srgbClr val="000000"/>
                </a:solidFill>
              </a:rPr>
              <a:t>Refer to page 5 of the worksheet. As you read through the list of strategies, either put a check next to any strategies that you and your partners are currently doing or next to strategies that you would like to explore. </a:t>
            </a:r>
          </a:p>
          <a:p>
            <a:pPr defTabSz="916137">
              <a:defRPr/>
            </a:pPr>
            <a:endParaRPr lang="en-US" i="0" baseline="0" dirty="0">
              <a:solidFill>
                <a:srgbClr val="000000"/>
              </a:solidFill>
            </a:endParaRPr>
          </a:p>
          <a:p>
            <a:pPr defTabSz="916137">
              <a:defRPr/>
            </a:pPr>
            <a:r>
              <a:rPr lang="en-US" i="1" baseline="0" dirty="0">
                <a:solidFill>
                  <a:srgbClr val="000000"/>
                </a:solidFill>
              </a:rPr>
              <a:t>Notes for facilitator:</a:t>
            </a:r>
          </a:p>
          <a:p>
            <a:pPr marL="285750" indent="-285750" defTabSz="916137">
              <a:buFont typeface="Arial" panose="020B0604020202020204" pitchFamily="34" charset="0"/>
              <a:buChar char="•"/>
              <a:defRPr/>
            </a:pPr>
            <a:r>
              <a:rPr lang="en-US" i="1" baseline="0" dirty="0">
                <a:solidFill>
                  <a:srgbClr val="000000"/>
                </a:solidFill>
              </a:rPr>
              <a:t>Consider starting the participants with individual reflection and then group reflection will reinforce learning. You can do this by suggesting, “Take five minutes to write your own thoughts on the worksheet, then we’ll come together as a group to discuss this.” </a:t>
            </a:r>
          </a:p>
          <a:p>
            <a:pPr marL="285750" indent="-285750" defTabSz="916137">
              <a:buFont typeface="Arial" panose="020B0604020202020204" pitchFamily="34" charset="0"/>
              <a:buChar char="•"/>
              <a:defRPr/>
            </a:pPr>
            <a:r>
              <a:rPr lang="en-US" i="1" baseline="0" dirty="0">
                <a:solidFill>
                  <a:srgbClr val="000000"/>
                </a:solidFill>
              </a:rPr>
              <a:t>Discuss as many ideas as time allows. </a:t>
            </a:r>
            <a:endParaRPr lang="en-US" i="0" baseline="0" dirty="0">
              <a:solidFill>
                <a:srgbClr val="000000"/>
              </a:solidFill>
            </a:endParaRPr>
          </a:p>
          <a:p>
            <a:pPr defTabSz="916137">
              <a:defRPr/>
            </a:pPr>
            <a:endParaRPr lang="en-US" i="0" baseline="0" dirty="0">
              <a:solidFill>
                <a:srgbClr val="000000"/>
              </a:solidFill>
            </a:endParaRPr>
          </a:p>
          <a:p>
            <a:pPr defTabSz="916137">
              <a:defRPr/>
            </a:pPr>
            <a:r>
              <a:rPr lang="en-US" i="0" baseline="0" dirty="0">
                <a:solidFill>
                  <a:srgbClr val="000000"/>
                </a:solidFill>
              </a:rPr>
              <a:t>Citation: University of Wisconsin Population Health Institute. Actions Toward Equity: Strategies Communities Are Using to Ensure Everyone Has a Fair and Just Opportunity for Health, A report based on RWJF Culture of Health Prize Winners 2013-2017. Summer 2019.</a:t>
            </a:r>
          </a:p>
          <a:p>
            <a:pPr defTabSz="916137">
              <a:defRPr/>
            </a:pPr>
            <a:endParaRPr lang="en-US" i="0" baseline="0" dirty="0">
              <a:solidFill>
                <a:srgbClr val="000000"/>
              </a:solidFill>
            </a:endParaRPr>
          </a:p>
          <a:p>
            <a:pPr defTabSz="916137">
              <a:defRPr/>
            </a:pPr>
            <a:r>
              <a:rPr lang="en-US" i="0" baseline="0" dirty="0">
                <a:solidFill>
                  <a:srgbClr val="000000"/>
                </a:solidFill>
              </a:rPr>
              <a:t> </a:t>
            </a:r>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solidFill>
                  <a:srgbClr val="000000"/>
                </a:solidFill>
              </a:rPr>
              <a:pPr/>
              <a:t>33</a:t>
            </a:fld>
            <a:endParaRPr lang="en-US" dirty="0">
              <a:solidFill>
                <a:srgbClr val="000000"/>
              </a:solidFill>
            </a:endParaRPr>
          </a:p>
        </p:txBody>
      </p:sp>
    </p:spTree>
    <p:extLst>
      <p:ext uri="{BB962C8B-B14F-4D97-AF65-F5344CB8AC3E}">
        <p14:creationId xmlns:p14="http://schemas.microsoft.com/office/powerpoint/2010/main" val="2211163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be inspired by partners in the Columbia Gorge Region of Oregon and Wisconsin. As you hear their story, think about how</a:t>
            </a:r>
            <a:r>
              <a:rPr lang="en-US" baseline="0" dirty="0"/>
              <a:t> you might implement strategies to promote health and equity in the community.</a:t>
            </a:r>
          </a:p>
          <a:p>
            <a:endParaRPr lang="en-US" baseline="0" dirty="0"/>
          </a:p>
          <a:p>
            <a:r>
              <a:rPr lang="en-US" i="1" baseline="0" dirty="0"/>
              <a:t>Notes for facilitator: Options for facilitating include -</a:t>
            </a:r>
          </a:p>
          <a:p>
            <a:pPr marL="285750" indent="-285750">
              <a:buFont typeface="Arial" panose="020B0604020202020204" pitchFamily="34" charset="0"/>
              <a:buChar char="•"/>
            </a:pPr>
            <a:r>
              <a:rPr lang="en-US" i="1" baseline="0" dirty="0"/>
              <a:t>View the video together as a group, if time allows (approximately 3-1/2 minutes).</a:t>
            </a:r>
          </a:p>
          <a:p>
            <a:pPr marL="285750" indent="-285750">
              <a:buFont typeface="Arial" panose="020B0604020202020204" pitchFamily="34" charset="0"/>
              <a:buChar char="•"/>
            </a:pPr>
            <a:r>
              <a:rPr lang="en-US" i="1" baseline="0" dirty="0"/>
              <a:t>Read the story narrative below.</a:t>
            </a:r>
          </a:p>
          <a:p>
            <a:endParaRPr lang="en-US" baseline="0" dirty="0"/>
          </a:p>
          <a:p>
            <a:r>
              <a:rPr lang="en-US" baseline="0" dirty="0"/>
              <a:t>A shared vision and commitment is a cornerstone of the partnership’s process and includes involvement and leadership by people impacted by health disparities. They put and keep community needs at the forefront of their community health improvement efforts by:</a:t>
            </a:r>
          </a:p>
          <a:p>
            <a:pPr marL="285750" indent="-285750">
              <a:buFont typeface="Arial" panose="020B0604020202020204" pitchFamily="34" charset="0"/>
              <a:buChar char="•"/>
            </a:pPr>
            <a:r>
              <a:rPr lang="en-US" baseline="0" dirty="0"/>
              <a:t>Asking what residents need,</a:t>
            </a:r>
          </a:p>
          <a:p>
            <a:pPr marL="285750" indent="-285750">
              <a:buFont typeface="Arial" panose="020B0604020202020204" pitchFamily="34" charset="0"/>
              <a:buChar char="•"/>
            </a:pPr>
            <a:r>
              <a:rPr lang="en-US" baseline="0" dirty="0"/>
              <a:t>Valuing residents as “experts” who provide lived experiences, and</a:t>
            </a:r>
          </a:p>
          <a:p>
            <a:pPr marL="285750" indent="-285750">
              <a:buFont typeface="Arial" panose="020B0604020202020204" pitchFamily="34" charset="0"/>
              <a:buChar char="•"/>
            </a:pPr>
            <a:r>
              <a:rPr lang="en-US" baseline="0" dirty="0"/>
              <a:t>Actively responding to what residents share.</a:t>
            </a:r>
          </a:p>
          <a:p>
            <a:pPr marL="285750" indent="-285750">
              <a:buFont typeface="Arial" panose="020B0604020202020204" pitchFamily="34" charset="0"/>
              <a:buChar char="•"/>
            </a:pPr>
            <a:r>
              <a:rPr lang="en-US" baseline="0" dirty="0"/>
              <a:t>Poverty, food insecurity, and the vast rural geography of the region led to health disparities. When the governor of Oregon signed into law a new system for managing federal dollars for the medical needs of low-income residents, partners in the Columbia Gorge Region made a big decision.</a:t>
            </a:r>
          </a:p>
          <a:p>
            <a:endParaRPr lang="en-US" baseline="0" dirty="0"/>
          </a:p>
          <a:p>
            <a:r>
              <a:rPr lang="en-US" baseline="0" dirty="0"/>
              <a:t>Mark Thomas, chaplain at Providence Hood River Memorial Hospital said, “We could have a lot more traction and our solutions could be more effective, if we actually slowed down and listened to the people we aim to serve.”</a:t>
            </a:r>
          </a:p>
          <a:p>
            <a:endParaRPr lang="en-US" baseline="0" dirty="0"/>
          </a:p>
          <a:p>
            <a:r>
              <a:rPr lang="en-US" baseline="0" dirty="0"/>
              <a:t>That directive became a catalyst for creating a more collaborative approach for shaping policy and improving results.</a:t>
            </a:r>
          </a:p>
          <a:p>
            <a:endParaRPr lang="en-US" baseline="0" dirty="0"/>
          </a:p>
          <a:p>
            <a:r>
              <a:rPr lang="en-US" baseline="0" dirty="0"/>
              <a:t>People saw a chance to start a broader, deeper discussion on health, reaching across all sectors of the community. A tangible result has been giving a voice to the region’s Latino population which had been historically isolated from decision making about health issues. About one in four Columbia Gorge residents is Latino, with many families arriving as migrants to work in the orchards.</a:t>
            </a:r>
          </a:p>
          <a:p>
            <a:endParaRPr lang="en-US" baseline="0" dirty="0"/>
          </a:p>
          <a:p>
            <a:r>
              <a:rPr lang="en-US" baseline="0" dirty="0"/>
              <a:t>“First we were not heard, then we had to shout to be heard, and now we can talk together in the same room,” said Elizur Bello, a program manager at The Next Door, a social services nonprofit that serves the Latinx community.</a:t>
            </a:r>
          </a:p>
        </p:txBody>
      </p:sp>
      <p:sp>
        <p:nvSpPr>
          <p:cNvPr id="4" name="Slide Number Placeholder 3"/>
          <p:cNvSpPr>
            <a:spLocks noGrp="1"/>
          </p:cNvSpPr>
          <p:nvPr>
            <p:ph type="sldNum" sz="quarter" idx="10"/>
          </p:nvPr>
        </p:nvSpPr>
        <p:spPr/>
        <p:txBody>
          <a:bodyPr/>
          <a:lstStyle/>
          <a:p>
            <a:fld id="{73CCD79A-C112-46F1-87CE-BB7105F42290}" type="slidenum">
              <a:rPr lang="en-US" smtClean="0"/>
              <a:pPr/>
              <a:t>34</a:t>
            </a:fld>
            <a:endParaRPr lang="en-US" dirty="0"/>
          </a:p>
        </p:txBody>
      </p:sp>
    </p:spTree>
    <p:extLst>
      <p:ext uri="{BB962C8B-B14F-4D97-AF65-F5344CB8AC3E}">
        <p14:creationId xmlns:p14="http://schemas.microsoft.com/office/powerpoint/2010/main" val="136310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i="1" dirty="0">
                <a:solidFill>
                  <a:srgbClr val="000000"/>
                </a:solidFill>
              </a:rPr>
              <a:t>Notes for facilitator: </a:t>
            </a:r>
          </a:p>
          <a:p>
            <a:pPr marL="285750" indent="-285750" defTabSz="916137">
              <a:buFont typeface="Arial" panose="020B0604020202020204" pitchFamily="34" charset="0"/>
              <a:buChar char="•"/>
              <a:defRPr/>
            </a:pPr>
            <a:r>
              <a:rPr lang="en-US" i="1" dirty="0"/>
              <a:t>This slide is meant to be a learning check on the “Describe how communities can implement strategies in ways that promote</a:t>
            </a:r>
            <a:r>
              <a:rPr lang="en-US" i="1" baseline="0" dirty="0"/>
              <a:t> health and equity</a:t>
            </a:r>
            <a:r>
              <a:rPr lang="en-US" i="1" dirty="0"/>
              <a:t>” learning objective.</a:t>
            </a:r>
            <a:r>
              <a:rPr lang="en-US" i="1" baseline="0" dirty="0"/>
              <a:t> </a:t>
            </a:r>
          </a:p>
          <a:p>
            <a:pPr marL="285750" indent="-285750" defTabSz="916137">
              <a:buFont typeface="Arial" panose="020B0604020202020204" pitchFamily="34" charset="0"/>
              <a:buChar char="•"/>
              <a:defRPr/>
            </a:pPr>
            <a:r>
              <a:rPr lang="en-US" i="1" dirty="0">
                <a:solidFill>
                  <a:srgbClr val="000000"/>
                </a:solidFill>
              </a:rPr>
              <a:t>These discussion prompts are great for group discussion and can also be completed by individuals</a:t>
            </a:r>
            <a:r>
              <a:rPr lang="en-US" i="1" baseline="0" dirty="0">
                <a:solidFill>
                  <a:srgbClr val="000000"/>
                </a:solidFill>
              </a:rPr>
              <a:t> </a:t>
            </a:r>
            <a:r>
              <a:rPr lang="en-US" i="1" dirty="0">
                <a:solidFill>
                  <a:srgbClr val="000000"/>
                </a:solidFill>
              </a:rPr>
              <a:t>on the worksheet. </a:t>
            </a:r>
          </a:p>
          <a:p>
            <a:pPr marL="285750" indent="-285750" defTabSz="916137">
              <a:buFont typeface="Arial" panose="020B0604020202020204" pitchFamily="34" charset="0"/>
              <a:buChar char="•"/>
              <a:defRPr/>
            </a:pPr>
            <a:r>
              <a:rPr lang="en-US" i="1" dirty="0">
                <a:solidFill>
                  <a:srgbClr val="000000"/>
                </a:solidFill>
              </a:rPr>
              <a:t>Consider starting the participants with individual reflection and then group reflection will reinforce learning. You can do this by suggesting, “Take five minutes to write your own thoughts on the worksheet, then we’ll come together as a group to discuss this.” </a:t>
            </a:r>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35</a:t>
            </a:fld>
            <a:endParaRPr lang="en-US" dirty="0"/>
          </a:p>
        </p:txBody>
      </p:sp>
    </p:spTree>
    <p:extLst>
      <p:ext uri="{BB962C8B-B14F-4D97-AF65-F5344CB8AC3E}">
        <p14:creationId xmlns:p14="http://schemas.microsoft.com/office/powerpoint/2010/main" val="1739305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i="1" dirty="0"/>
              <a:t>Notes for facilitator: </a:t>
            </a:r>
          </a:p>
          <a:p>
            <a:pPr marL="285750" indent="-285750" defTabSz="916137">
              <a:buFont typeface="Arial" panose="020B0604020202020204" pitchFamily="34" charset="0"/>
              <a:buChar char="•"/>
              <a:defRPr/>
            </a:pPr>
            <a:r>
              <a:rPr lang="en-US" i="1" dirty="0"/>
              <a:t>The slide is animated and key takeaways will appear one at a time.  This is a great moment to clarify content as needed.</a:t>
            </a:r>
          </a:p>
          <a:p>
            <a:pPr marL="285750" indent="-285750" defTabSz="916137">
              <a:buFont typeface="Arial" panose="020B0604020202020204" pitchFamily="34" charset="0"/>
              <a:buChar char="•"/>
              <a:defRPr/>
            </a:pPr>
            <a:r>
              <a:rPr lang="en-US" i="1" dirty="0"/>
              <a:t>This slide is meant to be a</a:t>
            </a:r>
            <a:r>
              <a:rPr lang="en-US" i="1" baseline="0" dirty="0"/>
              <a:t> </a:t>
            </a:r>
            <a:r>
              <a:rPr lang="en-US" i="1" dirty="0"/>
              <a:t>learning check on the “Identify root causes of inequities that influence health” learning objective.</a:t>
            </a:r>
          </a:p>
          <a:p>
            <a:pPr marL="286293" indent="-286293">
              <a:buFont typeface="Arial" panose="020B0604020202020204" pitchFamily="34" charset="0"/>
              <a:buChar char="•"/>
            </a:pPr>
            <a:endParaRPr lang="en-US" i="1" dirty="0"/>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36</a:t>
            </a:fld>
            <a:endParaRPr lang="en-US" dirty="0"/>
          </a:p>
        </p:txBody>
      </p:sp>
    </p:spTree>
    <p:extLst>
      <p:ext uri="{BB962C8B-B14F-4D97-AF65-F5344CB8AC3E}">
        <p14:creationId xmlns:p14="http://schemas.microsoft.com/office/powerpoint/2010/main" val="473082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Now that we have completed the Understand</a:t>
            </a:r>
            <a:r>
              <a:rPr lang="en-US" i="0" baseline="0" dirty="0"/>
              <a:t> and Identify Root Causes of Inequities guide together, you should be able to:</a:t>
            </a:r>
          </a:p>
          <a:p>
            <a:pPr marL="285750" indent="-285750">
              <a:buFont typeface="Arial" panose="020B0604020202020204" pitchFamily="34" charset="0"/>
              <a:buChar char="•"/>
            </a:pPr>
            <a:r>
              <a:rPr lang="en-US" dirty="0"/>
              <a:t>Define root causes of inequities that influence health.</a:t>
            </a:r>
          </a:p>
          <a:p>
            <a:pPr marL="285750" indent="-285750">
              <a:buFont typeface="Arial" panose="020B0604020202020204" pitchFamily="34" charset="0"/>
              <a:buChar char="•"/>
            </a:pPr>
            <a:r>
              <a:rPr lang="en-US" dirty="0"/>
              <a:t>Explain why root causes matter in community health improvement efforts.</a:t>
            </a:r>
          </a:p>
          <a:p>
            <a:pPr marL="285750" indent="-285750">
              <a:buFont typeface="Arial" panose="020B0604020202020204" pitchFamily="34" charset="0"/>
              <a:buChar char="•"/>
            </a:pPr>
            <a:r>
              <a:rPr lang="en-US" dirty="0"/>
              <a:t>Identify root causes of inequities that influence health.</a:t>
            </a:r>
          </a:p>
          <a:p>
            <a:endParaRPr lang="en-US" i="0" dirty="0"/>
          </a:p>
          <a:p>
            <a:r>
              <a:rPr lang="en-US" i="0" dirty="0"/>
              <a:t>Congratulations</a:t>
            </a:r>
            <a:r>
              <a:rPr lang="en-US" i="0" baseline="0" dirty="0"/>
              <a:t> and thank you for your efforts to improve community health!</a:t>
            </a:r>
            <a:endParaRPr lang="en-US" i="0" dirty="0"/>
          </a:p>
          <a:p>
            <a:endParaRPr lang="en-US" i="1"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37</a:t>
            </a:fld>
            <a:endParaRPr lang="en-US" dirty="0"/>
          </a:p>
        </p:txBody>
      </p:sp>
    </p:spTree>
    <p:extLst>
      <p:ext uri="{BB962C8B-B14F-4D97-AF65-F5344CB8AC3E}">
        <p14:creationId xmlns:p14="http://schemas.microsoft.com/office/powerpoint/2010/main" val="2090033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r>
              <a:rPr lang="en-US" dirty="0"/>
              <a:t>Click the “Contact us” text</a:t>
            </a:r>
            <a:r>
              <a:rPr lang="en-US" baseline="0" dirty="0"/>
              <a:t> </a:t>
            </a:r>
            <a:r>
              <a:rPr lang="en-US" dirty="0"/>
              <a:t>in this presentation, or at our website (</a:t>
            </a:r>
            <a:r>
              <a:rPr lang="en-US" i="1" dirty="0">
                <a:hlinkClick r:id="rId3"/>
              </a:rPr>
              <a:t>https://www.countyhealthrankings.org/about-us/contact-us</a:t>
            </a:r>
            <a:r>
              <a:rPr lang="en-US" dirty="0"/>
              <a:t>) to reach us. </a:t>
            </a:r>
          </a:p>
          <a:p>
            <a:pPr defTabSz="916137"/>
            <a:endParaRPr lang="en-US" dirty="0"/>
          </a:p>
          <a:p>
            <a:r>
              <a:rPr lang="en-US" i="1" dirty="0"/>
              <a:t>Note for facilitator: Thank you for using this guide to lead your group or coalition through learning about how to understand and identify root causes of health inequities. If you have any questions or feedback, please reach out at </a:t>
            </a:r>
            <a:r>
              <a:rPr lang="en-US" i="1" dirty="0">
                <a:hlinkClick r:id="rId3"/>
              </a:rPr>
              <a:t>https://www.countyhealthrankings.org/about-us/contact-us</a:t>
            </a:r>
            <a:endParaRPr lang="en-US" i="1"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38</a:t>
            </a:fld>
            <a:endParaRPr lang="en-US" dirty="0"/>
          </a:p>
        </p:txBody>
      </p:sp>
    </p:spTree>
    <p:extLst>
      <p:ext uri="{BB962C8B-B14F-4D97-AF65-F5344CB8AC3E}">
        <p14:creationId xmlns:p14="http://schemas.microsoft.com/office/powerpoint/2010/main" val="3284697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shared understanding of five terms that we will use throughout this guide. </a:t>
            </a:r>
            <a:br>
              <a:rPr lang="en-US" dirty="0"/>
            </a:br>
            <a:endParaRPr lang="en-US" dirty="0"/>
          </a:p>
          <a:p>
            <a:pPr marL="0" indent="0">
              <a:buNone/>
            </a:pPr>
            <a:r>
              <a:rPr lang="en-US" sz="1400" b="0" kern="1200" dirty="0">
                <a:solidFill>
                  <a:schemeClr val="dk1"/>
                </a:solidFill>
              </a:rPr>
              <a:t>Equity means that everyone has a fair and just opportunity to access what they need to thrive. This requires removing obstacles to health such as poverty, discrimination, and their consequences, including: powerlessness and lack of access to  well-paying jobs, quality education and housing, safe environments, and health care.</a:t>
            </a:r>
          </a:p>
          <a:p>
            <a:pPr marL="0" indent="0">
              <a:buNone/>
            </a:pPr>
            <a:r>
              <a:rPr lang="en-US" sz="1400" b="0" kern="1200" dirty="0">
                <a:solidFill>
                  <a:schemeClr val="dk1"/>
                </a:solidFill>
              </a:rPr>
              <a:t>The goal of equality is to make sure that everyone has access to the same things to be healthy.</a:t>
            </a:r>
            <a:endParaRPr lang="en-US" sz="1400" b="0" dirty="0"/>
          </a:p>
          <a:p>
            <a:endParaRPr lang="en-US" dirty="0"/>
          </a:p>
          <a:p>
            <a:r>
              <a:rPr lang="en-US" i="1" dirty="0"/>
              <a:t>Note</a:t>
            </a:r>
            <a:r>
              <a:rPr lang="en-US" i="1" baseline="0" dirty="0"/>
              <a:t> for facilitator: R</a:t>
            </a:r>
            <a:r>
              <a:rPr lang="en-US" i="1" dirty="0"/>
              <a:t>ead definitions from slide and note that this</a:t>
            </a:r>
            <a:r>
              <a:rPr lang="en-US" i="1" baseline="0" dirty="0"/>
              <a:t> slide is animated so the second definition of equality will appear when you advance/press enter</a:t>
            </a:r>
            <a:r>
              <a:rPr lang="en-US" i="0" baseline="0" dirty="0"/>
              <a:t>.</a:t>
            </a:r>
            <a:endParaRPr lang="en-US" dirty="0"/>
          </a:p>
          <a:p>
            <a:endParaRPr lang="en-US" dirty="0"/>
          </a:p>
          <a:p>
            <a:r>
              <a:rPr lang="en-US" b="1" dirty="0"/>
              <a:t>Participant prompt:</a:t>
            </a:r>
            <a:r>
              <a:rPr lang="en-US" b="1" baseline="0" dirty="0"/>
              <a:t> </a:t>
            </a:r>
            <a:r>
              <a:rPr lang="en-US" baseline="0" dirty="0"/>
              <a:t>Based on these definitions and reflecting on the graphic, what is the difference between equity and equality?</a:t>
            </a:r>
          </a:p>
          <a:p>
            <a:endParaRPr lang="en-US" i="1" baseline="0" dirty="0"/>
          </a:p>
          <a:p>
            <a:r>
              <a:rPr lang="en-US" i="1" baseline="0" dirty="0"/>
              <a:t>Note for facilitator: Equality may mean that everyone receives the services or treatment, while equity takes into consideration that some people or groups may need different or tailored services in order to have equal opportunities.</a:t>
            </a:r>
          </a:p>
          <a:p>
            <a:endParaRPr lang="en-US" baseline="0" dirty="0"/>
          </a:p>
          <a:p>
            <a:r>
              <a:rPr lang="en-US" dirty="0"/>
              <a:t>Citation :</a:t>
            </a:r>
          </a:p>
          <a:p>
            <a:r>
              <a:rPr lang="en-US" dirty="0"/>
              <a:t>Braveman P, Arkin E, Orleans T, Proctor D, and Plough A. What Is Health Equity? And What Difference Does a Definition Make? Princeton, NJ: Robert Wood Johnson Foundation, 2017.</a:t>
            </a:r>
          </a:p>
          <a:p>
            <a:r>
              <a:rPr lang="en-US" dirty="0"/>
              <a:t> </a:t>
            </a:r>
          </a:p>
        </p:txBody>
      </p:sp>
      <p:sp>
        <p:nvSpPr>
          <p:cNvPr id="4" name="Slide Number Placeholder 3"/>
          <p:cNvSpPr>
            <a:spLocks noGrp="1"/>
          </p:cNvSpPr>
          <p:nvPr>
            <p:ph type="sldNum" sz="quarter" idx="5"/>
          </p:nvPr>
        </p:nvSpPr>
        <p:spPr/>
        <p:txBody>
          <a:bodyPr/>
          <a:lstStyle/>
          <a:p>
            <a:fld id="{73CCD79A-C112-46F1-87CE-BB7105F42290}" type="slidenum">
              <a:rPr lang="en-US" smtClean="0"/>
              <a:pPr/>
              <a:t>4</a:t>
            </a:fld>
            <a:endParaRPr lang="en-US" dirty="0"/>
          </a:p>
        </p:txBody>
      </p:sp>
    </p:spTree>
    <p:extLst>
      <p:ext uri="{BB962C8B-B14F-4D97-AF65-F5344CB8AC3E}">
        <p14:creationId xmlns:p14="http://schemas.microsoft.com/office/powerpoint/2010/main" val="273253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for facilitator: Read definitions from slide and note that this</a:t>
            </a:r>
            <a:r>
              <a:rPr lang="en-US" i="1" baseline="0" dirty="0"/>
              <a:t> slide is animated so the second definition of health inequity will appear when you advance/press enter</a:t>
            </a:r>
            <a:r>
              <a:rPr lang="en-US" i="0" baseline="0" dirty="0"/>
              <a:t>.</a:t>
            </a:r>
            <a:endParaRPr lang="en-US" dirty="0"/>
          </a:p>
          <a:p>
            <a:endParaRPr lang="en-US" dirty="0"/>
          </a:p>
          <a:p>
            <a:r>
              <a:rPr lang="en-US" b="1" dirty="0"/>
              <a:t>Participant prompt:</a:t>
            </a:r>
            <a:r>
              <a:rPr lang="en-US" b="1" baseline="0" dirty="0"/>
              <a:t> </a:t>
            </a:r>
            <a:r>
              <a:rPr lang="en-US" baseline="0" dirty="0"/>
              <a:t>Based on these definitions, what is the difference between health disparities and health inequity?</a:t>
            </a:r>
          </a:p>
          <a:p>
            <a:r>
              <a:rPr lang="en-US" i="1" dirty="0"/>
              <a:t>Note for facilitator: Health</a:t>
            </a:r>
            <a:r>
              <a:rPr lang="en-US" i="1" baseline="0" dirty="0"/>
              <a:t> inequities are unfair or unjust, while health disparities may or may not be due to unfair treatment or opportunities.</a:t>
            </a:r>
          </a:p>
          <a:p>
            <a:r>
              <a:rPr lang="en-US" i="1" dirty="0"/>
              <a:t> </a:t>
            </a:r>
          </a:p>
          <a:p>
            <a:r>
              <a:rPr lang="en-US" dirty="0"/>
              <a:t>Citation:</a:t>
            </a:r>
          </a:p>
          <a:p>
            <a:r>
              <a:rPr lang="en-US" dirty="0"/>
              <a:t>Braveman P, Arkin E, Orleans T, Proctor D, and Plough A. What Is Health Equity? And What Difference Does a Definition Make? Princeton, NJ: Robert Wood Johnson Foundation, 2017.</a:t>
            </a:r>
          </a:p>
          <a:p>
            <a:r>
              <a:rPr lang="en-US" dirty="0"/>
              <a:t> </a:t>
            </a:r>
          </a:p>
        </p:txBody>
      </p:sp>
      <p:sp>
        <p:nvSpPr>
          <p:cNvPr id="4" name="Slide Number Placeholder 3"/>
          <p:cNvSpPr>
            <a:spLocks noGrp="1"/>
          </p:cNvSpPr>
          <p:nvPr>
            <p:ph type="sldNum" sz="quarter" idx="5"/>
          </p:nvPr>
        </p:nvSpPr>
        <p:spPr/>
        <p:txBody>
          <a:bodyPr/>
          <a:lstStyle/>
          <a:p>
            <a:fld id="{73CCD79A-C112-46F1-87CE-BB7105F42290}" type="slidenum">
              <a:rPr lang="en-US" smtClean="0"/>
              <a:pPr/>
              <a:t>5</a:t>
            </a:fld>
            <a:endParaRPr lang="en-US" dirty="0"/>
          </a:p>
        </p:txBody>
      </p:sp>
    </p:spTree>
    <p:extLst>
      <p:ext uri="{BB962C8B-B14F-4D97-AF65-F5344CB8AC3E}">
        <p14:creationId xmlns:p14="http://schemas.microsoft.com/office/powerpoint/2010/main" val="262897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a:t>
            </a:r>
            <a:r>
              <a:rPr lang="en-US" i="1" baseline="0" dirty="0"/>
              <a:t> for facilitator: R</a:t>
            </a:r>
            <a:r>
              <a:rPr lang="en-US" i="1" dirty="0"/>
              <a:t>ead definition from slide.</a:t>
            </a:r>
          </a:p>
          <a:p>
            <a:endParaRPr lang="en-US" dirty="0"/>
          </a:p>
          <a:p>
            <a:r>
              <a:rPr lang="en-US" dirty="0"/>
              <a:t>Differences </a:t>
            </a:r>
            <a:r>
              <a:rPr lang="en-US" baseline="0" dirty="0"/>
              <a:t>in things like obesity, infant mortality, and violence between groups in a community are health outcomes, not the underlying causes of the health inequities. It is important for us to understand what is causing differences in health outcomes so that we can work on the root causes and make long-lasting change.</a:t>
            </a:r>
          </a:p>
          <a:p>
            <a:endParaRPr lang="en-US" dirty="0"/>
          </a:p>
          <a:p>
            <a:r>
              <a:rPr lang="en-US" dirty="0"/>
              <a:t>Citations: </a:t>
            </a:r>
          </a:p>
          <a:p>
            <a:r>
              <a:rPr lang="en-US" dirty="0"/>
              <a:t>National Academies of Sciences, Engineering, and Medicine; Health and Medicine Division; Board on Population Health and Public Health Practice; Committee on Community-Based Solutions to Promote Health Equity in the United States; Baciu A, Negussie Y, Geller A, et al., editors. Communities in Action: Pathways to Health Equity. Washington (DC): National Academies Press (US); 2017 Jan 11. 3, The Root Causes of Health Inequity. Available from: </a:t>
            </a:r>
            <a:r>
              <a:rPr lang="en-US" u="sng" dirty="0">
                <a:hlinkClick r:id="rId3"/>
              </a:rPr>
              <a:t>https://www.ncbi.nlm.nih.gov/books/NBK425845/</a:t>
            </a:r>
            <a:r>
              <a:rPr lang="en-US" dirty="0"/>
              <a:t> </a:t>
            </a:r>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6</a:t>
            </a:fld>
            <a:endParaRPr lang="en-US" dirty="0"/>
          </a:p>
        </p:txBody>
      </p:sp>
    </p:spTree>
    <p:extLst>
      <p:ext uri="{BB962C8B-B14F-4D97-AF65-F5344CB8AC3E}">
        <p14:creationId xmlns:p14="http://schemas.microsoft.com/office/powerpoint/2010/main" val="1687282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for facilitator: Review the learning objectives with your group and ask for reflections on items particularly pertinent to your community and/or places of strength/weakness that currently exist in your work.</a:t>
            </a:r>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7</a:t>
            </a:fld>
            <a:endParaRPr lang="en-US" dirty="0"/>
          </a:p>
        </p:txBody>
      </p:sp>
    </p:spTree>
    <p:extLst>
      <p:ext uri="{BB962C8B-B14F-4D97-AF65-F5344CB8AC3E}">
        <p14:creationId xmlns:p14="http://schemas.microsoft.com/office/powerpoint/2010/main" val="409295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for facilitator: This is a great time to introduce the companion worksheet to the Action Learning Guide. You may encourage everyone to utilize the worksheet digitally (https://www.countyhealthrankings.org/sites/default/files/media/document/chrr_developingstrategiesequity_worksheet.pdf) or by providing printed copies. </a:t>
            </a:r>
          </a:p>
          <a:p>
            <a:endParaRPr lang="en-US" i="1" dirty="0"/>
          </a:p>
          <a:p>
            <a:r>
              <a:rPr lang="en-US" i="0" u="none" dirty="0"/>
              <a:t>As</a:t>
            </a:r>
            <a:r>
              <a:rPr lang="en-US" i="0" u="none" baseline="0" dirty="0"/>
              <a:t> we go through this guide together, we will:</a:t>
            </a:r>
          </a:p>
          <a:p>
            <a:pPr marL="285750" indent="-285750">
              <a:buFont typeface="Arial" panose="020B0604020202020204" pitchFamily="34" charset="0"/>
              <a:buChar char="•"/>
            </a:pPr>
            <a:r>
              <a:rPr lang="en-US" i="0" u="none" dirty="0"/>
              <a:t>Learn from guidance, tools, and examples to help you develop a deeper understanding of strategies that promote health and equity</a:t>
            </a:r>
            <a:r>
              <a:rPr lang="en-US" i="0" u="none" baseline="0" dirty="0"/>
              <a:t>.</a:t>
            </a:r>
          </a:p>
          <a:p>
            <a:pPr marL="285750" indent="-285750">
              <a:buFont typeface="Arial" panose="020B0604020202020204" pitchFamily="34" charset="0"/>
              <a:buChar char="•"/>
            </a:pPr>
            <a:r>
              <a:rPr lang="en-US" i="0" u="none" dirty="0"/>
              <a:t>Have</a:t>
            </a:r>
            <a:r>
              <a:rPr lang="en-US" i="0" u="none" baseline="0" dirty="0"/>
              <a:t> time to discuss and apply the learnings. </a:t>
            </a:r>
            <a:r>
              <a:rPr lang="en-US" i="0" u="none" dirty="0"/>
              <a:t>Use the companion worksheet to capture your reflections and learnings.</a:t>
            </a:r>
          </a:p>
          <a:p>
            <a:pPr marL="285750" indent="-285750">
              <a:buFont typeface="Arial" panose="020B0604020202020204" pitchFamily="34" charset="0"/>
              <a:buChar char="•"/>
            </a:pPr>
            <a:r>
              <a:rPr lang="en-US" i="0" u="none" dirty="0"/>
              <a:t>Practice with tips and tools to help you put what you learn into action.</a:t>
            </a:r>
          </a:p>
          <a:p>
            <a:endParaRPr lang="en-US" i="0" u="sng"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8</a:t>
            </a:fld>
            <a:endParaRPr lang="en-US" dirty="0"/>
          </a:p>
        </p:txBody>
      </p:sp>
    </p:spTree>
    <p:extLst>
      <p:ext uri="{BB962C8B-B14F-4D97-AF65-F5344CB8AC3E}">
        <p14:creationId xmlns:p14="http://schemas.microsoft.com/office/powerpoint/2010/main" val="110479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helps us understand root causes – the underlying conditions that cause the</a:t>
            </a:r>
            <a:r>
              <a:rPr lang="en-US" baseline="0" dirty="0"/>
              <a:t> types of health outcomes that we see in a community.</a:t>
            </a:r>
          </a:p>
          <a:p>
            <a:endParaRPr lang="en-US" baseline="0" dirty="0"/>
          </a:p>
          <a:p>
            <a:r>
              <a:rPr lang="en-US" baseline="0" dirty="0"/>
              <a:t>The leaves and branches – things we easily see – represent health outcomes. The roots of the tree determine how the tree grows and how much it thrives. They are the conditions in a community that determine health outcomes and whether people have access to the opportunities and resources they need to thrive.</a:t>
            </a:r>
          </a:p>
          <a:p>
            <a:endParaRPr lang="en-US" dirty="0"/>
          </a:p>
          <a:p>
            <a:r>
              <a:rPr lang="en-US" dirty="0"/>
              <a:t>In the tree on the right, we see unhealthy roots like poor quality schools, poverty, and environmental toxins. This has resulted in the poor health that is visible in its branches. The tree on the right cannot grow well if its roots are not cared for. </a:t>
            </a:r>
          </a:p>
          <a:p>
            <a:r>
              <a:rPr lang="en-US" dirty="0"/>
              <a:t> </a:t>
            </a:r>
          </a:p>
          <a:p>
            <a:r>
              <a:rPr lang="en-US" dirty="0"/>
              <a:t>The tree on the left looks much healthier, with things like adequate income, quality housing, and a clean environment supporting better health outcomes. </a:t>
            </a:r>
          </a:p>
          <a:p>
            <a:r>
              <a:rPr lang="en-US" dirty="0"/>
              <a:t> </a:t>
            </a:r>
          </a:p>
          <a:p>
            <a:r>
              <a:rPr lang="en-US" dirty="0"/>
              <a:t>These differences in community conditions and health outcomes are the result of unfair and discriminatory policies</a:t>
            </a:r>
            <a:r>
              <a:rPr lang="en-US" baseline="0" dirty="0"/>
              <a:t> and practices at many levels throughout society. They have created deep-rooted barriers to health. But communities have the power to create conditions that allow everyone to thrive.</a:t>
            </a:r>
            <a:endParaRPr lang="en-US" dirty="0"/>
          </a:p>
          <a:p>
            <a:endParaRPr lang="en-US" dirty="0"/>
          </a:p>
          <a:p>
            <a:pPr defTabSz="916137"/>
            <a:r>
              <a:rPr lang="en-US" dirty="0"/>
              <a:t>Citation: Ramirez Brennan, L. K., Baker, E. A., &amp; Metzler, M. (2008). </a:t>
            </a:r>
            <a:r>
              <a:rPr lang="en-US" i="1" dirty="0"/>
              <a:t>Promoting Health Equity - A Resource to Help Communities Address Social Determinants of Health</a:t>
            </a:r>
            <a:r>
              <a:rPr lang="en-US" dirty="0"/>
              <a:t>. Retrieved from https://www.cdc.gov/nccdphp/dch/programs/healthycommunitiesprogram/tools/pdf/SDOH-workbook.pdf</a:t>
            </a:r>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9</a:t>
            </a:fld>
            <a:endParaRPr lang="en-US" dirty="0"/>
          </a:p>
        </p:txBody>
      </p:sp>
    </p:spTree>
    <p:extLst>
      <p:ext uri="{BB962C8B-B14F-4D97-AF65-F5344CB8AC3E}">
        <p14:creationId xmlns:p14="http://schemas.microsoft.com/office/powerpoint/2010/main" val="2596889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143691"/>
            <a:ext cx="9144000" cy="5287191"/>
          </a:xfrm>
          <a:prstGeom prst="rect">
            <a:avLst/>
          </a:prstGeom>
          <a:solidFill>
            <a:srgbClr val="F1EDEA"/>
          </a:solidFill>
          <a:ln>
            <a:noFill/>
          </a:ln>
        </p:spPr>
        <p:style>
          <a:lnRef idx="2">
            <a:schemeClr val="accent1">
              <a:shade val="50000"/>
            </a:schemeClr>
          </a:lnRef>
          <a:fillRef idx="1">
            <a:schemeClr val="accent1"/>
          </a:fillRef>
          <a:effectRef idx="0">
            <a:schemeClr val="accent1"/>
          </a:effectRef>
          <a:fontRef idx="minor">
            <a:schemeClr val="lt1"/>
          </a:fontRef>
        </p:style>
        <p:txBody>
          <a:bodyPr lIns="73262" tIns="36631" rIns="73262" bIns="36631" rtlCol="0" anchor="ctr"/>
          <a:lstStyle/>
          <a:p>
            <a:pPr algn="ctr"/>
            <a:endParaRPr lang="en-US" b="0" dirty="0">
              <a:solidFill>
                <a:srgbClr val="003763"/>
              </a:solidFill>
            </a:endParaRPr>
          </a:p>
        </p:txBody>
      </p:sp>
      <p:sp>
        <p:nvSpPr>
          <p:cNvPr id="11" name="Title 1"/>
          <p:cNvSpPr>
            <a:spLocks noGrp="1"/>
          </p:cNvSpPr>
          <p:nvPr>
            <p:ph type="title"/>
          </p:nvPr>
        </p:nvSpPr>
        <p:spPr>
          <a:xfrm>
            <a:off x="418368" y="1818355"/>
            <a:ext cx="8304711" cy="1022187"/>
          </a:xfrm>
        </p:spPr>
        <p:txBody>
          <a:bodyPr anchor="b" anchorCtr="0"/>
          <a:lstStyle>
            <a:lvl1pPr algn="l">
              <a:defRPr sz="3800" b="1" cap="all">
                <a:solidFill>
                  <a:srgbClr val="003763"/>
                </a:solidFill>
              </a:defRPr>
            </a:lvl1pPr>
          </a:lstStyle>
          <a:p>
            <a:r>
              <a:rPr lang="en-US"/>
              <a:t>Click to edit Master title style</a:t>
            </a:r>
            <a:endParaRPr lang="en-US" dirty="0"/>
          </a:p>
        </p:txBody>
      </p:sp>
      <p:sp>
        <p:nvSpPr>
          <p:cNvPr id="13" name="Line 685"/>
          <p:cNvSpPr>
            <a:spLocks noChangeShapeType="1"/>
          </p:cNvSpPr>
          <p:nvPr userDrawn="1"/>
        </p:nvSpPr>
        <p:spPr bwMode="auto">
          <a:xfrm>
            <a:off x="418523" y="2917368"/>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3" name="Text Placeholder 2"/>
          <p:cNvSpPr>
            <a:spLocks noGrp="1"/>
          </p:cNvSpPr>
          <p:nvPr>
            <p:ph type="body" sz="quarter" idx="10"/>
          </p:nvPr>
        </p:nvSpPr>
        <p:spPr>
          <a:xfrm>
            <a:off x="425993" y="2992899"/>
            <a:ext cx="8295184" cy="605118"/>
          </a:xfrm>
        </p:spPr>
        <p:txBody>
          <a:bodyPr/>
          <a:lstStyle>
            <a:lvl1pPr marL="0" indent="0">
              <a:buNone/>
              <a:defRPr sz="2900" i="1" spc="40">
                <a:solidFill>
                  <a:srgbClr val="003763"/>
                </a:solidFill>
                <a:latin typeface="+mj-lt"/>
              </a:defRPr>
            </a:lvl1pPr>
          </a:lstStyle>
          <a:p>
            <a:pPr lvl="0"/>
            <a:r>
              <a:rPr lang="en-US"/>
              <a:t>Edit Master text styles</a:t>
            </a:r>
          </a:p>
        </p:txBody>
      </p:sp>
      <p:sp>
        <p:nvSpPr>
          <p:cNvPr id="6" name="Content Placeholder 5"/>
          <p:cNvSpPr>
            <a:spLocks noGrp="1"/>
          </p:cNvSpPr>
          <p:nvPr>
            <p:ph sz="quarter" idx="11" hasCustomPrompt="1"/>
          </p:nvPr>
        </p:nvSpPr>
        <p:spPr>
          <a:xfrm>
            <a:off x="212814" y="4805747"/>
            <a:ext cx="2955636" cy="184897"/>
          </a:xfrm>
        </p:spPr>
        <p:txBody>
          <a:bodyPr/>
          <a:lstStyle>
            <a:lvl1pPr marL="0" indent="0">
              <a:buNone/>
              <a:defRPr sz="1600" b="0" i="1" baseline="0">
                <a:solidFill>
                  <a:schemeClr val="bg2">
                    <a:lumMod val="75000"/>
                  </a:schemeClr>
                </a:solidFill>
              </a:defRPr>
            </a:lvl1pPr>
            <a:lvl2pPr marL="244206" indent="0">
              <a:buNone/>
              <a:defRPr/>
            </a:lvl2pPr>
            <a:lvl3pPr marL="468061" indent="0">
              <a:buNone/>
              <a:defRPr/>
            </a:lvl3pPr>
            <a:lvl4pPr marL="459157" indent="0">
              <a:buNone/>
              <a:defRPr/>
            </a:lvl4pPr>
            <a:lvl5pPr marL="599068" indent="0">
              <a:buNone/>
              <a:defRPr/>
            </a:lvl5pPr>
          </a:lstStyle>
          <a:p>
            <a:pPr lvl="0"/>
            <a:r>
              <a:rPr lang="en-US" dirty="0"/>
              <a:t>countyhealthrankings.org</a:t>
            </a:r>
          </a:p>
        </p:txBody>
      </p:sp>
      <p:pic>
        <p:nvPicPr>
          <p:cNvPr id="9" name="Picture 8">
            <a:extLst>
              <a:ext uri="{FF2B5EF4-FFF2-40B4-BE49-F238E27FC236}">
                <a16:creationId xmlns:a16="http://schemas.microsoft.com/office/drawing/2014/main" id="{58A49038-6956-4533-8CD2-72360D2E91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523" y="243837"/>
            <a:ext cx="3131690" cy="1276350"/>
          </a:xfrm>
          <a:prstGeom prst="rect">
            <a:avLst/>
          </a:prstGeom>
        </p:spPr>
      </p:pic>
      <p:pic>
        <p:nvPicPr>
          <p:cNvPr id="12" name="Picture 11">
            <a:extLst>
              <a:ext uri="{FF2B5EF4-FFF2-40B4-BE49-F238E27FC236}">
                <a16:creationId xmlns:a16="http://schemas.microsoft.com/office/drawing/2014/main" id="{C164B22F-BF4F-4C53-8A3F-7F20CDFD82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1192" y="354691"/>
            <a:ext cx="2654286" cy="1078855"/>
          </a:xfrm>
          <a:prstGeom prst="rect">
            <a:avLst/>
          </a:prstGeom>
        </p:spPr>
      </p:pic>
      <p:sp>
        <p:nvSpPr>
          <p:cNvPr id="14" name="Content Placeholder 5">
            <a:extLst>
              <a:ext uri="{FF2B5EF4-FFF2-40B4-BE49-F238E27FC236}">
                <a16:creationId xmlns:a16="http://schemas.microsoft.com/office/drawing/2014/main" id="{5B6CC2EA-3DEF-489A-BD53-8EC6B3002555}"/>
              </a:ext>
            </a:extLst>
          </p:cNvPr>
          <p:cNvSpPr>
            <a:spLocks noGrp="1"/>
          </p:cNvSpPr>
          <p:nvPr>
            <p:ph sz="quarter" idx="12" hasCustomPrompt="1"/>
          </p:nvPr>
        </p:nvSpPr>
        <p:spPr>
          <a:xfrm>
            <a:off x="5882071" y="4802588"/>
            <a:ext cx="2955636" cy="184897"/>
          </a:xfrm>
        </p:spPr>
        <p:txBody>
          <a:bodyPr/>
          <a:lstStyle>
            <a:lvl1pPr marL="0" indent="0" algn="r">
              <a:buNone/>
              <a:defRPr sz="1600" b="0" i="1" baseline="0">
                <a:solidFill>
                  <a:schemeClr val="tx1"/>
                </a:solidFill>
              </a:defRPr>
            </a:lvl1pPr>
            <a:lvl2pPr marL="244206" indent="0">
              <a:buNone/>
              <a:defRPr/>
            </a:lvl2pPr>
            <a:lvl3pPr marL="468061" indent="0">
              <a:buNone/>
              <a:defRPr/>
            </a:lvl3pPr>
            <a:lvl4pPr marL="459157" indent="0">
              <a:buNone/>
              <a:defRPr/>
            </a:lvl4pPr>
            <a:lvl5pPr marL="599068" indent="0">
              <a:buNone/>
              <a:defRPr/>
            </a:lvl5pPr>
          </a:lstStyle>
          <a:p>
            <a:pPr lvl="0"/>
            <a:r>
              <a:rPr lang="en-US" dirty="0"/>
              <a:t>neighborworks.org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19966" y="1419558"/>
            <a:ext cx="8305511" cy="3116620"/>
          </a:xfrm>
        </p:spPr>
        <p:txBody>
          <a:bodyPr vert="eaVert"/>
          <a:lstStyle/>
          <a:p>
            <a:pPr lvl="0"/>
            <a:r>
              <a:rPr lang="en-US"/>
              <a:t>Edit Master text styles</a:t>
            </a:r>
          </a:p>
          <a:p>
            <a:pPr lvl="1"/>
            <a:r>
              <a:rPr lang="en-US"/>
              <a:t>Second level</a:t>
            </a:r>
          </a:p>
          <a:p>
            <a:pPr lvl="2"/>
            <a:r>
              <a:rPr lang="en-US"/>
              <a:t>Third level</a:t>
            </a:r>
          </a:p>
        </p:txBody>
      </p:sp>
      <p:sp>
        <p:nvSpPr>
          <p:cNvPr id="5" name="Line 685"/>
          <p:cNvSpPr>
            <a:spLocks noChangeShapeType="1"/>
          </p:cNvSpPr>
          <p:nvPr userDrawn="1"/>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6"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49873" y="1041998"/>
            <a:ext cx="2076738" cy="373155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4850" y="1041998"/>
            <a:ext cx="5576477" cy="3731559"/>
          </a:xfrm>
        </p:spPr>
        <p:txBody>
          <a:bodyPr vert="eaVert"/>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19967" y="1419557"/>
            <a:ext cx="8304068" cy="3484951"/>
          </a:xfrm>
        </p:spPr>
        <p:txBody>
          <a:bodyPr/>
          <a:lstStyle/>
          <a:p>
            <a:r>
              <a:rPr lang="en-US" dirty="0"/>
              <a:t>Click icon to add chart</a:t>
            </a:r>
          </a:p>
        </p:txBody>
      </p:sp>
      <p:sp>
        <p:nvSpPr>
          <p:cNvPr id="5" name="Line 685"/>
          <p:cNvSpPr>
            <a:spLocks noChangeShapeType="1"/>
          </p:cNvSpPr>
          <p:nvPr userDrawn="1"/>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6"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Rectangle 9"/>
          <p:cNvSpPr/>
          <p:nvPr userDrawn="1"/>
        </p:nvSpPr>
        <p:spPr>
          <a:xfrm>
            <a:off x="-65314" y="-71846"/>
            <a:ext cx="9144000" cy="5287191"/>
          </a:xfrm>
          <a:prstGeom prst="rect">
            <a:avLst/>
          </a:prstGeom>
          <a:solidFill>
            <a:srgbClr val="F1EDEA"/>
          </a:solidFill>
          <a:ln>
            <a:noFill/>
          </a:ln>
        </p:spPr>
        <p:style>
          <a:lnRef idx="2">
            <a:schemeClr val="accent1">
              <a:shade val="50000"/>
            </a:schemeClr>
          </a:lnRef>
          <a:fillRef idx="1">
            <a:schemeClr val="accent1"/>
          </a:fillRef>
          <a:effectRef idx="0">
            <a:schemeClr val="accent1"/>
          </a:effectRef>
          <a:fontRef idx="minor">
            <a:schemeClr val="lt1"/>
          </a:fontRef>
        </p:style>
        <p:txBody>
          <a:bodyPr lIns="73262" tIns="36631" rIns="73262" bIns="36631" rtlCol="0" anchor="ctr"/>
          <a:lstStyle/>
          <a:p>
            <a:pPr algn="ctr"/>
            <a:endParaRPr lang="en-US" b="0" dirty="0">
              <a:solidFill>
                <a:srgbClr val="003763"/>
              </a:solidFill>
            </a:endParaRPr>
          </a:p>
        </p:txBody>
      </p:sp>
      <p:sp>
        <p:nvSpPr>
          <p:cNvPr id="6" name="Content Placeholder 5"/>
          <p:cNvSpPr>
            <a:spLocks noGrp="1"/>
          </p:cNvSpPr>
          <p:nvPr>
            <p:ph sz="quarter" idx="11" hasCustomPrompt="1"/>
          </p:nvPr>
        </p:nvSpPr>
        <p:spPr>
          <a:xfrm>
            <a:off x="1721391" y="3018578"/>
            <a:ext cx="2955636" cy="184897"/>
          </a:xfrm>
        </p:spPr>
        <p:txBody>
          <a:bodyPr/>
          <a:lstStyle>
            <a:lvl1pPr marL="0" indent="0">
              <a:buNone/>
              <a:defRPr sz="1600" b="0" i="1" baseline="0">
                <a:solidFill>
                  <a:schemeClr val="bg2">
                    <a:lumMod val="75000"/>
                  </a:schemeClr>
                </a:solidFill>
              </a:defRPr>
            </a:lvl1pPr>
            <a:lvl2pPr marL="244206" indent="0">
              <a:buNone/>
              <a:defRPr/>
            </a:lvl2pPr>
            <a:lvl3pPr marL="468061" indent="0">
              <a:buNone/>
              <a:defRPr/>
            </a:lvl3pPr>
            <a:lvl4pPr marL="459157" indent="0">
              <a:buNone/>
              <a:defRPr/>
            </a:lvl4pPr>
            <a:lvl5pPr marL="599068" indent="0">
              <a:buNone/>
              <a:defRPr/>
            </a:lvl5pPr>
          </a:lstStyle>
          <a:p>
            <a:pPr lvl="0"/>
            <a:r>
              <a:rPr lang="en-US" dirty="0"/>
              <a:t>countyhealthrankings.org</a:t>
            </a:r>
          </a:p>
        </p:txBody>
      </p:sp>
      <p:pic>
        <p:nvPicPr>
          <p:cNvPr id="9" name="Picture 8">
            <a:extLst>
              <a:ext uri="{FF2B5EF4-FFF2-40B4-BE49-F238E27FC236}">
                <a16:creationId xmlns:a16="http://schemas.microsoft.com/office/drawing/2014/main" id="{58A49038-6956-4533-8CD2-72360D2E91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523" y="269964"/>
            <a:ext cx="3131690" cy="1276350"/>
          </a:xfrm>
          <a:prstGeom prst="rect">
            <a:avLst/>
          </a:prstGeom>
        </p:spPr>
      </p:pic>
      <p:pic>
        <p:nvPicPr>
          <p:cNvPr id="12" name="Picture 11">
            <a:extLst>
              <a:ext uri="{FF2B5EF4-FFF2-40B4-BE49-F238E27FC236}">
                <a16:creationId xmlns:a16="http://schemas.microsoft.com/office/drawing/2014/main" id="{C164B22F-BF4F-4C53-8A3F-7F20CDFD82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1192" y="380818"/>
            <a:ext cx="2654286" cy="1078855"/>
          </a:xfrm>
          <a:prstGeom prst="rect">
            <a:avLst/>
          </a:prstGeom>
        </p:spPr>
      </p:pic>
      <p:sp>
        <p:nvSpPr>
          <p:cNvPr id="14" name="Content Placeholder 5">
            <a:extLst>
              <a:ext uri="{FF2B5EF4-FFF2-40B4-BE49-F238E27FC236}">
                <a16:creationId xmlns:a16="http://schemas.microsoft.com/office/drawing/2014/main" id="{5B6CC2EA-3DEF-489A-BD53-8EC6B3002555}"/>
              </a:ext>
            </a:extLst>
          </p:cNvPr>
          <p:cNvSpPr>
            <a:spLocks noGrp="1"/>
          </p:cNvSpPr>
          <p:nvPr>
            <p:ph sz="quarter" idx="12" hasCustomPrompt="1"/>
          </p:nvPr>
        </p:nvSpPr>
        <p:spPr>
          <a:xfrm>
            <a:off x="4228879" y="3001381"/>
            <a:ext cx="2955636" cy="184897"/>
          </a:xfrm>
        </p:spPr>
        <p:txBody>
          <a:bodyPr/>
          <a:lstStyle>
            <a:lvl1pPr marL="0" indent="0" algn="r">
              <a:buNone/>
              <a:defRPr sz="1600" b="0" i="1" baseline="0">
                <a:solidFill>
                  <a:schemeClr val="tx1"/>
                </a:solidFill>
              </a:defRPr>
            </a:lvl1pPr>
            <a:lvl2pPr marL="244206" indent="0">
              <a:buNone/>
              <a:defRPr/>
            </a:lvl2pPr>
            <a:lvl3pPr marL="468061" indent="0">
              <a:buNone/>
              <a:defRPr/>
            </a:lvl3pPr>
            <a:lvl4pPr marL="459157" indent="0">
              <a:buNone/>
              <a:defRPr/>
            </a:lvl4pPr>
            <a:lvl5pPr marL="599068" indent="0">
              <a:buNone/>
              <a:defRPr/>
            </a:lvl5pPr>
          </a:lstStyle>
          <a:p>
            <a:pPr lvl="0"/>
            <a:r>
              <a:rPr lang="en-US" dirty="0"/>
              <a:t>neighborworks.org</a:t>
            </a:r>
          </a:p>
        </p:txBody>
      </p:sp>
      <p:sp>
        <p:nvSpPr>
          <p:cNvPr id="15" name="Title 1">
            <a:extLst>
              <a:ext uri="{FF2B5EF4-FFF2-40B4-BE49-F238E27FC236}">
                <a16:creationId xmlns:a16="http://schemas.microsoft.com/office/drawing/2014/main" id="{2AE30492-1E05-49A1-9C1C-7EA3C9B8DB97}"/>
              </a:ext>
            </a:extLst>
          </p:cNvPr>
          <p:cNvSpPr txBox="1">
            <a:spLocks/>
          </p:cNvSpPr>
          <p:nvPr userDrawn="1"/>
        </p:nvSpPr>
        <p:spPr>
          <a:xfrm>
            <a:off x="1711023" y="2193134"/>
            <a:ext cx="6048024" cy="410765"/>
          </a:xfrm>
          <a:prstGeom prst="rect">
            <a:avLst/>
          </a:prstGeom>
        </p:spPr>
        <p:txBody>
          <a:bodyPr lIns="60445" tIns="30224" rIns="60445" bIns="30224">
            <a:noAutofit/>
          </a:bodyPr>
          <a:lstStyle>
            <a:lvl1pPr algn="l" defTabSz="722313" rtl="0" eaLnBrk="1" fontAlgn="base" hangingPunct="1">
              <a:spcBef>
                <a:spcPct val="0"/>
              </a:spcBef>
              <a:spcAft>
                <a:spcPct val="0"/>
              </a:spcAft>
              <a:defRPr sz="3600" b="1" cap="all">
                <a:solidFill>
                  <a:schemeClr val="accent4"/>
                </a:solidFill>
                <a:latin typeface="+mj-lt"/>
                <a:ea typeface="+mj-ea"/>
                <a:cs typeface="+mj-cs"/>
              </a:defRPr>
            </a:lvl1pPr>
            <a:lvl2pPr algn="l" defTabSz="722313" rtl="0" eaLnBrk="1" fontAlgn="base" hangingPunct="1">
              <a:spcBef>
                <a:spcPct val="0"/>
              </a:spcBef>
              <a:spcAft>
                <a:spcPct val="0"/>
              </a:spcAft>
              <a:defRPr sz="2000" b="1">
                <a:solidFill>
                  <a:schemeClr val="accent1"/>
                </a:solidFill>
                <a:latin typeface="Arial" charset="0"/>
              </a:defRPr>
            </a:lvl2pPr>
            <a:lvl3pPr algn="l" defTabSz="722313" rtl="0" eaLnBrk="1" fontAlgn="base" hangingPunct="1">
              <a:spcBef>
                <a:spcPct val="0"/>
              </a:spcBef>
              <a:spcAft>
                <a:spcPct val="0"/>
              </a:spcAft>
              <a:defRPr sz="2000" b="1">
                <a:solidFill>
                  <a:schemeClr val="accent1"/>
                </a:solidFill>
                <a:latin typeface="Arial" charset="0"/>
              </a:defRPr>
            </a:lvl3pPr>
            <a:lvl4pPr algn="l" defTabSz="722313" rtl="0" eaLnBrk="1" fontAlgn="base" hangingPunct="1">
              <a:spcBef>
                <a:spcPct val="0"/>
              </a:spcBef>
              <a:spcAft>
                <a:spcPct val="0"/>
              </a:spcAft>
              <a:defRPr sz="2000" b="1">
                <a:solidFill>
                  <a:schemeClr val="accent1"/>
                </a:solidFill>
                <a:latin typeface="Arial" charset="0"/>
              </a:defRPr>
            </a:lvl4pPr>
            <a:lvl5pPr algn="l" defTabSz="722313" rtl="0" eaLnBrk="1" fontAlgn="base" hangingPunct="1">
              <a:spcBef>
                <a:spcPct val="0"/>
              </a:spcBef>
              <a:spcAft>
                <a:spcPct val="0"/>
              </a:spcAft>
              <a:defRPr sz="2000" b="1">
                <a:solidFill>
                  <a:schemeClr val="accent1"/>
                </a:solidFill>
                <a:latin typeface="Arial" charset="0"/>
              </a:defRPr>
            </a:lvl5pPr>
            <a:lvl6pPr marL="457200" algn="l" defTabSz="722313" rtl="0" eaLnBrk="1" fontAlgn="base" hangingPunct="1">
              <a:spcBef>
                <a:spcPct val="0"/>
              </a:spcBef>
              <a:spcAft>
                <a:spcPct val="0"/>
              </a:spcAft>
              <a:defRPr sz="2000" b="1">
                <a:solidFill>
                  <a:schemeClr val="accent1"/>
                </a:solidFill>
                <a:latin typeface="Arial" charset="0"/>
              </a:defRPr>
            </a:lvl6pPr>
            <a:lvl7pPr marL="914400" algn="l" defTabSz="722313" rtl="0" eaLnBrk="1" fontAlgn="base" hangingPunct="1">
              <a:spcBef>
                <a:spcPct val="0"/>
              </a:spcBef>
              <a:spcAft>
                <a:spcPct val="0"/>
              </a:spcAft>
              <a:defRPr sz="2000" b="1">
                <a:solidFill>
                  <a:schemeClr val="accent1"/>
                </a:solidFill>
                <a:latin typeface="Arial" charset="0"/>
              </a:defRPr>
            </a:lvl7pPr>
            <a:lvl8pPr marL="1371600" algn="l" defTabSz="722313" rtl="0" eaLnBrk="1" fontAlgn="base" hangingPunct="1">
              <a:spcBef>
                <a:spcPct val="0"/>
              </a:spcBef>
              <a:spcAft>
                <a:spcPct val="0"/>
              </a:spcAft>
              <a:defRPr sz="2000" b="1">
                <a:solidFill>
                  <a:schemeClr val="accent1"/>
                </a:solidFill>
                <a:latin typeface="Arial" charset="0"/>
              </a:defRPr>
            </a:lvl8pPr>
            <a:lvl9pPr marL="1828800" algn="l" defTabSz="722313" rtl="0" eaLnBrk="1" fontAlgn="base" hangingPunct="1">
              <a:spcBef>
                <a:spcPct val="0"/>
              </a:spcBef>
              <a:spcAft>
                <a:spcPct val="0"/>
              </a:spcAft>
              <a:defRPr sz="2000" b="1">
                <a:solidFill>
                  <a:schemeClr val="accent1"/>
                </a:solidFill>
                <a:latin typeface="Arial" charset="0"/>
              </a:defRPr>
            </a:lvl9pPr>
          </a:lstStyle>
          <a:p>
            <a:pPr algn="ctr"/>
            <a:r>
              <a:rPr lang="en-US" sz="2846" dirty="0">
                <a:solidFill>
                  <a:srgbClr val="003763"/>
                </a:solidFill>
              </a:rPr>
              <a:t>Thank you! </a:t>
            </a:r>
          </a:p>
        </p:txBody>
      </p:sp>
    </p:spTree>
    <p:extLst>
      <p:ext uri="{BB962C8B-B14F-4D97-AF65-F5344CB8AC3E}">
        <p14:creationId xmlns:p14="http://schemas.microsoft.com/office/powerpoint/2010/main" val="385447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4_Title Slide">
    <p:spTree>
      <p:nvGrpSpPr>
        <p:cNvPr id="1" name="Shape 13"/>
        <p:cNvGrpSpPr/>
        <p:nvPr/>
      </p:nvGrpSpPr>
      <p:grpSpPr>
        <a:xfrm>
          <a:off x="0" y="0"/>
          <a:ext cx="0" cy="0"/>
          <a:chOff x="0" y="0"/>
          <a:chExt cx="0" cy="0"/>
        </a:xfrm>
      </p:grpSpPr>
      <p:sp>
        <p:nvSpPr>
          <p:cNvPr id="14" name="Google Shape;14;p2"/>
          <p:cNvSpPr/>
          <p:nvPr/>
        </p:nvSpPr>
        <p:spPr>
          <a:xfrm>
            <a:off x="0" y="813127"/>
            <a:ext cx="9144000" cy="4330373"/>
          </a:xfrm>
          <a:prstGeom prst="rect">
            <a:avLst/>
          </a:prstGeom>
          <a:solidFill>
            <a:srgbClr val="F1EDEA"/>
          </a:solidFill>
          <a:ln>
            <a:noFill/>
          </a:ln>
        </p:spPr>
        <p:txBody>
          <a:bodyPr spcFirstLastPara="1" wrap="square" lIns="73250" tIns="36625" rIns="73250" bIns="3662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003763"/>
              </a:solidFill>
              <a:latin typeface="Arial"/>
              <a:ea typeface="Arial"/>
              <a:cs typeface="Arial"/>
              <a:sym typeface="Arial"/>
            </a:endParaRPr>
          </a:p>
        </p:txBody>
      </p:sp>
      <p:sp>
        <p:nvSpPr>
          <p:cNvPr id="15" name="Google Shape;15;p2"/>
          <p:cNvSpPr txBox="1">
            <a:spLocks noGrp="1"/>
          </p:cNvSpPr>
          <p:nvPr>
            <p:ph type="title"/>
          </p:nvPr>
        </p:nvSpPr>
        <p:spPr>
          <a:xfrm>
            <a:off x="418368" y="1818355"/>
            <a:ext cx="8304711" cy="1022187"/>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sz="3800" b="1" cap="none">
                <a:solidFill>
                  <a:srgbClr val="0037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6" name="Google Shape;16;p2"/>
          <p:cNvCxnSpPr/>
          <p:nvPr/>
        </p:nvCxnSpPr>
        <p:spPr>
          <a:xfrm>
            <a:off x="418523" y="2917368"/>
            <a:ext cx="8306955" cy="0"/>
          </a:xfrm>
          <a:prstGeom prst="straightConnector1">
            <a:avLst/>
          </a:prstGeom>
          <a:noFill/>
          <a:ln w="12700" cap="flat" cmpd="sng">
            <a:solidFill>
              <a:schemeClr val="dk2"/>
            </a:solidFill>
            <a:prstDash val="solid"/>
            <a:round/>
            <a:headEnd type="none" w="sm" len="sm"/>
            <a:tailEnd type="none" w="sm" len="sm"/>
          </a:ln>
        </p:spPr>
      </p:cxnSp>
      <p:sp>
        <p:nvSpPr>
          <p:cNvPr id="17" name="Google Shape;17;p2"/>
          <p:cNvSpPr txBox="1">
            <a:spLocks noGrp="1"/>
          </p:cNvSpPr>
          <p:nvPr>
            <p:ph type="body" idx="1"/>
          </p:nvPr>
        </p:nvSpPr>
        <p:spPr>
          <a:xfrm>
            <a:off x="425993" y="2992899"/>
            <a:ext cx="8295184" cy="605118"/>
          </a:xfrm>
          <a:prstGeom prst="rect">
            <a:avLst/>
          </a:prstGeom>
          <a:noFill/>
          <a:ln>
            <a:noFill/>
          </a:ln>
        </p:spPr>
        <p:txBody>
          <a:bodyPr spcFirstLastPara="1" wrap="square" lIns="0" tIns="0" rIns="0" bIns="0" anchor="t" anchorCtr="0"/>
          <a:lstStyle>
            <a:lvl1pPr marL="457200" lvl="0" indent="-228600" algn="l">
              <a:lnSpc>
                <a:spcPct val="100000"/>
              </a:lnSpc>
              <a:spcBef>
                <a:spcPts val="1442"/>
              </a:spcBef>
              <a:spcAft>
                <a:spcPts val="0"/>
              </a:spcAft>
              <a:buSzPts val="2900"/>
              <a:buNone/>
              <a:defRPr sz="2900" i="1">
                <a:solidFill>
                  <a:srgbClr val="003763"/>
                </a:solidFill>
                <a:latin typeface="Calibri"/>
                <a:ea typeface="Calibri"/>
                <a:cs typeface="Calibri"/>
                <a:sym typeface="Calibri"/>
              </a:defRPr>
            </a:lvl1pPr>
            <a:lvl2pPr marL="914400" lvl="1" indent="-314325" algn="l">
              <a:lnSpc>
                <a:spcPct val="100000"/>
              </a:lnSpc>
              <a:spcBef>
                <a:spcPts val="1442"/>
              </a:spcBef>
              <a:spcAft>
                <a:spcPts val="0"/>
              </a:spcAft>
              <a:buSzPts val="1350"/>
              <a:buChar char="–"/>
              <a:defRPr/>
            </a:lvl2pPr>
            <a:lvl3pPr marL="1371600" lvl="2" indent="-320039" algn="l">
              <a:lnSpc>
                <a:spcPct val="100000"/>
              </a:lnSpc>
              <a:spcBef>
                <a:spcPts val="1442"/>
              </a:spcBef>
              <a:spcAft>
                <a:spcPts val="0"/>
              </a:spcAft>
              <a:buSzPts val="1440"/>
              <a:buChar char="‣"/>
              <a:defRPr/>
            </a:lvl3pPr>
            <a:lvl4pPr marL="1828800" lvl="3" indent="-314325" algn="l">
              <a:lnSpc>
                <a:spcPct val="100000"/>
              </a:lnSpc>
              <a:spcBef>
                <a:spcPts val="961"/>
              </a:spcBef>
              <a:spcAft>
                <a:spcPts val="0"/>
              </a:spcAft>
              <a:buSzPts val="1350"/>
              <a:buChar char="-"/>
              <a:defRPr/>
            </a:lvl4pPr>
            <a:lvl5pPr marL="2286000" lvl="4" indent="-320039" algn="l">
              <a:lnSpc>
                <a:spcPct val="100000"/>
              </a:lnSpc>
              <a:spcBef>
                <a:spcPts val="961"/>
              </a:spcBef>
              <a:spcAft>
                <a:spcPts val="0"/>
              </a:spcAft>
              <a:buSzPts val="1440"/>
              <a:buChar char="‣"/>
              <a:defRPr/>
            </a:lvl5pPr>
            <a:lvl6pPr marL="2743200" lvl="5" indent="-314325" algn="l">
              <a:lnSpc>
                <a:spcPct val="100000"/>
              </a:lnSpc>
              <a:spcBef>
                <a:spcPts val="630"/>
              </a:spcBef>
              <a:spcAft>
                <a:spcPts val="0"/>
              </a:spcAft>
              <a:buSzPts val="1350"/>
              <a:buChar char="▪"/>
              <a:defRPr/>
            </a:lvl6pPr>
            <a:lvl7pPr marL="3200400" lvl="6" indent="-314325" algn="l">
              <a:lnSpc>
                <a:spcPct val="100000"/>
              </a:lnSpc>
              <a:spcBef>
                <a:spcPts val="630"/>
              </a:spcBef>
              <a:spcAft>
                <a:spcPts val="0"/>
              </a:spcAft>
              <a:buSzPts val="1350"/>
              <a:buChar char="▪"/>
              <a:defRPr/>
            </a:lvl7pPr>
            <a:lvl8pPr marL="3657600" lvl="7" indent="-314325" algn="l">
              <a:lnSpc>
                <a:spcPct val="100000"/>
              </a:lnSpc>
              <a:spcBef>
                <a:spcPts val="630"/>
              </a:spcBef>
              <a:spcAft>
                <a:spcPts val="0"/>
              </a:spcAft>
              <a:buSzPts val="1350"/>
              <a:buChar char="▪"/>
              <a:defRPr/>
            </a:lvl8pPr>
            <a:lvl9pPr marL="4114800" lvl="8" indent="-314325" algn="l">
              <a:lnSpc>
                <a:spcPct val="100000"/>
              </a:lnSpc>
              <a:spcBef>
                <a:spcPts val="630"/>
              </a:spcBef>
              <a:spcAft>
                <a:spcPts val="0"/>
              </a:spcAft>
              <a:buSzPts val="1350"/>
              <a:buChar char="▪"/>
              <a:defRPr/>
            </a:lvl9pPr>
          </a:lstStyle>
          <a:p>
            <a:endParaRPr/>
          </a:p>
        </p:txBody>
      </p:sp>
      <p:sp>
        <p:nvSpPr>
          <p:cNvPr id="18" name="Google Shape;18;p2"/>
          <p:cNvSpPr txBox="1">
            <a:spLocks noGrp="1"/>
          </p:cNvSpPr>
          <p:nvPr>
            <p:ph type="body" idx="2"/>
          </p:nvPr>
        </p:nvSpPr>
        <p:spPr>
          <a:xfrm>
            <a:off x="212814" y="4805747"/>
            <a:ext cx="2955636" cy="184897"/>
          </a:xfrm>
          <a:prstGeom prst="rect">
            <a:avLst/>
          </a:prstGeom>
          <a:noFill/>
          <a:ln>
            <a:noFill/>
          </a:ln>
        </p:spPr>
        <p:txBody>
          <a:bodyPr spcFirstLastPara="1" wrap="square" lIns="0" tIns="0" rIns="0" bIns="0" anchor="t" anchorCtr="0"/>
          <a:lstStyle>
            <a:lvl1pPr marL="457200" lvl="0" indent="-228600" algn="l">
              <a:lnSpc>
                <a:spcPct val="100000"/>
              </a:lnSpc>
              <a:spcBef>
                <a:spcPts val="1442"/>
              </a:spcBef>
              <a:spcAft>
                <a:spcPts val="0"/>
              </a:spcAft>
              <a:buSzPts val="1600"/>
              <a:buNone/>
              <a:defRPr sz="1600" b="0" i="1">
                <a:solidFill>
                  <a:srgbClr val="CA6F06"/>
                </a:solidFill>
              </a:defRPr>
            </a:lvl1pPr>
            <a:lvl2pPr marL="914400" lvl="1" indent="-228600" algn="l">
              <a:lnSpc>
                <a:spcPct val="100000"/>
              </a:lnSpc>
              <a:spcBef>
                <a:spcPts val="1442"/>
              </a:spcBef>
              <a:spcAft>
                <a:spcPts val="0"/>
              </a:spcAft>
              <a:buSzPts val="1650"/>
              <a:buNone/>
              <a:defRPr/>
            </a:lvl2pPr>
            <a:lvl3pPr marL="1371600" lvl="2" indent="-228600" algn="l">
              <a:lnSpc>
                <a:spcPct val="100000"/>
              </a:lnSpc>
              <a:spcBef>
                <a:spcPts val="1442"/>
              </a:spcBef>
              <a:spcAft>
                <a:spcPts val="0"/>
              </a:spcAft>
              <a:buSzPts val="1520"/>
              <a:buNone/>
              <a:defRPr/>
            </a:lvl3pPr>
            <a:lvl4pPr marL="1828800" lvl="3" indent="-228600" algn="l">
              <a:lnSpc>
                <a:spcPct val="100000"/>
              </a:lnSpc>
              <a:spcBef>
                <a:spcPts val="961"/>
              </a:spcBef>
              <a:spcAft>
                <a:spcPts val="0"/>
              </a:spcAft>
              <a:buSzPts val="900"/>
              <a:buNone/>
              <a:defRPr/>
            </a:lvl4pPr>
            <a:lvl5pPr marL="2286000" lvl="4" indent="-228600" algn="l">
              <a:lnSpc>
                <a:spcPct val="100000"/>
              </a:lnSpc>
              <a:spcBef>
                <a:spcPts val="961"/>
              </a:spcBef>
              <a:spcAft>
                <a:spcPts val="0"/>
              </a:spcAft>
              <a:buSzPts val="960"/>
              <a:buNone/>
              <a:defRPr/>
            </a:lvl5pPr>
            <a:lvl6pPr marL="2743200" lvl="5" indent="-314325" algn="l">
              <a:lnSpc>
                <a:spcPct val="100000"/>
              </a:lnSpc>
              <a:spcBef>
                <a:spcPts val="630"/>
              </a:spcBef>
              <a:spcAft>
                <a:spcPts val="0"/>
              </a:spcAft>
              <a:buSzPts val="1350"/>
              <a:buChar char="▪"/>
              <a:defRPr/>
            </a:lvl6pPr>
            <a:lvl7pPr marL="3200400" lvl="6" indent="-314325" algn="l">
              <a:lnSpc>
                <a:spcPct val="100000"/>
              </a:lnSpc>
              <a:spcBef>
                <a:spcPts val="630"/>
              </a:spcBef>
              <a:spcAft>
                <a:spcPts val="0"/>
              </a:spcAft>
              <a:buSzPts val="1350"/>
              <a:buChar char="▪"/>
              <a:defRPr/>
            </a:lvl7pPr>
            <a:lvl8pPr marL="3657600" lvl="7" indent="-314325" algn="l">
              <a:lnSpc>
                <a:spcPct val="100000"/>
              </a:lnSpc>
              <a:spcBef>
                <a:spcPts val="630"/>
              </a:spcBef>
              <a:spcAft>
                <a:spcPts val="0"/>
              </a:spcAft>
              <a:buSzPts val="1350"/>
              <a:buChar char="▪"/>
              <a:defRPr/>
            </a:lvl8pPr>
            <a:lvl9pPr marL="4114800" lvl="8" indent="-314325" algn="l">
              <a:lnSpc>
                <a:spcPct val="100000"/>
              </a:lnSpc>
              <a:spcBef>
                <a:spcPts val="630"/>
              </a:spcBef>
              <a:spcAft>
                <a:spcPts val="0"/>
              </a:spcAft>
              <a:buSzPts val="1350"/>
              <a:buChar char="▪"/>
              <a:defRPr/>
            </a:lvl9pPr>
          </a:lstStyle>
          <a:p>
            <a:endParaRPr/>
          </a:p>
        </p:txBody>
      </p:sp>
      <p:pic>
        <p:nvPicPr>
          <p:cNvPr id="19" name="Google Shape;19;p2"/>
          <p:cNvPicPr preferRelativeResize="0"/>
          <p:nvPr/>
        </p:nvPicPr>
        <p:blipFill rotWithShape="1">
          <a:blip r:embed="rId2" cstate="print">
            <a:alphaModFix/>
            <a:extLst>
              <a:ext uri="{28A0092B-C50C-407E-A947-70E740481C1C}">
                <a14:useLocalDpi xmlns:a14="http://schemas.microsoft.com/office/drawing/2010/main" val="0"/>
              </a:ext>
            </a:extLst>
          </a:blip>
          <a:srcRect/>
          <a:stretch/>
        </p:blipFill>
        <p:spPr>
          <a:xfrm>
            <a:off x="0" y="-24621"/>
            <a:ext cx="9153585" cy="1543249"/>
          </a:xfrm>
          <a:prstGeom prst="rect">
            <a:avLst/>
          </a:prstGeom>
          <a:noFill/>
          <a:ln>
            <a:noFill/>
          </a:ln>
        </p:spPr>
      </p:pic>
      <p:pic>
        <p:nvPicPr>
          <p:cNvPr id="20" name="Google Shape;20;p2"/>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584811" y="4097974"/>
            <a:ext cx="4573010" cy="1059093"/>
          </a:xfrm>
          <a:prstGeom prst="rect">
            <a:avLst/>
          </a:prstGeom>
          <a:noFill/>
          <a:ln>
            <a:noFill/>
          </a:ln>
        </p:spPr>
      </p:pic>
    </p:spTree>
    <p:extLst>
      <p:ext uri="{BB962C8B-B14F-4D97-AF65-F5344CB8AC3E}">
        <p14:creationId xmlns:p14="http://schemas.microsoft.com/office/powerpoint/2010/main" val="1850292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082" y="902923"/>
            <a:ext cx="8308397" cy="408930"/>
          </a:xfrm>
        </p:spPr>
        <p:txBody>
          <a:bodyPr/>
          <a:lstStyle/>
          <a:p>
            <a:r>
              <a:rPr lang="en-US" dirty="0"/>
              <a:t>Click to edit Master title style</a:t>
            </a:r>
          </a:p>
        </p:txBody>
      </p:sp>
      <p:sp>
        <p:nvSpPr>
          <p:cNvPr id="3" name="Content Placeholder 2"/>
          <p:cNvSpPr>
            <a:spLocks noGrp="1"/>
          </p:cNvSpPr>
          <p:nvPr>
            <p:ph idx="1"/>
          </p:nvPr>
        </p:nvSpPr>
        <p:spPr>
          <a:xfrm>
            <a:off x="419968" y="1524000"/>
            <a:ext cx="8304068" cy="3209731"/>
          </a:xfrm>
        </p:spPr>
        <p:txBody>
          <a:bodyPr/>
          <a:lstStyle>
            <a:lvl1pPr>
              <a:spcBef>
                <a:spcPts val="1442"/>
              </a:spcBef>
              <a:defRPr/>
            </a:lvl1pPr>
            <a:lvl2pPr>
              <a:spcBef>
                <a:spcPts val="1442"/>
              </a:spcBef>
              <a:defRPr/>
            </a:lvl2pPr>
            <a:lvl3pPr>
              <a:spcBef>
                <a:spcPts val="1442"/>
              </a:spcBef>
              <a:defRPr/>
            </a:lvl3pPr>
            <a:lvl4pPr>
              <a:spcBef>
                <a:spcPts val="961"/>
              </a:spcBef>
              <a:defRPr/>
            </a:lvl4pPr>
            <a:lvl5pPr>
              <a:spcBef>
                <a:spcPts val="961"/>
              </a:spcBef>
              <a:defRPr/>
            </a:lvl5pPr>
          </a:lstStyle>
          <a:p>
            <a:pPr lvl="0"/>
            <a:r>
              <a:rPr lang="en-US" dirty="0"/>
              <a:t>Click to edit Master text styles</a:t>
            </a:r>
          </a:p>
          <a:p>
            <a:pPr lvl="1"/>
            <a:r>
              <a:rPr lang="en-US" dirty="0"/>
              <a:t>Second level</a:t>
            </a:r>
          </a:p>
          <a:p>
            <a:pPr lvl="2"/>
            <a:r>
              <a:rPr lang="en-US" dirty="0"/>
              <a:t>Third level</a:t>
            </a:r>
          </a:p>
        </p:txBody>
      </p:sp>
      <p:sp>
        <p:nvSpPr>
          <p:cNvPr id="4" name="Line 685"/>
          <p:cNvSpPr>
            <a:spLocks noChangeShapeType="1"/>
          </p:cNvSpPr>
          <p:nvPr/>
        </p:nvSpPr>
        <p:spPr bwMode="auto">
          <a:xfrm>
            <a:off x="418523" y="1319722"/>
            <a:ext cx="8306955" cy="0"/>
          </a:xfrm>
          <a:prstGeom prst="line">
            <a:avLst/>
          </a:prstGeom>
          <a:noFill/>
          <a:ln w="12700">
            <a:solidFill>
              <a:schemeClr val="tx2"/>
            </a:solidFill>
            <a:round/>
            <a:headEnd/>
            <a:tailEnd/>
          </a:ln>
          <a:effectLst/>
        </p:spPr>
        <p:txBody>
          <a:bodyPr wrap="none" lIns="0" tIns="0" rIns="0" bIns="0" anchor="ctr"/>
          <a:lstStyle/>
          <a:p>
            <a:pPr algn="l" eaLnBrk="1" fontAlgn="auto" hangingPunct="1">
              <a:spcBef>
                <a:spcPts val="0"/>
              </a:spcBef>
              <a:spcAft>
                <a:spcPts val="0"/>
              </a:spcAft>
            </a:pPr>
            <a:endParaRPr lang="en-US" sz="1800" b="0" dirty="0">
              <a:solidFill>
                <a:prstClr val="black"/>
              </a:solidFill>
              <a:latin typeface="Calibri"/>
            </a:endParaRPr>
          </a:p>
        </p:txBody>
      </p:sp>
    </p:spTree>
    <p:extLst>
      <p:ext uri="{BB962C8B-B14F-4D97-AF65-F5344CB8AC3E}">
        <p14:creationId xmlns:p14="http://schemas.microsoft.com/office/powerpoint/2010/main" val="2711783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208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968" y="1692163"/>
            <a:ext cx="4082761" cy="2838590"/>
          </a:xfrm>
        </p:spPr>
        <p:txBody>
          <a:bodyPr/>
          <a:lstStyle>
            <a:lvl1pPr marL="162800" indent="-162800">
              <a:spcBef>
                <a:spcPts val="1442"/>
              </a:spcBef>
              <a:defRPr sz="1600"/>
            </a:lvl1pPr>
            <a:lvl2pPr marL="366300" indent="-162800">
              <a:spcBef>
                <a:spcPts val="1442"/>
              </a:spcBef>
              <a:defRPr sz="1400"/>
            </a:lvl2pPr>
            <a:lvl3pPr>
              <a:spcBef>
                <a:spcPts val="961"/>
              </a:spcBef>
              <a:defRPr sz="1400"/>
            </a:lvl3pPr>
            <a:lvl4pPr>
              <a:spcBef>
                <a:spcPts val="961"/>
              </a:spcBef>
              <a:defRPr sz="1200"/>
            </a:lvl4pPr>
            <a:lvl5pPr>
              <a:spcBef>
                <a:spcPts val="961"/>
              </a:spcBef>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1274" y="1692163"/>
            <a:ext cx="4082762" cy="2838590"/>
          </a:xfrm>
        </p:spPr>
        <p:txBody>
          <a:bodyPr/>
          <a:lstStyle>
            <a:lvl1pPr marL="162800" indent="-162800">
              <a:spcBef>
                <a:spcPts val="1442"/>
              </a:spcBef>
              <a:defRPr sz="1600"/>
            </a:lvl1pPr>
            <a:lvl2pPr indent="-162800">
              <a:spcBef>
                <a:spcPts val="1442"/>
              </a:spcBef>
              <a:defRPr sz="1400"/>
            </a:lvl2pPr>
            <a:lvl3pPr>
              <a:spcBef>
                <a:spcPts val="961"/>
              </a:spcBef>
              <a:defRPr sz="1400"/>
            </a:lvl3pPr>
            <a:lvl4pPr>
              <a:spcBef>
                <a:spcPts val="961"/>
              </a:spcBef>
              <a:defRPr sz="1200"/>
            </a:lvl4pPr>
            <a:lvl5pPr>
              <a:spcBef>
                <a:spcPts val="961"/>
              </a:spcBef>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p:txBody>
      </p:sp>
      <p:sp>
        <p:nvSpPr>
          <p:cNvPr id="11" name="Title 1"/>
          <p:cNvSpPr>
            <a:spLocks noGrp="1"/>
          </p:cNvSpPr>
          <p:nvPr>
            <p:ph type="title"/>
          </p:nvPr>
        </p:nvSpPr>
        <p:spPr>
          <a:xfrm>
            <a:off x="418524" y="930228"/>
            <a:ext cx="8308397" cy="410765"/>
          </a:xfrm>
        </p:spPr>
        <p:txBody>
          <a:bodyPr/>
          <a:lstStyle/>
          <a:p>
            <a:r>
              <a:rPr lang="en-US" dirty="0"/>
              <a:t>Click to edit Master title style</a:t>
            </a:r>
          </a:p>
        </p:txBody>
      </p:sp>
      <p:sp>
        <p:nvSpPr>
          <p:cNvPr id="12" name="Line 685"/>
          <p:cNvSpPr>
            <a:spLocks noChangeShapeType="1"/>
          </p:cNvSpPr>
          <p:nvPr/>
        </p:nvSpPr>
        <p:spPr bwMode="auto">
          <a:xfrm>
            <a:off x="418523" y="1400585"/>
            <a:ext cx="8306955" cy="0"/>
          </a:xfrm>
          <a:prstGeom prst="line">
            <a:avLst/>
          </a:prstGeom>
          <a:noFill/>
          <a:ln w="12700">
            <a:solidFill>
              <a:schemeClr val="tx2"/>
            </a:solidFill>
            <a:round/>
            <a:headEnd/>
            <a:tailEnd/>
          </a:ln>
          <a:effectLst/>
        </p:spPr>
        <p:txBody>
          <a:bodyPr wrap="none" lIns="0" tIns="0" rIns="0" bIns="0" anchor="ctr"/>
          <a:lstStyle/>
          <a:p>
            <a:pPr algn="l" eaLnBrk="1" fontAlgn="auto" hangingPunct="1">
              <a:spcBef>
                <a:spcPts val="0"/>
              </a:spcBef>
              <a:spcAft>
                <a:spcPts val="0"/>
              </a:spcAft>
            </a:pPr>
            <a:endParaRPr lang="en-US" sz="1800" b="0" dirty="0">
              <a:solidFill>
                <a:prstClr val="black"/>
              </a:solidFill>
              <a:latin typeface="Calibri"/>
            </a:endParaRPr>
          </a:p>
        </p:txBody>
      </p:sp>
    </p:spTree>
    <p:extLst>
      <p:ext uri="{BB962C8B-B14F-4D97-AF65-F5344CB8AC3E}">
        <p14:creationId xmlns:p14="http://schemas.microsoft.com/office/powerpoint/2010/main" val="49008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5" name="Google Shape;15;p2"/>
          <p:cNvSpPr txBox="1">
            <a:spLocks noGrp="1"/>
          </p:cNvSpPr>
          <p:nvPr>
            <p:ph type="title"/>
          </p:nvPr>
        </p:nvSpPr>
        <p:spPr>
          <a:xfrm>
            <a:off x="418368" y="1818355"/>
            <a:ext cx="8304711" cy="1022187"/>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sz="3800" b="1" cap="none">
                <a:solidFill>
                  <a:srgbClr val="0037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25993" y="2992899"/>
            <a:ext cx="8295184" cy="605118"/>
          </a:xfrm>
          <a:prstGeom prst="rect">
            <a:avLst/>
          </a:prstGeom>
          <a:noFill/>
          <a:ln>
            <a:noFill/>
          </a:ln>
        </p:spPr>
        <p:txBody>
          <a:bodyPr spcFirstLastPara="1" wrap="square" lIns="0" tIns="0" rIns="0" bIns="0" anchor="t" anchorCtr="0"/>
          <a:lstStyle>
            <a:lvl1pPr marL="457200" lvl="0" indent="-228600" algn="l">
              <a:lnSpc>
                <a:spcPct val="100000"/>
              </a:lnSpc>
              <a:spcBef>
                <a:spcPts val="1442"/>
              </a:spcBef>
              <a:spcAft>
                <a:spcPts val="0"/>
              </a:spcAft>
              <a:buSzPts val="2900"/>
              <a:buNone/>
              <a:defRPr sz="2900" i="1">
                <a:solidFill>
                  <a:srgbClr val="003763"/>
                </a:solidFill>
                <a:latin typeface="Calibri"/>
                <a:ea typeface="Calibri"/>
                <a:cs typeface="Calibri"/>
                <a:sym typeface="Calibri"/>
              </a:defRPr>
            </a:lvl1pPr>
            <a:lvl2pPr marL="914400" lvl="1" indent="-314325" algn="l">
              <a:lnSpc>
                <a:spcPct val="100000"/>
              </a:lnSpc>
              <a:spcBef>
                <a:spcPts val="1442"/>
              </a:spcBef>
              <a:spcAft>
                <a:spcPts val="0"/>
              </a:spcAft>
              <a:buSzPts val="1350"/>
              <a:buChar char="–"/>
              <a:defRPr/>
            </a:lvl2pPr>
            <a:lvl3pPr marL="1371600" lvl="2" indent="-320039" algn="l">
              <a:lnSpc>
                <a:spcPct val="100000"/>
              </a:lnSpc>
              <a:spcBef>
                <a:spcPts val="1442"/>
              </a:spcBef>
              <a:spcAft>
                <a:spcPts val="0"/>
              </a:spcAft>
              <a:buSzPts val="1440"/>
              <a:buChar char="‣"/>
              <a:defRPr/>
            </a:lvl3pPr>
            <a:lvl4pPr marL="1828800" lvl="3" indent="-314325" algn="l">
              <a:lnSpc>
                <a:spcPct val="100000"/>
              </a:lnSpc>
              <a:spcBef>
                <a:spcPts val="961"/>
              </a:spcBef>
              <a:spcAft>
                <a:spcPts val="0"/>
              </a:spcAft>
              <a:buSzPts val="1350"/>
              <a:buChar char="-"/>
              <a:defRPr/>
            </a:lvl4pPr>
            <a:lvl5pPr marL="2286000" lvl="4" indent="-320039" algn="l">
              <a:lnSpc>
                <a:spcPct val="100000"/>
              </a:lnSpc>
              <a:spcBef>
                <a:spcPts val="961"/>
              </a:spcBef>
              <a:spcAft>
                <a:spcPts val="0"/>
              </a:spcAft>
              <a:buSzPts val="1440"/>
              <a:buChar char="‣"/>
              <a:defRPr/>
            </a:lvl5pPr>
            <a:lvl6pPr marL="2743200" lvl="5" indent="-314325" algn="l">
              <a:lnSpc>
                <a:spcPct val="100000"/>
              </a:lnSpc>
              <a:spcBef>
                <a:spcPts val="630"/>
              </a:spcBef>
              <a:spcAft>
                <a:spcPts val="0"/>
              </a:spcAft>
              <a:buSzPts val="1350"/>
              <a:buChar char="▪"/>
              <a:defRPr/>
            </a:lvl6pPr>
            <a:lvl7pPr marL="3200400" lvl="6" indent="-314325" algn="l">
              <a:lnSpc>
                <a:spcPct val="100000"/>
              </a:lnSpc>
              <a:spcBef>
                <a:spcPts val="630"/>
              </a:spcBef>
              <a:spcAft>
                <a:spcPts val="0"/>
              </a:spcAft>
              <a:buSzPts val="1350"/>
              <a:buChar char="▪"/>
              <a:defRPr/>
            </a:lvl7pPr>
            <a:lvl8pPr marL="3657600" lvl="7" indent="-314325" algn="l">
              <a:lnSpc>
                <a:spcPct val="100000"/>
              </a:lnSpc>
              <a:spcBef>
                <a:spcPts val="630"/>
              </a:spcBef>
              <a:spcAft>
                <a:spcPts val="0"/>
              </a:spcAft>
              <a:buSzPts val="1350"/>
              <a:buChar char="▪"/>
              <a:defRPr/>
            </a:lvl8pPr>
            <a:lvl9pPr marL="4114800" lvl="8" indent="-314325" algn="l">
              <a:lnSpc>
                <a:spcPct val="100000"/>
              </a:lnSpc>
              <a:spcBef>
                <a:spcPts val="630"/>
              </a:spcBef>
              <a:spcAft>
                <a:spcPts val="0"/>
              </a:spcAft>
              <a:buSzPts val="1350"/>
              <a:buChar char="▪"/>
              <a:defRPr/>
            </a:lvl9pPr>
          </a:lstStyle>
          <a:p>
            <a:endParaRPr/>
          </a:p>
        </p:txBody>
      </p:sp>
      <p:sp>
        <p:nvSpPr>
          <p:cNvPr id="18" name="Google Shape;18;p2"/>
          <p:cNvSpPr txBox="1">
            <a:spLocks noGrp="1"/>
          </p:cNvSpPr>
          <p:nvPr>
            <p:ph type="body" idx="2"/>
          </p:nvPr>
        </p:nvSpPr>
        <p:spPr>
          <a:xfrm>
            <a:off x="212814" y="4805747"/>
            <a:ext cx="2955636" cy="184897"/>
          </a:xfrm>
          <a:prstGeom prst="rect">
            <a:avLst/>
          </a:prstGeom>
          <a:noFill/>
          <a:ln>
            <a:noFill/>
          </a:ln>
        </p:spPr>
        <p:txBody>
          <a:bodyPr spcFirstLastPara="1" wrap="square" lIns="0" tIns="0" rIns="0" bIns="0" anchor="t" anchorCtr="0"/>
          <a:lstStyle>
            <a:lvl1pPr marL="457200" lvl="0" indent="-228600" algn="l">
              <a:lnSpc>
                <a:spcPct val="100000"/>
              </a:lnSpc>
              <a:spcBef>
                <a:spcPts val="1442"/>
              </a:spcBef>
              <a:spcAft>
                <a:spcPts val="0"/>
              </a:spcAft>
              <a:buSzPts val="1600"/>
              <a:buNone/>
              <a:defRPr sz="1600" b="0" i="1">
                <a:solidFill>
                  <a:srgbClr val="CA6F06"/>
                </a:solidFill>
              </a:defRPr>
            </a:lvl1pPr>
            <a:lvl2pPr marL="914400" lvl="1" indent="-228600" algn="l">
              <a:lnSpc>
                <a:spcPct val="100000"/>
              </a:lnSpc>
              <a:spcBef>
                <a:spcPts val="1442"/>
              </a:spcBef>
              <a:spcAft>
                <a:spcPts val="0"/>
              </a:spcAft>
              <a:buSzPts val="1650"/>
              <a:buNone/>
              <a:defRPr/>
            </a:lvl2pPr>
            <a:lvl3pPr marL="1371600" lvl="2" indent="-228600" algn="l">
              <a:lnSpc>
                <a:spcPct val="100000"/>
              </a:lnSpc>
              <a:spcBef>
                <a:spcPts val="1442"/>
              </a:spcBef>
              <a:spcAft>
                <a:spcPts val="0"/>
              </a:spcAft>
              <a:buSzPts val="1520"/>
              <a:buNone/>
              <a:defRPr/>
            </a:lvl3pPr>
            <a:lvl4pPr marL="1828800" lvl="3" indent="-228600" algn="l">
              <a:lnSpc>
                <a:spcPct val="100000"/>
              </a:lnSpc>
              <a:spcBef>
                <a:spcPts val="961"/>
              </a:spcBef>
              <a:spcAft>
                <a:spcPts val="0"/>
              </a:spcAft>
              <a:buSzPts val="900"/>
              <a:buNone/>
              <a:defRPr/>
            </a:lvl4pPr>
            <a:lvl5pPr marL="2286000" lvl="4" indent="-228600" algn="l">
              <a:lnSpc>
                <a:spcPct val="100000"/>
              </a:lnSpc>
              <a:spcBef>
                <a:spcPts val="961"/>
              </a:spcBef>
              <a:spcAft>
                <a:spcPts val="0"/>
              </a:spcAft>
              <a:buSzPts val="960"/>
              <a:buNone/>
              <a:defRPr/>
            </a:lvl5pPr>
            <a:lvl6pPr marL="2743200" lvl="5" indent="-314325" algn="l">
              <a:lnSpc>
                <a:spcPct val="100000"/>
              </a:lnSpc>
              <a:spcBef>
                <a:spcPts val="630"/>
              </a:spcBef>
              <a:spcAft>
                <a:spcPts val="0"/>
              </a:spcAft>
              <a:buSzPts val="1350"/>
              <a:buChar char="▪"/>
              <a:defRPr/>
            </a:lvl6pPr>
            <a:lvl7pPr marL="3200400" lvl="6" indent="-314325" algn="l">
              <a:lnSpc>
                <a:spcPct val="100000"/>
              </a:lnSpc>
              <a:spcBef>
                <a:spcPts val="630"/>
              </a:spcBef>
              <a:spcAft>
                <a:spcPts val="0"/>
              </a:spcAft>
              <a:buSzPts val="1350"/>
              <a:buChar char="▪"/>
              <a:defRPr/>
            </a:lvl7pPr>
            <a:lvl8pPr marL="3657600" lvl="7" indent="-314325" algn="l">
              <a:lnSpc>
                <a:spcPct val="100000"/>
              </a:lnSpc>
              <a:spcBef>
                <a:spcPts val="630"/>
              </a:spcBef>
              <a:spcAft>
                <a:spcPts val="0"/>
              </a:spcAft>
              <a:buSzPts val="1350"/>
              <a:buChar char="▪"/>
              <a:defRPr/>
            </a:lvl8pPr>
            <a:lvl9pPr marL="4114800" lvl="8" indent="-314325" algn="l">
              <a:lnSpc>
                <a:spcPct val="100000"/>
              </a:lnSpc>
              <a:spcBef>
                <a:spcPts val="630"/>
              </a:spcBef>
              <a:spcAft>
                <a:spcPts val="0"/>
              </a:spcAft>
              <a:buSzPts val="1350"/>
              <a:buChar char="▪"/>
              <a:defRPr/>
            </a:lvl9pPr>
          </a:lstStyle>
          <a:p>
            <a:endParaRPr/>
          </a:p>
        </p:txBody>
      </p:sp>
    </p:spTree>
    <p:extLst>
      <p:ext uri="{BB962C8B-B14F-4D97-AF65-F5344CB8AC3E}">
        <p14:creationId xmlns:p14="http://schemas.microsoft.com/office/powerpoint/2010/main" val="2579944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9"/>
          <p:cNvSpPr/>
          <p:nvPr/>
        </p:nvSpPr>
        <p:spPr>
          <a:xfrm>
            <a:off x="0" y="813127"/>
            <a:ext cx="9144000" cy="4330373"/>
          </a:xfrm>
          <a:prstGeom prst="rect">
            <a:avLst/>
          </a:prstGeom>
          <a:solidFill>
            <a:srgbClr val="F1EDEA"/>
          </a:solidFill>
          <a:ln>
            <a:noFill/>
          </a:ln>
        </p:spPr>
        <p:style>
          <a:lnRef idx="2">
            <a:schemeClr val="accent1">
              <a:shade val="50000"/>
            </a:schemeClr>
          </a:lnRef>
          <a:fillRef idx="1">
            <a:schemeClr val="accent1"/>
          </a:fillRef>
          <a:effectRef idx="0">
            <a:schemeClr val="accent1"/>
          </a:effectRef>
          <a:fontRef idx="minor">
            <a:schemeClr val="lt1"/>
          </a:fontRef>
        </p:style>
        <p:txBody>
          <a:bodyPr lIns="73262" tIns="36631" rIns="73262" bIns="36631" rtlCol="0" anchor="ctr"/>
          <a:lstStyle/>
          <a:p>
            <a:pPr algn="ctr"/>
            <a:endParaRPr lang="en-US" b="0" dirty="0">
              <a:solidFill>
                <a:srgbClr val="003763"/>
              </a:solidFill>
            </a:endParaRPr>
          </a:p>
        </p:txBody>
      </p:sp>
      <p:sp>
        <p:nvSpPr>
          <p:cNvPr id="11" name="Title 1"/>
          <p:cNvSpPr>
            <a:spLocks noGrp="1"/>
          </p:cNvSpPr>
          <p:nvPr>
            <p:ph type="title"/>
          </p:nvPr>
        </p:nvSpPr>
        <p:spPr>
          <a:xfrm>
            <a:off x="418368" y="1818355"/>
            <a:ext cx="8304711" cy="1022187"/>
          </a:xfrm>
        </p:spPr>
        <p:txBody>
          <a:bodyPr anchor="b" anchorCtr="0"/>
          <a:lstStyle>
            <a:lvl1pPr algn="l">
              <a:defRPr sz="3800" b="1" cap="all">
                <a:solidFill>
                  <a:srgbClr val="003763"/>
                </a:solidFill>
              </a:defRPr>
            </a:lvl1pPr>
          </a:lstStyle>
          <a:p>
            <a:r>
              <a:rPr lang="en-US"/>
              <a:t>Click to edit Master title style</a:t>
            </a:r>
            <a:endParaRPr lang="en-US" dirty="0"/>
          </a:p>
        </p:txBody>
      </p:sp>
      <p:sp>
        <p:nvSpPr>
          <p:cNvPr id="13" name="Line 685"/>
          <p:cNvSpPr>
            <a:spLocks noChangeShapeType="1"/>
          </p:cNvSpPr>
          <p:nvPr/>
        </p:nvSpPr>
        <p:spPr bwMode="auto">
          <a:xfrm>
            <a:off x="418523" y="2917368"/>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3" name="Text Placeholder 2"/>
          <p:cNvSpPr>
            <a:spLocks noGrp="1"/>
          </p:cNvSpPr>
          <p:nvPr>
            <p:ph type="body" sz="quarter" idx="10"/>
          </p:nvPr>
        </p:nvSpPr>
        <p:spPr>
          <a:xfrm>
            <a:off x="425993" y="2992899"/>
            <a:ext cx="8295184" cy="605118"/>
          </a:xfrm>
        </p:spPr>
        <p:txBody>
          <a:bodyPr/>
          <a:lstStyle>
            <a:lvl1pPr marL="0" indent="0">
              <a:buNone/>
              <a:defRPr sz="2900" i="1" spc="40">
                <a:solidFill>
                  <a:srgbClr val="003763"/>
                </a:solidFill>
                <a:latin typeface="+mj-lt"/>
              </a:defRPr>
            </a:lvl1pPr>
          </a:lstStyle>
          <a:p>
            <a:pPr lvl="0"/>
            <a:r>
              <a:rPr lang="en-US"/>
              <a:t>Click to edit Master text styles</a:t>
            </a:r>
          </a:p>
        </p:txBody>
      </p:sp>
      <p:sp>
        <p:nvSpPr>
          <p:cNvPr id="6" name="Content Placeholder 5"/>
          <p:cNvSpPr>
            <a:spLocks noGrp="1"/>
          </p:cNvSpPr>
          <p:nvPr>
            <p:ph sz="quarter" idx="11" hasCustomPrompt="1"/>
          </p:nvPr>
        </p:nvSpPr>
        <p:spPr>
          <a:xfrm>
            <a:off x="212814" y="4805747"/>
            <a:ext cx="2955636" cy="184897"/>
          </a:xfrm>
        </p:spPr>
        <p:txBody>
          <a:bodyPr/>
          <a:lstStyle>
            <a:lvl1pPr marL="0" indent="0">
              <a:buNone/>
              <a:defRPr sz="1600" b="0" i="1" baseline="0">
                <a:solidFill>
                  <a:schemeClr val="bg2">
                    <a:lumMod val="75000"/>
                  </a:schemeClr>
                </a:solidFill>
              </a:defRPr>
            </a:lvl1pPr>
            <a:lvl2pPr marL="244206" indent="0">
              <a:buNone/>
              <a:defRPr/>
            </a:lvl2pPr>
            <a:lvl3pPr marL="468061" indent="0">
              <a:buNone/>
              <a:defRPr/>
            </a:lvl3pPr>
            <a:lvl4pPr marL="459157" indent="0">
              <a:buNone/>
              <a:defRPr/>
            </a:lvl4pPr>
            <a:lvl5pPr marL="599068" indent="0">
              <a:buNone/>
              <a:defRPr/>
            </a:lvl5pPr>
          </a:lstStyle>
          <a:p>
            <a:pPr lvl="0"/>
            <a:r>
              <a:rPr lang="en-US" dirty="0"/>
              <a:t>countyhealthrankings.org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4811" y="4097974"/>
            <a:ext cx="4573010" cy="1059093"/>
          </a:xfrm>
          <a:prstGeom prst="rect">
            <a:avLst/>
          </a:prstGeom>
        </p:spPr>
      </p:pic>
      <p:pic>
        <p:nvPicPr>
          <p:cNvPr id="5" name="Picture 4">
            <a:extLst>
              <a:ext uri="{FF2B5EF4-FFF2-40B4-BE49-F238E27FC236}">
                <a16:creationId xmlns:a16="http://schemas.microsoft.com/office/drawing/2014/main" id="{C0044727-014C-43B0-BFAB-3C8EAA0584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844"/>
          </a:xfrm>
          <a:prstGeom prst="rect">
            <a:avLst/>
          </a:prstGeom>
        </p:spPr>
      </p:pic>
    </p:spTree>
    <p:extLst>
      <p:ext uri="{BB962C8B-B14F-4D97-AF65-F5344CB8AC3E}">
        <p14:creationId xmlns:p14="http://schemas.microsoft.com/office/powerpoint/2010/main" val="122836343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0" y="813127"/>
            <a:ext cx="9144000" cy="4330373"/>
          </a:xfrm>
          <a:prstGeom prst="rect">
            <a:avLst/>
          </a:prstGeom>
          <a:solidFill>
            <a:srgbClr val="F1EDEA"/>
          </a:solidFill>
          <a:ln>
            <a:noFill/>
          </a:ln>
        </p:spPr>
        <p:style>
          <a:lnRef idx="2">
            <a:schemeClr val="accent1">
              <a:shade val="50000"/>
            </a:schemeClr>
          </a:lnRef>
          <a:fillRef idx="1">
            <a:schemeClr val="accent1"/>
          </a:fillRef>
          <a:effectRef idx="0">
            <a:schemeClr val="accent1"/>
          </a:effectRef>
          <a:fontRef idx="minor">
            <a:schemeClr val="lt1"/>
          </a:fontRef>
        </p:style>
        <p:txBody>
          <a:bodyPr lIns="73262" tIns="36631" rIns="73262" bIns="36631" rtlCol="0" anchor="ctr"/>
          <a:lstStyle/>
          <a:p>
            <a:pPr algn="ctr"/>
            <a:endParaRPr lang="en-US" b="0" dirty="0">
              <a:solidFill>
                <a:srgbClr val="003763"/>
              </a:solidFill>
            </a:endParaRPr>
          </a:p>
        </p:txBody>
      </p:sp>
      <p:sp>
        <p:nvSpPr>
          <p:cNvPr id="3" name="Text Placeholder 2"/>
          <p:cNvSpPr>
            <a:spLocks noGrp="1"/>
          </p:cNvSpPr>
          <p:nvPr>
            <p:ph type="body" sz="quarter" idx="10" hasCustomPrompt="1"/>
          </p:nvPr>
        </p:nvSpPr>
        <p:spPr>
          <a:xfrm>
            <a:off x="425993" y="2992899"/>
            <a:ext cx="8295184" cy="605118"/>
          </a:xfrm>
        </p:spPr>
        <p:txBody>
          <a:bodyPr/>
          <a:lstStyle>
            <a:lvl1pPr marL="0" indent="0">
              <a:buNone/>
              <a:defRPr sz="2600" i="0" spc="40">
                <a:solidFill>
                  <a:srgbClr val="003763"/>
                </a:solidFill>
                <a:latin typeface="+mj-lt"/>
              </a:defRPr>
            </a:lvl1pPr>
          </a:lstStyle>
          <a:p>
            <a:pPr lvl="0"/>
            <a:r>
              <a:rPr lang="en-US" dirty="0"/>
              <a:t>Click to edit additional title information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621"/>
            <a:ext cx="9153585" cy="1543249"/>
          </a:xfrm>
          <a:prstGeom prst="rect">
            <a:avLst/>
          </a:prstGeom>
        </p:spPr>
      </p:pic>
    </p:spTree>
    <p:extLst>
      <p:ext uri="{BB962C8B-B14F-4D97-AF65-F5344CB8AC3E}">
        <p14:creationId xmlns:p14="http://schemas.microsoft.com/office/powerpoint/2010/main" val="3283524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Rectangle 9"/>
          <p:cNvSpPr/>
          <p:nvPr/>
        </p:nvSpPr>
        <p:spPr>
          <a:xfrm>
            <a:off x="0" y="813127"/>
            <a:ext cx="9144000" cy="4330373"/>
          </a:xfrm>
          <a:prstGeom prst="rect">
            <a:avLst/>
          </a:prstGeom>
          <a:solidFill>
            <a:srgbClr val="F1EDEA"/>
          </a:solidFill>
          <a:ln>
            <a:noFill/>
          </a:ln>
        </p:spPr>
        <p:style>
          <a:lnRef idx="2">
            <a:schemeClr val="accent1">
              <a:shade val="50000"/>
            </a:schemeClr>
          </a:lnRef>
          <a:fillRef idx="1">
            <a:schemeClr val="accent1"/>
          </a:fillRef>
          <a:effectRef idx="0">
            <a:schemeClr val="accent1"/>
          </a:effectRef>
          <a:fontRef idx="minor">
            <a:schemeClr val="lt1"/>
          </a:fontRef>
        </p:style>
        <p:txBody>
          <a:bodyPr lIns="73262" tIns="36631" rIns="73262" bIns="36631" rtlCol="0" anchor="ctr"/>
          <a:lstStyle/>
          <a:p>
            <a:pPr algn="ctr"/>
            <a:endParaRPr lang="en-US" b="0" dirty="0">
              <a:solidFill>
                <a:srgbClr val="003763"/>
              </a:solidFill>
            </a:endParaRPr>
          </a:p>
        </p:txBody>
      </p:sp>
      <p:sp>
        <p:nvSpPr>
          <p:cNvPr id="3" name="Text Placeholder 2"/>
          <p:cNvSpPr>
            <a:spLocks noGrp="1"/>
          </p:cNvSpPr>
          <p:nvPr>
            <p:ph type="body" sz="quarter" idx="10" hasCustomPrompt="1"/>
          </p:nvPr>
        </p:nvSpPr>
        <p:spPr>
          <a:xfrm>
            <a:off x="425993" y="2992899"/>
            <a:ext cx="8295184" cy="605118"/>
          </a:xfrm>
        </p:spPr>
        <p:txBody>
          <a:bodyPr/>
          <a:lstStyle>
            <a:lvl1pPr marL="0" indent="0">
              <a:buNone/>
              <a:defRPr sz="2600" i="0" spc="40">
                <a:solidFill>
                  <a:srgbClr val="003763"/>
                </a:solidFill>
                <a:latin typeface="+mj-lt"/>
              </a:defRPr>
            </a:lvl1pPr>
          </a:lstStyle>
          <a:p>
            <a:pPr lvl="0"/>
            <a:r>
              <a:rPr lang="en-US" dirty="0"/>
              <a:t>Click to edit additional title information</a:t>
            </a:r>
          </a:p>
        </p:txBody>
      </p:sp>
      <p:pic>
        <p:nvPicPr>
          <p:cNvPr id="5" name="Picture 4">
            <a:extLst>
              <a:ext uri="{FF2B5EF4-FFF2-40B4-BE49-F238E27FC236}">
                <a16:creationId xmlns:a16="http://schemas.microsoft.com/office/drawing/2014/main" id="{5B44D530-C1E0-42A5-8AED-390EB7DEC9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138844"/>
          </a:xfrm>
          <a:prstGeom prst="rect">
            <a:avLst/>
          </a:prstGeom>
        </p:spPr>
      </p:pic>
    </p:spTree>
    <p:extLst>
      <p:ext uri="{BB962C8B-B14F-4D97-AF65-F5344CB8AC3E}">
        <p14:creationId xmlns:p14="http://schemas.microsoft.com/office/powerpoint/2010/main" val="266735535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
        <p:nvSpPr>
          <p:cNvPr id="3" name="Content Placeholder 2"/>
          <p:cNvSpPr>
            <a:spLocks noGrp="1"/>
          </p:cNvSpPr>
          <p:nvPr>
            <p:ph idx="1"/>
          </p:nvPr>
        </p:nvSpPr>
        <p:spPr>
          <a:xfrm>
            <a:off x="419967" y="1464319"/>
            <a:ext cx="8304068" cy="3350668"/>
          </a:xfrm>
        </p:spPr>
        <p:txBody>
          <a:bodyPr/>
          <a:lstStyle>
            <a:lvl1pPr>
              <a:spcBef>
                <a:spcPts val="1442"/>
              </a:spcBef>
              <a:defRPr/>
            </a:lvl1pPr>
            <a:lvl2pPr>
              <a:spcBef>
                <a:spcPts val="1442"/>
              </a:spcBef>
              <a:defRPr/>
            </a:lvl2pPr>
            <a:lvl3pPr>
              <a:spcBef>
                <a:spcPts val="1442"/>
              </a:spcBef>
              <a:defRPr/>
            </a:lvl3pPr>
            <a:lvl4pPr>
              <a:spcBef>
                <a:spcPts val="961"/>
              </a:spcBef>
              <a:defRPr/>
            </a:lvl4pPr>
            <a:lvl5pPr>
              <a:spcBef>
                <a:spcPts val="961"/>
              </a:spcBef>
              <a:defRPr/>
            </a:lvl5pPr>
          </a:lstStyle>
          <a:p>
            <a:pPr lvl="0"/>
            <a:r>
              <a:rPr lang="en-US"/>
              <a:t>Click to edit Master text styles</a:t>
            </a:r>
          </a:p>
          <a:p>
            <a:pPr lvl="1"/>
            <a:r>
              <a:rPr lang="en-US"/>
              <a:t>Second level</a:t>
            </a:r>
          </a:p>
          <a:p>
            <a:pPr lvl="2"/>
            <a:r>
              <a:rPr lang="en-US"/>
              <a:t>Third level</a:t>
            </a:r>
          </a:p>
        </p:txBody>
      </p:sp>
      <p:sp>
        <p:nvSpPr>
          <p:cNvPr id="4" name="Line 685"/>
          <p:cNvSpPr>
            <a:spLocks noChangeShapeType="1"/>
          </p:cNvSpPr>
          <p:nvPr/>
        </p:nvSpPr>
        <p:spPr bwMode="auto">
          <a:xfrm>
            <a:off x="418523" y="1285488"/>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Tree>
    <p:extLst>
      <p:ext uri="{BB962C8B-B14F-4D97-AF65-F5344CB8AC3E}">
        <p14:creationId xmlns:p14="http://schemas.microsoft.com/office/powerpoint/2010/main" val="610030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2127879"/>
            <a:ext cx="7771534" cy="1022187"/>
          </a:xfrm>
        </p:spPr>
        <p:txBody>
          <a:bodyPr anchor="t"/>
          <a:lstStyle>
            <a:lvl1pPr algn="ctr">
              <a:defRPr sz="3200" b="1" cap="all"/>
            </a:lvl1pPr>
          </a:lstStyle>
          <a:p>
            <a:r>
              <a:rPr lang="en-US"/>
              <a:t>Click to edit Master title style</a:t>
            </a:r>
            <a:endParaRPr lang="en-US" dirty="0"/>
          </a:p>
        </p:txBody>
      </p:sp>
    </p:spTree>
    <p:extLst>
      <p:ext uri="{BB962C8B-B14F-4D97-AF65-F5344CB8AC3E}">
        <p14:creationId xmlns:p14="http://schemas.microsoft.com/office/powerpoint/2010/main" val="86393844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967" y="1692163"/>
            <a:ext cx="4082761" cy="2838590"/>
          </a:xfrm>
        </p:spPr>
        <p:txBody>
          <a:bodyPr/>
          <a:lstStyle>
            <a:lvl1pPr marL="162804" indent="-162804">
              <a:spcBef>
                <a:spcPts val="1442"/>
              </a:spcBef>
              <a:defRPr sz="1600"/>
            </a:lvl1pPr>
            <a:lvl2pPr marL="366309" indent="-162804">
              <a:spcBef>
                <a:spcPts val="1442"/>
              </a:spcBef>
              <a:defRPr sz="1400"/>
            </a:lvl2pPr>
            <a:lvl3pPr>
              <a:spcBef>
                <a:spcPts val="961"/>
              </a:spcBef>
              <a:defRPr sz="1400"/>
            </a:lvl3pPr>
            <a:lvl4pPr>
              <a:spcBef>
                <a:spcPts val="961"/>
              </a:spcBef>
              <a:defRPr sz="1200"/>
            </a:lvl4pPr>
            <a:lvl5pPr>
              <a:spcBef>
                <a:spcPts val="961"/>
              </a:spcBef>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1273" y="1692163"/>
            <a:ext cx="4082762" cy="2838590"/>
          </a:xfrm>
        </p:spPr>
        <p:txBody>
          <a:bodyPr/>
          <a:lstStyle>
            <a:lvl1pPr marL="162804" indent="-162804">
              <a:spcBef>
                <a:spcPts val="1442"/>
              </a:spcBef>
              <a:defRPr sz="1600"/>
            </a:lvl1pPr>
            <a:lvl2pPr indent="-162804">
              <a:spcBef>
                <a:spcPts val="1442"/>
              </a:spcBef>
              <a:defRPr sz="1400"/>
            </a:lvl2pPr>
            <a:lvl3pPr>
              <a:spcBef>
                <a:spcPts val="961"/>
              </a:spcBef>
              <a:defRPr sz="1400"/>
            </a:lvl3pPr>
            <a:lvl4pPr>
              <a:spcBef>
                <a:spcPts val="961"/>
              </a:spcBef>
              <a:defRPr sz="1200"/>
            </a:lvl4pPr>
            <a:lvl5pPr>
              <a:spcBef>
                <a:spcPts val="961"/>
              </a:spcBef>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p:txBody>
      </p:sp>
      <p:sp>
        <p:nvSpPr>
          <p:cNvPr id="12" name="Line 685"/>
          <p:cNvSpPr>
            <a:spLocks noChangeShapeType="1"/>
          </p:cNvSpPr>
          <p:nvPr/>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7"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extLst>
      <p:ext uri="{BB962C8B-B14F-4D97-AF65-F5344CB8AC3E}">
        <p14:creationId xmlns:p14="http://schemas.microsoft.com/office/powerpoint/2010/main" val="319173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8830" y="1447025"/>
            <a:ext cx="4039465" cy="201541"/>
          </a:xfrm>
        </p:spPr>
        <p:txBody>
          <a:bodyPr anchor="t" anchorCtr="0"/>
          <a:lstStyle>
            <a:lvl1pPr marL="0" indent="0">
              <a:buNone/>
              <a:defRPr sz="1900" b="0" i="1" spc="56">
                <a:solidFill>
                  <a:srgbClr val="F8931F"/>
                </a:solidFill>
                <a:latin typeface="+mj-lt"/>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a:t>Click to edit Master text styles</a:t>
            </a:r>
          </a:p>
        </p:txBody>
      </p:sp>
      <p:sp>
        <p:nvSpPr>
          <p:cNvPr id="4" name="Content Placeholder 3"/>
          <p:cNvSpPr>
            <a:spLocks noGrp="1"/>
          </p:cNvSpPr>
          <p:nvPr>
            <p:ph sz="half" idx="2"/>
          </p:nvPr>
        </p:nvSpPr>
        <p:spPr>
          <a:xfrm>
            <a:off x="448830" y="1811338"/>
            <a:ext cx="4039465" cy="2677227"/>
          </a:xfrm>
        </p:spPr>
        <p:txBody>
          <a:bodyPr/>
          <a:lstStyle>
            <a:lvl1pPr marL="162804" indent="-162804">
              <a:defRPr sz="1600"/>
            </a:lvl1pPr>
            <a:lvl2pPr marL="366309" indent="-162804">
              <a:defRPr sz="1400"/>
            </a:lvl2pPr>
            <a:lvl3pPr>
              <a:defRPr sz="1400"/>
            </a:lvl3pPr>
            <a:lvl4pPr>
              <a:defRPr sz="1200"/>
            </a:lvl4pPr>
            <a:lvl5pPr>
              <a:defRPr sz="12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p:txBody>
      </p:sp>
      <p:sp>
        <p:nvSpPr>
          <p:cNvPr id="9" name="Text Placeholder 2"/>
          <p:cNvSpPr>
            <a:spLocks noGrp="1"/>
          </p:cNvSpPr>
          <p:nvPr>
            <p:ph type="body" idx="11"/>
          </p:nvPr>
        </p:nvSpPr>
        <p:spPr>
          <a:xfrm>
            <a:off x="4684570" y="1447025"/>
            <a:ext cx="4039465" cy="207377"/>
          </a:xfrm>
        </p:spPr>
        <p:txBody>
          <a:bodyPr anchor="t" anchorCtr="0"/>
          <a:lstStyle>
            <a:lvl1pPr marL="0" indent="0">
              <a:buNone/>
              <a:defRPr sz="1900" b="0" i="1" spc="56">
                <a:solidFill>
                  <a:srgbClr val="F8931F"/>
                </a:solidFill>
                <a:latin typeface="+mj-lt"/>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a:t>Click to edit Master text styles</a:t>
            </a:r>
          </a:p>
        </p:txBody>
      </p:sp>
      <p:sp>
        <p:nvSpPr>
          <p:cNvPr id="10" name="Content Placeholder 3"/>
          <p:cNvSpPr>
            <a:spLocks noGrp="1"/>
          </p:cNvSpPr>
          <p:nvPr>
            <p:ph sz="half" idx="12"/>
          </p:nvPr>
        </p:nvSpPr>
        <p:spPr>
          <a:xfrm>
            <a:off x="4674071" y="1817174"/>
            <a:ext cx="4039465" cy="2709491"/>
          </a:xfrm>
        </p:spPr>
        <p:txBody>
          <a:bodyPr/>
          <a:lstStyle>
            <a:lvl1pPr marL="162804" indent="-162804">
              <a:defRPr sz="1600"/>
            </a:lvl1pPr>
            <a:lvl2pPr marL="366309" indent="-162804">
              <a:defRPr sz="1400"/>
            </a:lvl2pPr>
            <a:lvl3pPr>
              <a:defRPr sz="1400"/>
            </a:lvl3pPr>
            <a:lvl4pPr>
              <a:defRPr sz="1200"/>
            </a:lvl4pPr>
            <a:lvl5pPr>
              <a:defRPr sz="12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p:txBody>
      </p:sp>
      <p:sp>
        <p:nvSpPr>
          <p:cNvPr id="8" name="Line 685"/>
          <p:cNvSpPr>
            <a:spLocks noChangeShapeType="1"/>
          </p:cNvSpPr>
          <p:nvPr/>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13"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extLst>
      <p:ext uri="{BB962C8B-B14F-4D97-AF65-F5344CB8AC3E}">
        <p14:creationId xmlns:p14="http://schemas.microsoft.com/office/powerpoint/2010/main" val="148002891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Line 685"/>
          <p:cNvSpPr>
            <a:spLocks noChangeShapeType="1"/>
          </p:cNvSpPr>
          <p:nvPr/>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5"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extLst>
      <p:ext uri="{BB962C8B-B14F-4D97-AF65-F5344CB8AC3E}">
        <p14:creationId xmlns:p14="http://schemas.microsoft.com/office/powerpoint/2010/main" val="243967702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457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396" y="4119974"/>
            <a:ext cx="7664671" cy="425473"/>
          </a:xfrm>
        </p:spPr>
        <p:txBody>
          <a:bodyPr/>
          <a:lstStyle>
            <a:lvl1pPr algn="l">
              <a:defRPr sz="2900" b="1"/>
            </a:lvl1pPr>
          </a:lstStyle>
          <a:p>
            <a:r>
              <a:rPr lang="en-US"/>
              <a:t>Click to edit Master title style</a:t>
            </a:r>
            <a:endParaRPr lang="en-US" dirty="0"/>
          </a:p>
        </p:txBody>
      </p:sp>
      <p:sp>
        <p:nvSpPr>
          <p:cNvPr id="3" name="Picture Placeholder 2"/>
          <p:cNvSpPr>
            <a:spLocks noGrp="1"/>
          </p:cNvSpPr>
          <p:nvPr>
            <p:ph type="pic" idx="1"/>
          </p:nvPr>
        </p:nvSpPr>
        <p:spPr>
          <a:xfrm>
            <a:off x="747396" y="780118"/>
            <a:ext cx="7649208" cy="3199296"/>
          </a:xfrm>
        </p:spPr>
        <p:txBody>
          <a:bodyPr/>
          <a:lstStyle>
            <a:lvl1pPr marL="0" indent="0">
              <a:buNone/>
              <a:defRPr sz="2600"/>
            </a:lvl1pPr>
            <a:lvl2pPr marL="366309" indent="0">
              <a:buNone/>
              <a:defRPr sz="2200"/>
            </a:lvl2pPr>
            <a:lvl3pPr marL="732617" indent="0">
              <a:buNone/>
              <a:defRPr sz="1900"/>
            </a:lvl3pPr>
            <a:lvl4pPr marL="1098926" indent="0">
              <a:buNone/>
              <a:defRPr sz="1600"/>
            </a:lvl4pPr>
            <a:lvl5pPr marL="1465235" indent="0">
              <a:buNone/>
              <a:defRPr sz="1600"/>
            </a:lvl5pPr>
            <a:lvl6pPr marL="1831543" indent="0">
              <a:buNone/>
              <a:defRPr sz="1600"/>
            </a:lvl6pPr>
            <a:lvl7pPr marL="2197852" indent="0">
              <a:buNone/>
              <a:defRPr sz="1600"/>
            </a:lvl7pPr>
            <a:lvl8pPr marL="2564160" indent="0">
              <a:buNone/>
              <a:defRPr sz="1600"/>
            </a:lvl8pPr>
            <a:lvl9pPr marL="2930469" indent="0">
              <a:buNone/>
              <a:defRPr sz="1600"/>
            </a:lvl9pPr>
          </a:lstStyle>
          <a:p>
            <a:r>
              <a:rPr lang="en-US"/>
              <a:t>Click icon to add picture</a:t>
            </a:r>
          </a:p>
        </p:txBody>
      </p:sp>
      <p:sp>
        <p:nvSpPr>
          <p:cNvPr id="4" name="Text Placeholder 3"/>
          <p:cNvSpPr>
            <a:spLocks noGrp="1"/>
          </p:cNvSpPr>
          <p:nvPr>
            <p:ph type="body" sz="half" idx="2"/>
          </p:nvPr>
        </p:nvSpPr>
        <p:spPr>
          <a:xfrm>
            <a:off x="747396" y="4608991"/>
            <a:ext cx="7674980" cy="444018"/>
          </a:xfrm>
        </p:spPr>
        <p:txBody>
          <a:bodyPr/>
          <a:lstStyle>
            <a:lvl1pPr marL="0" indent="0">
              <a:buNone/>
              <a:defRPr sz="2400"/>
            </a:lvl1pPr>
            <a:lvl2pPr marL="366309" indent="0">
              <a:buNone/>
              <a:defRPr sz="1000"/>
            </a:lvl2pPr>
            <a:lvl3pPr marL="732617" indent="0">
              <a:buNone/>
              <a:defRPr sz="800"/>
            </a:lvl3pPr>
            <a:lvl4pPr marL="1098926" indent="0">
              <a:buNone/>
              <a:defRPr sz="700"/>
            </a:lvl4pPr>
            <a:lvl5pPr marL="1465235" indent="0">
              <a:buNone/>
              <a:defRPr sz="700"/>
            </a:lvl5pPr>
            <a:lvl6pPr marL="1831543" indent="0">
              <a:buNone/>
              <a:defRPr sz="700"/>
            </a:lvl6pPr>
            <a:lvl7pPr marL="2197852" indent="0">
              <a:buNone/>
              <a:defRPr sz="700"/>
            </a:lvl7pPr>
            <a:lvl8pPr marL="2564160" indent="0">
              <a:buNone/>
              <a:defRPr sz="700"/>
            </a:lvl8pPr>
            <a:lvl9pPr marL="2930469" indent="0">
              <a:buNone/>
              <a:defRPr sz="700"/>
            </a:lvl9pPr>
          </a:lstStyle>
          <a:p>
            <a:pPr lvl="0"/>
            <a:r>
              <a:rPr lang="en-US"/>
              <a:t>Click to edit Master text styles</a:t>
            </a:r>
          </a:p>
        </p:txBody>
      </p:sp>
    </p:spTree>
    <p:extLst>
      <p:ext uri="{BB962C8B-B14F-4D97-AF65-F5344CB8AC3E}">
        <p14:creationId xmlns:p14="http://schemas.microsoft.com/office/powerpoint/2010/main" val="410230719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19966" y="1419558"/>
            <a:ext cx="8305511" cy="3116620"/>
          </a:xfrm>
        </p:spPr>
        <p:txBody>
          <a:bodyPr vert="eaVert"/>
          <a:lstStyle/>
          <a:p>
            <a:pPr lvl="0"/>
            <a:r>
              <a:rPr lang="en-US"/>
              <a:t>Click to edit Master text styles</a:t>
            </a:r>
          </a:p>
          <a:p>
            <a:pPr lvl="1"/>
            <a:r>
              <a:rPr lang="en-US"/>
              <a:t>Second level</a:t>
            </a:r>
          </a:p>
          <a:p>
            <a:pPr lvl="2"/>
            <a:r>
              <a:rPr lang="en-US"/>
              <a:t>Third level</a:t>
            </a:r>
          </a:p>
        </p:txBody>
      </p:sp>
      <p:sp>
        <p:nvSpPr>
          <p:cNvPr id="5" name="Line 685"/>
          <p:cNvSpPr>
            <a:spLocks noChangeShapeType="1"/>
          </p:cNvSpPr>
          <p:nvPr/>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6"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extLst>
      <p:ext uri="{BB962C8B-B14F-4D97-AF65-F5344CB8AC3E}">
        <p14:creationId xmlns:p14="http://schemas.microsoft.com/office/powerpoint/2010/main" val="338834759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49873" y="1041998"/>
            <a:ext cx="2076738" cy="373155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4850" y="1041998"/>
            <a:ext cx="5576477" cy="3731559"/>
          </a:xfrm>
        </p:spPr>
        <p:txBody>
          <a:bodyPr vert="eaVert"/>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4453394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
        <p:nvSpPr>
          <p:cNvPr id="3" name="Content Placeholder 2"/>
          <p:cNvSpPr>
            <a:spLocks noGrp="1"/>
          </p:cNvSpPr>
          <p:nvPr>
            <p:ph idx="1"/>
          </p:nvPr>
        </p:nvSpPr>
        <p:spPr>
          <a:xfrm>
            <a:off x="419967" y="1464319"/>
            <a:ext cx="8304068" cy="3350668"/>
          </a:xfrm>
        </p:spPr>
        <p:txBody>
          <a:bodyPr/>
          <a:lstStyle>
            <a:lvl1pPr>
              <a:spcBef>
                <a:spcPts val="1442"/>
              </a:spcBef>
              <a:defRPr/>
            </a:lvl1pPr>
            <a:lvl2pPr>
              <a:spcBef>
                <a:spcPts val="1442"/>
              </a:spcBef>
              <a:defRPr/>
            </a:lvl2pPr>
            <a:lvl3pPr>
              <a:spcBef>
                <a:spcPts val="1442"/>
              </a:spcBef>
              <a:defRPr/>
            </a:lvl3pPr>
            <a:lvl4pPr>
              <a:spcBef>
                <a:spcPts val="961"/>
              </a:spcBef>
              <a:defRPr/>
            </a:lvl4pPr>
            <a:lvl5pPr>
              <a:spcBef>
                <a:spcPts val="961"/>
              </a:spcBef>
              <a:defRPr/>
            </a:lvl5pPr>
          </a:lstStyle>
          <a:p>
            <a:pPr lvl="0"/>
            <a:r>
              <a:rPr lang="en-US"/>
              <a:t>Edit Master text styles</a:t>
            </a:r>
          </a:p>
          <a:p>
            <a:pPr lvl="1"/>
            <a:r>
              <a:rPr lang="en-US"/>
              <a:t>Second level</a:t>
            </a:r>
          </a:p>
          <a:p>
            <a:pPr lvl="2"/>
            <a:r>
              <a:rPr lang="en-US"/>
              <a:t>Third level</a:t>
            </a:r>
          </a:p>
        </p:txBody>
      </p:sp>
      <p:sp>
        <p:nvSpPr>
          <p:cNvPr id="4" name="Line 685"/>
          <p:cNvSpPr>
            <a:spLocks noChangeShapeType="1"/>
          </p:cNvSpPr>
          <p:nvPr userDrawn="1"/>
        </p:nvSpPr>
        <p:spPr bwMode="auto">
          <a:xfrm>
            <a:off x="418523" y="1285488"/>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19967" y="1419557"/>
            <a:ext cx="8304068" cy="3484951"/>
          </a:xfrm>
        </p:spPr>
        <p:txBody>
          <a:bodyPr/>
          <a:lstStyle/>
          <a:p>
            <a:r>
              <a:rPr lang="en-US"/>
              <a:t>Click icon to add chart</a:t>
            </a:r>
            <a:endParaRPr lang="en-US" dirty="0"/>
          </a:p>
        </p:txBody>
      </p:sp>
      <p:sp>
        <p:nvSpPr>
          <p:cNvPr id="5" name="Line 685"/>
          <p:cNvSpPr>
            <a:spLocks noChangeShapeType="1"/>
          </p:cNvSpPr>
          <p:nvPr/>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6"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extLst>
      <p:ext uri="{BB962C8B-B14F-4D97-AF65-F5344CB8AC3E}">
        <p14:creationId xmlns:p14="http://schemas.microsoft.com/office/powerpoint/2010/main" val="414262070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cSld name="2_Title Slide">
    <p:spTree>
      <p:nvGrpSpPr>
        <p:cNvPr id="1" name="Shape 13"/>
        <p:cNvGrpSpPr/>
        <p:nvPr/>
      </p:nvGrpSpPr>
      <p:grpSpPr>
        <a:xfrm>
          <a:off x="0" y="0"/>
          <a:ext cx="0" cy="0"/>
          <a:chOff x="0" y="0"/>
          <a:chExt cx="0" cy="0"/>
        </a:xfrm>
      </p:grpSpPr>
      <p:sp>
        <p:nvSpPr>
          <p:cNvPr id="15" name="Google Shape;15;p2"/>
          <p:cNvSpPr txBox="1">
            <a:spLocks noGrp="1"/>
          </p:cNvSpPr>
          <p:nvPr>
            <p:ph type="title"/>
          </p:nvPr>
        </p:nvSpPr>
        <p:spPr>
          <a:xfrm>
            <a:off x="418368" y="1818355"/>
            <a:ext cx="8304711" cy="1022187"/>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sz="3800" b="1" cap="none">
                <a:solidFill>
                  <a:srgbClr val="0037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25993" y="2992899"/>
            <a:ext cx="8295184" cy="605118"/>
          </a:xfrm>
          <a:prstGeom prst="rect">
            <a:avLst/>
          </a:prstGeom>
          <a:noFill/>
          <a:ln>
            <a:noFill/>
          </a:ln>
        </p:spPr>
        <p:txBody>
          <a:bodyPr spcFirstLastPara="1" wrap="square" lIns="0" tIns="0" rIns="0" bIns="0" anchor="t" anchorCtr="0"/>
          <a:lstStyle>
            <a:lvl1pPr marL="457200" lvl="0" indent="-228600" algn="l">
              <a:lnSpc>
                <a:spcPct val="100000"/>
              </a:lnSpc>
              <a:spcBef>
                <a:spcPts val="1442"/>
              </a:spcBef>
              <a:spcAft>
                <a:spcPts val="0"/>
              </a:spcAft>
              <a:buSzPts val="2900"/>
              <a:buNone/>
              <a:defRPr sz="2900" i="1">
                <a:solidFill>
                  <a:srgbClr val="003763"/>
                </a:solidFill>
                <a:latin typeface="Calibri"/>
                <a:ea typeface="Calibri"/>
                <a:cs typeface="Calibri"/>
                <a:sym typeface="Calibri"/>
              </a:defRPr>
            </a:lvl1pPr>
            <a:lvl2pPr marL="914400" lvl="1" indent="-314325" algn="l">
              <a:lnSpc>
                <a:spcPct val="100000"/>
              </a:lnSpc>
              <a:spcBef>
                <a:spcPts val="1442"/>
              </a:spcBef>
              <a:spcAft>
                <a:spcPts val="0"/>
              </a:spcAft>
              <a:buSzPts val="1350"/>
              <a:buChar char="–"/>
              <a:defRPr/>
            </a:lvl2pPr>
            <a:lvl3pPr marL="1371600" lvl="2" indent="-320039" algn="l">
              <a:lnSpc>
                <a:spcPct val="100000"/>
              </a:lnSpc>
              <a:spcBef>
                <a:spcPts val="1442"/>
              </a:spcBef>
              <a:spcAft>
                <a:spcPts val="0"/>
              </a:spcAft>
              <a:buSzPts val="1440"/>
              <a:buChar char="‣"/>
              <a:defRPr/>
            </a:lvl3pPr>
            <a:lvl4pPr marL="1828800" lvl="3" indent="-314325" algn="l">
              <a:lnSpc>
                <a:spcPct val="100000"/>
              </a:lnSpc>
              <a:spcBef>
                <a:spcPts val="961"/>
              </a:spcBef>
              <a:spcAft>
                <a:spcPts val="0"/>
              </a:spcAft>
              <a:buSzPts val="1350"/>
              <a:buChar char="-"/>
              <a:defRPr/>
            </a:lvl4pPr>
            <a:lvl5pPr marL="2286000" lvl="4" indent="-320039" algn="l">
              <a:lnSpc>
                <a:spcPct val="100000"/>
              </a:lnSpc>
              <a:spcBef>
                <a:spcPts val="961"/>
              </a:spcBef>
              <a:spcAft>
                <a:spcPts val="0"/>
              </a:spcAft>
              <a:buSzPts val="1440"/>
              <a:buChar char="‣"/>
              <a:defRPr/>
            </a:lvl5pPr>
            <a:lvl6pPr marL="2743200" lvl="5" indent="-314325" algn="l">
              <a:lnSpc>
                <a:spcPct val="100000"/>
              </a:lnSpc>
              <a:spcBef>
                <a:spcPts val="630"/>
              </a:spcBef>
              <a:spcAft>
                <a:spcPts val="0"/>
              </a:spcAft>
              <a:buSzPts val="1350"/>
              <a:buChar char="▪"/>
              <a:defRPr/>
            </a:lvl6pPr>
            <a:lvl7pPr marL="3200400" lvl="6" indent="-314325" algn="l">
              <a:lnSpc>
                <a:spcPct val="100000"/>
              </a:lnSpc>
              <a:spcBef>
                <a:spcPts val="630"/>
              </a:spcBef>
              <a:spcAft>
                <a:spcPts val="0"/>
              </a:spcAft>
              <a:buSzPts val="1350"/>
              <a:buChar char="▪"/>
              <a:defRPr/>
            </a:lvl7pPr>
            <a:lvl8pPr marL="3657600" lvl="7" indent="-314325" algn="l">
              <a:lnSpc>
                <a:spcPct val="100000"/>
              </a:lnSpc>
              <a:spcBef>
                <a:spcPts val="630"/>
              </a:spcBef>
              <a:spcAft>
                <a:spcPts val="0"/>
              </a:spcAft>
              <a:buSzPts val="1350"/>
              <a:buChar char="▪"/>
              <a:defRPr/>
            </a:lvl8pPr>
            <a:lvl9pPr marL="4114800" lvl="8" indent="-314325" algn="l">
              <a:lnSpc>
                <a:spcPct val="100000"/>
              </a:lnSpc>
              <a:spcBef>
                <a:spcPts val="630"/>
              </a:spcBef>
              <a:spcAft>
                <a:spcPts val="0"/>
              </a:spcAft>
              <a:buSzPts val="1350"/>
              <a:buChar char="▪"/>
              <a:defRPr/>
            </a:lvl9pPr>
          </a:lstStyle>
          <a:p>
            <a:endParaRPr/>
          </a:p>
        </p:txBody>
      </p:sp>
      <p:sp>
        <p:nvSpPr>
          <p:cNvPr id="18" name="Google Shape;18;p2"/>
          <p:cNvSpPr txBox="1">
            <a:spLocks noGrp="1"/>
          </p:cNvSpPr>
          <p:nvPr>
            <p:ph type="body" idx="2"/>
          </p:nvPr>
        </p:nvSpPr>
        <p:spPr>
          <a:xfrm>
            <a:off x="212814" y="4805747"/>
            <a:ext cx="2955636" cy="184897"/>
          </a:xfrm>
          <a:prstGeom prst="rect">
            <a:avLst/>
          </a:prstGeom>
          <a:noFill/>
          <a:ln>
            <a:noFill/>
          </a:ln>
        </p:spPr>
        <p:txBody>
          <a:bodyPr spcFirstLastPara="1" wrap="square" lIns="0" tIns="0" rIns="0" bIns="0" anchor="t" anchorCtr="0"/>
          <a:lstStyle>
            <a:lvl1pPr marL="457200" lvl="0" indent="-228600" algn="l">
              <a:lnSpc>
                <a:spcPct val="100000"/>
              </a:lnSpc>
              <a:spcBef>
                <a:spcPts val="1442"/>
              </a:spcBef>
              <a:spcAft>
                <a:spcPts val="0"/>
              </a:spcAft>
              <a:buSzPts val="1600"/>
              <a:buNone/>
              <a:defRPr sz="1600" b="0" i="1">
                <a:solidFill>
                  <a:srgbClr val="CA6F06"/>
                </a:solidFill>
              </a:defRPr>
            </a:lvl1pPr>
            <a:lvl2pPr marL="914400" lvl="1" indent="-228600" algn="l">
              <a:lnSpc>
                <a:spcPct val="100000"/>
              </a:lnSpc>
              <a:spcBef>
                <a:spcPts val="1442"/>
              </a:spcBef>
              <a:spcAft>
                <a:spcPts val="0"/>
              </a:spcAft>
              <a:buSzPts val="1650"/>
              <a:buNone/>
              <a:defRPr/>
            </a:lvl2pPr>
            <a:lvl3pPr marL="1371600" lvl="2" indent="-228600" algn="l">
              <a:lnSpc>
                <a:spcPct val="100000"/>
              </a:lnSpc>
              <a:spcBef>
                <a:spcPts val="1442"/>
              </a:spcBef>
              <a:spcAft>
                <a:spcPts val="0"/>
              </a:spcAft>
              <a:buSzPts val="1520"/>
              <a:buNone/>
              <a:defRPr/>
            </a:lvl3pPr>
            <a:lvl4pPr marL="1828800" lvl="3" indent="-228600" algn="l">
              <a:lnSpc>
                <a:spcPct val="100000"/>
              </a:lnSpc>
              <a:spcBef>
                <a:spcPts val="961"/>
              </a:spcBef>
              <a:spcAft>
                <a:spcPts val="0"/>
              </a:spcAft>
              <a:buSzPts val="900"/>
              <a:buNone/>
              <a:defRPr/>
            </a:lvl4pPr>
            <a:lvl5pPr marL="2286000" lvl="4" indent="-228600" algn="l">
              <a:lnSpc>
                <a:spcPct val="100000"/>
              </a:lnSpc>
              <a:spcBef>
                <a:spcPts val="961"/>
              </a:spcBef>
              <a:spcAft>
                <a:spcPts val="0"/>
              </a:spcAft>
              <a:buSzPts val="960"/>
              <a:buNone/>
              <a:defRPr/>
            </a:lvl5pPr>
            <a:lvl6pPr marL="2743200" lvl="5" indent="-314325" algn="l">
              <a:lnSpc>
                <a:spcPct val="100000"/>
              </a:lnSpc>
              <a:spcBef>
                <a:spcPts val="630"/>
              </a:spcBef>
              <a:spcAft>
                <a:spcPts val="0"/>
              </a:spcAft>
              <a:buSzPts val="1350"/>
              <a:buChar char="▪"/>
              <a:defRPr/>
            </a:lvl6pPr>
            <a:lvl7pPr marL="3200400" lvl="6" indent="-314325" algn="l">
              <a:lnSpc>
                <a:spcPct val="100000"/>
              </a:lnSpc>
              <a:spcBef>
                <a:spcPts val="630"/>
              </a:spcBef>
              <a:spcAft>
                <a:spcPts val="0"/>
              </a:spcAft>
              <a:buSzPts val="1350"/>
              <a:buChar char="▪"/>
              <a:defRPr/>
            </a:lvl7pPr>
            <a:lvl8pPr marL="3657600" lvl="7" indent="-314325" algn="l">
              <a:lnSpc>
                <a:spcPct val="100000"/>
              </a:lnSpc>
              <a:spcBef>
                <a:spcPts val="630"/>
              </a:spcBef>
              <a:spcAft>
                <a:spcPts val="0"/>
              </a:spcAft>
              <a:buSzPts val="1350"/>
              <a:buChar char="▪"/>
              <a:defRPr/>
            </a:lvl8pPr>
            <a:lvl9pPr marL="4114800" lvl="8" indent="-314325" algn="l">
              <a:lnSpc>
                <a:spcPct val="100000"/>
              </a:lnSpc>
              <a:spcBef>
                <a:spcPts val="630"/>
              </a:spcBef>
              <a:spcAft>
                <a:spcPts val="0"/>
              </a:spcAft>
              <a:buSzPts val="1350"/>
              <a:buChar char="▪"/>
              <a:defRPr/>
            </a:lvl9pPr>
          </a:lstStyle>
          <a:p>
            <a:endParaRPr/>
          </a:p>
        </p:txBody>
      </p:sp>
    </p:spTree>
    <p:extLst>
      <p:ext uri="{BB962C8B-B14F-4D97-AF65-F5344CB8AC3E}">
        <p14:creationId xmlns:p14="http://schemas.microsoft.com/office/powerpoint/2010/main" val="209604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2127879"/>
            <a:ext cx="7771534" cy="1022187"/>
          </a:xfrm>
        </p:spPr>
        <p:txBody>
          <a:bodyPr anchor="t"/>
          <a:lstStyle>
            <a:lvl1pPr algn="ctr">
              <a:defRPr sz="3200" b="1" cap="all"/>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967" y="1692163"/>
            <a:ext cx="4082761" cy="2838590"/>
          </a:xfrm>
        </p:spPr>
        <p:txBody>
          <a:bodyPr/>
          <a:lstStyle>
            <a:lvl1pPr marL="162804" indent="-162804">
              <a:spcBef>
                <a:spcPts val="1442"/>
              </a:spcBef>
              <a:defRPr sz="1600"/>
            </a:lvl1pPr>
            <a:lvl2pPr marL="366309" indent="-162804">
              <a:spcBef>
                <a:spcPts val="1442"/>
              </a:spcBef>
              <a:defRPr sz="1400"/>
            </a:lvl2pPr>
            <a:lvl3pPr>
              <a:spcBef>
                <a:spcPts val="961"/>
              </a:spcBef>
              <a:defRPr sz="1400"/>
            </a:lvl3pPr>
            <a:lvl4pPr>
              <a:spcBef>
                <a:spcPts val="961"/>
              </a:spcBef>
              <a:defRPr sz="1200"/>
            </a:lvl4pPr>
            <a:lvl5pPr>
              <a:spcBef>
                <a:spcPts val="961"/>
              </a:spcBef>
              <a:defRPr sz="1200"/>
            </a:lvl5pPr>
            <a:lvl6pPr>
              <a:defRPr sz="1400"/>
            </a:lvl6pPr>
            <a:lvl7pPr>
              <a:defRPr sz="1400"/>
            </a:lvl7pPr>
            <a:lvl8pPr>
              <a:defRPr sz="1400"/>
            </a:lvl8pPr>
            <a:lvl9pPr>
              <a:defRPr sz="14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4641273" y="1692163"/>
            <a:ext cx="4082762" cy="2838590"/>
          </a:xfrm>
        </p:spPr>
        <p:txBody>
          <a:bodyPr/>
          <a:lstStyle>
            <a:lvl1pPr marL="162804" indent="-162804">
              <a:spcBef>
                <a:spcPts val="1442"/>
              </a:spcBef>
              <a:defRPr sz="1600"/>
            </a:lvl1pPr>
            <a:lvl2pPr indent="-162804">
              <a:spcBef>
                <a:spcPts val="1442"/>
              </a:spcBef>
              <a:defRPr sz="1400"/>
            </a:lvl2pPr>
            <a:lvl3pPr>
              <a:spcBef>
                <a:spcPts val="961"/>
              </a:spcBef>
              <a:defRPr sz="1400"/>
            </a:lvl3pPr>
            <a:lvl4pPr>
              <a:spcBef>
                <a:spcPts val="961"/>
              </a:spcBef>
              <a:defRPr sz="1200"/>
            </a:lvl4pPr>
            <a:lvl5pPr>
              <a:spcBef>
                <a:spcPts val="961"/>
              </a:spcBef>
              <a:defRPr sz="1200"/>
            </a:lvl5pPr>
            <a:lvl6pPr>
              <a:defRPr sz="1400"/>
            </a:lvl6pPr>
            <a:lvl7pPr>
              <a:defRPr sz="1400"/>
            </a:lvl7pPr>
            <a:lvl8pPr>
              <a:defRPr sz="1400"/>
            </a:lvl8pPr>
            <a:lvl9pPr>
              <a:defRPr sz="1400"/>
            </a:lvl9pPr>
          </a:lstStyle>
          <a:p>
            <a:pPr lvl="0"/>
            <a:r>
              <a:rPr lang="en-US"/>
              <a:t>Edit Master text styles</a:t>
            </a:r>
          </a:p>
          <a:p>
            <a:pPr lvl="1"/>
            <a:r>
              <a:rPr lang="en-US"/>
              <a:t>Second level</a:t>
            </a:r>
          </a:p>
        </p:txBody>
      </p:sp>
      <p:sp>
        <p:nvSpPr>
          <p:cNvPr id="12" name="Line 685"/>
          <p:cNvSpPr>
            <a:spLocks noChangeShapeType="1"/>
          </p:cNvSpPr>
          <p:nvPr userDrawn="1"/>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7"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8830" y="1447025"/>
            <a:ext cx="4039465" cy="201541"/>
          </a:xfrm>
        </p:spPr>
        <p:txBody>
          <a:bodyPr anchor="t" anchorCtr="0"/>
          <a:lstStyle>
            <a:lvl1pPr marL="0" indent="0">
              <a:buNone/>
              <a:defRPr sz="1900" b="0" i="1" spc="56">
                <a:solidFill>
                  <a:srgbClr val="F8931F"/>
                </a:solidFill>
                <a:latin typeface="+mj-lt"/>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a:t>Edit Master text styles</a:t>
            </a:r>
          </a:p>
        </p:txBody>
      </p:sp>
      <p:sp>
        <p:nvSpPr>
          <p:cNvPr id="4" name="Content Placeholder 3"/>
          <p:cNvSpPr>
            <a:spLocks noGrp="1"/>
          </p:cNvSpPr>
          <p:nvPr>
            <p:ph sz="half" idx="2"/>
          </p:nvPr>
        </p:nvSpPr>
        <p:spPr>
          <a:xfrm>
            <a:off x="448830" y="1811338"/>
            <a:ext cx="4039465" cy="2677227"/>
          </a:xfrm>
        </p:spPr>
        <p:txBody>
          <a:bodyPr/>
          <a:lstStyle>
            <a:lvl1pPr marL="162804" indent="-162804">
              <a:defRPr sz="1600"/>
            </a:lvl1pPr>
            <a:lvl2pPr marL="366309" indent="-162804">
              <a:defRPr sz="1400"/>
            </a:lvl2pPr>
            <a:lvl3pPr>
              <a:defRPr sz="1400"/>
            </a:lvl3pPr>
            <a:lvl4pPr>
              <a:defRPr sz="1200"/>
            </a:lvl4pPr>
            <a:lvl5pPr>
              <a:defRPr sz="1200"/>
            </a:lvl5pPr>
            <a:lvl6pPr>
              <a:defRPr sz="1300"/>
            </a:lvl6pPr>
            <a:lvl7pPr>
              <a:defRPr sz="1300"/>
            </a:lvl7pPr>
            <a:lvl8pPr>
              <a:defRPr sz="1300"/>
            </a:lvl8pPr>
            <a:lvl9pPr>
              <a:defRPr sz="1300"/>
            </a:lvl9pPr>
          </a:lstStyle>
          <a:p>
            <a:pPr lvl="0"/>
            <a:r>
              <a:rPr lang="en-US"/>
              <a:t>Edit Master text styles</a:t>
            </a:r>
          </a:p>
          <a:p>
            <a:pPr lvl="1"/>
            <a:r>
              <a:rPr lang="en-US"/>
              <a:t>Second level</a:t>
            </a:r>
          </a:p>
        </p:txBody>
      </p:sp>
      <p:sp>
        <p:nvSpPr>
          <p:cNvPr id="9" name="Text Placeholder 2"/>
          <p:cNvSpPr>
            <a:spLocks noGrp="1"/>
          </p:cNvSpPr>
          <p:nvPr>
            <p:ph type="body" idx="11"/>
          </p:nvPr>
        </p:nvSpPr>
        <p:spPr>
          <a:xfrm>
            <a:off x="4684570" y="1447025"/>
            <a:ext cx="4039465" cy="207377"/>
          </a:xfrm>
        </p:spPr>
        <p:txBody>
          <a:bodyPr anchor="t" anchorCtr="0"/>
          <a:lstStyle>
            <a:lvl1pPr marL="0" indent="0">
              <a:buNone/>
              <a:defRPr sz="1900" b="0" i="1" spc="56">
                <a:solidFill>
                  <a:srgbClr val="F8931F"/>
                </a:solidFill>
                <a:latin typeface="+mj-lt"/>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a:t>Edit Master text styles</a:t>
            </a:r>
          </a:p>
        </p:txBody>
      </p:sp>
      <p:sp>
        <p:nvSpPr>
          <p:cNvPr id="10" name="Content Placeholder 3"/>
          <p:cNvSpPr>
            <a:spLocks noGrp="1"/>
          </p:cNvSpPr>
          <p:nvPr>
            <p:ph sz="half" idx="12"/>
          </p:nvPr>
        </p:nvSpPr>
        <p:spPr>
          <a:xfrm>
            <a:off x="4674071" y="1817174"/>
            <a:ext cx="4039465" cy="2709491"/>
          </a:xfrm>
        </p:spPr>
        <p:txBody>
          <a:bodyPr/>
          <a:lstStyle>
            <a:lvl1pPr marL="162804" indent="-162804">
              <a:defRPr sz="1600"/>
            </a:lvl1pPr>
            <a:lvl2pPr marL="366309" indent="-162804">
              <a:defRPr sz="1400"/>
            </a:lvl2pPr>
            <a:lvl3pPr>
              <a:defRPr sz="1400"/>
            </a:lvl3pPr>
            <a:lvl4pPr>
              <a:defRPr sz="1200"/>
            </a:lvl4pPr>
            <a:lvl5pPr>
              <a:defRPr sz="1200"/>
            </a:lvl5pPr>
            <a:lvl6pPr>
              <a:defRPr sz="1300"/>
            </a:lvl6pPr>
            <a:lvl7pPr>
              <a:defRPr sz="1300"/>
            </a:lvl7pPr>
            <a:lvl8pPr>
              <a:defRPr sz="1300"/>
            </a:lvl8pPr>
            <a:lvl9pPr>
              <a:defRPr sz="1300"/>
            </a:lvl9pPr>
          </a:lstStyle>
          <a:p>
            <a:pPr lvl="0"/>
            <a:r>
              <a:rPr lang="en-US"/>
              <a:t>Edit Master text styles</a:t>
            </a:r>
          </a:p>
          <a:p>
            <a:pPr lvl="1"/>
            <a:r>
              <a:rPr lang="en-US"/>
              <a:t>Second level</a:t>
            </a:r>
          </a:p>
        </p:txBody>
      </p:sp>
      <p:sp>
        <p:nvSpPr>
          <p:cNvPr id="8" name="Line 685"/>
          <p:cNvSpPr>
            <a:spLocks noChangeShapeType="1"/>
          </p:cNvSpPr>
          <p:nvPr userDrawn="1"/>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13"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Line 685"/>
          <p:cNvSpPr>
            <a:spLocks noChangeShapeType="1"/>
          </p:cNvSpPr>
          <p:nvPr userDrawn="1"/>
        </p:nvSpPr>
        <p:spPr bwMode="auto">
          <a:xfrm>
            <a:off x="417080" y="1284252"/>
            <a:ext cx="8306955" cy="0"/>
          </a:xfrm>
          <a:prstGeom prst="line">
            <a:avLst/>
          </a:prstGeom>
          <a:noFill/>
          <a:ln w="12700">
            <a:solidFill>
              <a:schemeClr val="tx2"/>
            </a:solidFill>
            <a:round/>
            <a:headEnd/>
            <a:tailEnd/>
          </a:ln>
          <a:effectLst/>
        </p:spPr>
        <p:txBody>
          <a:bodyPr wrap="none" lIns="0" tIns="0" rIns="0" bIns="0" anchor="ctr"/>
          <a:lstStyle/>
          <a:p>
            <a:endParaRPr lang="en-US" dirty="0">
              <a:latin typeface="Calibri"/>
            </a:endParaRPr>
          </a:p>
        </p:txBody>
      </p:sp>
      <p:sp>
        <p:nvSpPr>
          <p:cNvPr id="5" name="Title 1"/>
          <p:cNvSpPr>
            <a:spLocks noGrp="1"/>
          </p:cNvSpPr>
          <p:nvPr>
            <p:ph type="title"/>
          </p:nvPr>
        </p:nvSpPr>
        <p:spPr>
          <a:xfrm>
            <a:off x="418523" y="868717"/>
            <a:ext cx="8308397" cy="408930"/>
          </a:xfrm>
        </p:spPr>
        <p:txBody>
          <a:body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396" y="4119974"/>
            <a:ext cx="7664671" cy="425473"/>
          </a:xfrm>
        </p:spPr>
        <p:txBody>
          <a:bodyPr/>
          <a:lstStyle>
            <a:lvl1pPr algn="l">
              <a:defRPr sz="2900" b="1"/>
            </a:lvl1pPr>
          </a:lstStyle>
          <a:p>
            <a:r>
              <a:rPr lang="en-US"/>
              <a:t>Click to edit Master title style</a:t>
            </a:r>
            <a:endParaRPr lang="en-US" dirty="0"/>
          </a:p>
        </p:txBody>
      </p:sp>
      <p:sp>
        <p:nvSpPr>
          <p:cNvPr id="3" name="Picture Placeholder 2"/>
          <p:cNvSpPr>
            <a:spLocks noGrp="1"/>
          </p:cNvSpPr>
          <p:nvPr>
            <p:ph type="pic" idx="1"/>
          </p:nvPr>
        </p:nvSpPr>
        <p:spPr>
          <a:xfrm>
            <a:off x="747396" y="780118"/>
            <a:ext cx="7649208" cy="3199296"/>
          </a:xfrm>
        </p:spPr>
        <p:txBody>
          <a:bodyPr/>
          <a:lstStyle>
            <a:lvl1pPr marL="0" indent="0">
              <a:buNone/>
              <a:defRPr sz="2600"/>
            </a:lvl1pPr>
            <a:lvl2pPr marL="366309" indent="0">
              <a:buNone/>
              <a:defRPr sz="2200"/>
            </a:lvl2pPr>
            <a:lvl3pPr marL="732617" indent="0">
              <a:buNone/>
              <a:defRPr sz="1900"/>
            </a:lvl3pPr>
            <a:lvl4pPr marL="1098926" indent="0">
              <a:buNone/>
              <a:defRPr sz="1600"/>
            </a:lvl4pPr>
            <a:lvl5pPr marL="1465235" indent="0">
              <a:buNone/>
              <a:defRPr sz="1600"/>
            </a:lvl5pPr>
            <a:lvl6pPr marL="1831543" indent="0">
              <a:buNone/>
              <a:defRPr sz="1600"/>
            </a:lvl6pPr>
            <a:lvl7pPr marL="2197852" indent="0">
              <a:buNone/>
              <a:defRPr sz="1600"/>
            </a:lvl7pPr>
            <a:lvl8pPr marL="2564160" indent="0">
              <a:buNone/>
              <a:defRPr sz="1600"/>
            </a:lvl8pPr>
            <a:lvl9pPr marL="2930469" indent="0">
              <a:buNone/>
              <a:defRPr sz="1600"/>
            </a:lvl9pPr>
          </a:lstStyle>
          <a:p>
            <a:r>
              <a:rPr lang="en-US" dirty="0"/>
              <a:t>Click icon to add picture</a:t>
            </a:r>
          </a:p>
        </p:txBody>
      </p:sp>
      <p:sp>
        <p:nvSpPr>
          <p:cNvPr id="4" name="Text Placeholder 3"/>
          <p:cNvSpPr>
            <a:spLocks noGrp="1"/>
          </p:cNvSpPr>
          <p:nvPr>
            <p:ph type="body" sz="half" idx="2"/>
          </p:nvPr>
        </p:nvSpPr>
        <p:spPr>
          <a:xfrm>
            <a:off x="747396" y="4608991"/>
            <a:ext cx="7674980" cy="444018"/>
          </a:xfrm>
        </p:spPr>
        <p:txBody>
          <a:bodyPr/>
          <a:lstStyle>
            <a:lvl1pPr marL="0" indent="0">
              <a:buNone/>
              <a:defRPr sz="2400"/>
            </a:lvl1pPr>
            <a:lvl2pPr marL="366309" indent="0">
              <a:buNone/>
              <a:defRPr sz="1000"/>
            </a:lvl2pPr>
            <a:lvl3pPr marL="732617" indent="0">
              <a:buNone/>
              <a:defRPr sz="800"/>
            </a:lvl3pPr>
            <a:lvl4pPr marL="1098926" indent="0">
              <a:buNone/>
              <a:defRPr sz="700"/>
            </a:lvl4pPr>
            <a:lvl5pPr marL="1465235" indent="0">
              <a:buNone/>
              <a:defRPr sz="700"/>
            </a:lvl5pPr>
            <a:lvl6pPr marL="1831543" indent="0">
              <a:buNone/>
              <a:defRPr sz="700"/>
            </a:lvl6pPr>
            <a:lvl7pPr marL="2197852" indent="0">
              <a:buNone/>
              <a:defRPr sz="700"/>
            </a:lvl7pPr>
            <a:lvl8pPr marL="2564160" indent="0">
              <a:buNone/>
              <a:defRPr sz="700"/>
            </a:lvl8pPr>
            <a:lvl9pPr marL="2930469" indent="0">
              <a:buNone/>
              <a:defRPr sz="7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6.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FFFF"/>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9967" y="1058867"/>
            <a:ext cx="8308397" cy="76706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a:t>Two Line Titles</a:t>
            </a:r>
            <a:br>
              <a:rPr lang="en-US" dirty="0"/>
            </a:br>
            <a:r>
              <a:rPr lang="en-US" dirty="0"/>
              <a:t>One Line Titles</a:t>
            </a:r>
          </a:p>
        </p:txBody>
      </p:sp>
      <p:sp>
        <p:nvSpPr>
          <p:cNvPr id="6149" name="Rectangle 5"/>
          <p:cNvSpPr>
            <a:spLocks noGrp="1" noChangeArrowheads="1"/>
          </p:cNvSpPr>
          <p:nvPr>
            <p:ph type="body" idx="1"/>
          </p:nvPr>
        </p:nvSpPr>
        <p:spPr bwMode="auto">
          <a:xfrm>
            <a:off x="419966" y="2039750"/>
            <a:ext cx="8304068" cy="227855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a:extLst>
              <a:ext uri="{FF2B5EF4-FFF2-40B4-BE49-F238E27FC236}">
                <a16:creationId xmlns:a16="http://schemas.microsoft.com/office/drawing/2014/main" id="{0A6DDD43-4919-4AC9-9A25-A9C878F83AB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 y="0"/>
            <a:ext cx="9144105" cy="757856"/>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74"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 id="2147483661" r:id="rId11"/>
    <p:sldLayoutId id="2147483673" r:id="rId12"/>
    <p:sldLayoutId id="2147483675" r:id="rId13"/>
    <p:sldLayoutId id="2147483791" r:id="rId14"/>
  </p:sldLayoutIdLst>
  <p:hf hdr="0" ftr="0" dt="0"/>
  <p:txStyles>
    <p:titleStyle>
      <a:lvl1pPr algn="l" defTabSz="578717" rtl="0" eaLnBrk="1" fontAlgn="base" hangingPunct="1">
        <a:spcBef>
          <a:spcPct val="0"/>
        </a:spcBef>
        <a:spcAft>
          <a:spcPct val="0"/>
        </a:spcAft>
        <a:defRPr sz="2900" b="1" cap="all">
          <a:solidFill>
            <a:schemeClr val="accent4"/>
          </a:solidFill>
          <a:latin typeface="+mj-lt"/>
          <a:ea typeface="+mj-ea"/>
          <a:cs typeface="+mj-cs"/>
        </a:defRPr>
      </a:lvl1pPr>
      <a:lvl2pPr algn="l" defTabSz="578717" rtl="0" eaLnBrk="1" fontAlgn="base" hangingPunct="1">
        <a:spcBef>
          <a:spcPct val="0"/>
        </a:spcBef>
        <a:spcAft>
          <a:spcPct val="0"/>
        </a:spcAft>
        <a:defRPr sz="1600" b="1">
          <a:solidFill>
            <a:schemeClr val="accent1"/>
          </a:solidFill>
          <a:latin typeface="Arial" charset="0"/>
        </a:defRPr>
      </a:lvl2pPr>
      <a:lvl3pPr algn="l" defTabSz="578717" rtl="0" eaLnBrk="1" fontAlgn="base" hangingPunct="1">
        <a:spcBef>
          <a:spcPct val="0"/>
        </a:spcBef>
        <a:spcAft>
          <a:spcPct val="0"/>
        </a:spcAft>
        <a:defRPr sz="1600" b="1">
          <a:solidFill>
            <a:schemeClr val="accent1"/>
          </a:solidFill>
          <a:latin typeface="Arial" charset="0"/>
        </a:defRPr>
      </a:lvl3pPr>
      <a:lvl4pPr algn="l" defTabSz="578717" rtl="0" eaLnBrk="1" fontAlgn="base" hangingPunct="1">
        <a:spcBef>
          <a:spcPct val="0"/>
        </a:spcBef>
        <a:spcAft>
          <a:spcPct val="0"/>
        </a:spcAft>
        <a:defRPr sz="1600" b="1">
          <a:solidFill>
            <a:schemeClr val="accent1"/>
          </a:solidFill>
          <a:latin typeface="Arial" charset="0"/>
        </a:defRPr>
      </a:lvl4pPr>
      <a:lvl5pPr algn="l" defTabSz="578717" rtl="0" eaLnBrk="1" fontAlgn="base" hangingPunct="1">
        <a:spcBef>
          <a:spcPct val="0"/>
        </a:spcBef>
        <a:spcAft>
          <a:spcPct val="0"/>
        </a:spcAft>
        <a:defRPr sz="1600" b="1">
          <a:solidFill>
            <a:schemeClr val="accent1"/>
          </a:solidFill>
          <a:latin typeface="Arial" charset="0"/>
        </a:defRPr>
      </a:lvl5pPr>
      <a:lvl6pPr marL="366309" algn="l" defTabSz="578717" rtl="0" eaLnBrk="1" fontAlgn="base" hangingPunct="1">
        <a:spcBef>
          <a:spcPct val="0"/>
        </a:spcBef>
        <a:spcAft>
          <a:spcPct val="0"/>
        </a:spcAft>
        <a:defRPr sz="1600" b="1">
          <a:solidFill>
            <a:schemeClr val="accent1"/>
          </a:solidFill>
          <a:latin typeface="Arial" charset="0"/>
        </a:defRPr>
      </a:lvl6pPr>
      <a:lvl7pPr marL="732617" algn="l" defTabSz="578717" rtl="0" eaLnBrk="1" fontAlgn="base" hangingPunct="1">
        <a:spcBef>
          <a:spcPct val="0"/>
        </a:spcBef>
        <a:spcAft>
          <a:spcPct val="0"/>
        </a:spcAft>
        <a:defRPr sz="1600" b="1">
          <a:solidFill>
            <a:schemeClr val="accent1"/>
          </a:solidFill>
          <a:latin typeface="Arial" charset="0"/>
        </a:defRPr>
      </a:lvl7pPr>
      <a:lvl8pPr marL="1098926" algn="l" defTabSz="578717" rtl="0" eaLnBrk="1" fontAlgn="base" hangingPunct="1">
        <a:spcBef>
          <a:spcPct val="0"/>
        </a:spcBef>
        <a:spcAft>
          <a:spcPct val="0"/>
        </a:spcAft>
        <a:defRPr sz="1600" b="1">
          <a:solidFill>
            <a:schemeClr val="accent1"/>
          </a:solidFill>
          <a:latin typeface="Arial" charset="0"/>
        </a:defRPr>
      </a:lvl8pPr>
      <a:lvl9pPr marL="1465235" algn="l" defTabSz="578717" rtl="0" eaLnBrk="1" fontAlgn="base" hangingPunct="1">
        <a:spcBef>
          <a:spcPct val="0"/>
        </a:spcBef>
        <a:spcAft>
          <a:spcPct val="0"/>
        </a:spcAft>
        <a:defRPr sz="1600" b="1">
          <a:solidFill>
            <a:schemeClr val="accent1"/>
          </a:solidFill>
          <a:latin typeface="Arial" charset="0"/>
        </a:defRPr>
      </a:lvl9pPr>
    </p:titleStyle>
    <p:bodyStyle>
      <a:lvl1pPr marL="223855" indent="-223855" algn="l" defTabSz="578717" rtl="0" eaLnBrk="1" fontAlgn="base" hangingPunct="1">
        <a:spcBef>
          <a:spcPts val="1442"/>
        </a:spcBef>
        <a:spcAft>
          <a:spcPct val="0"/>
        </a:spcAft>
        <a:buClr>
          <a:schemeClr val="tx2"/>
        </a:buClr>
        <a:buSzPct val="100000"/>
        <a:buFont typeface="Lucida Grande"/>
        <a:buChar char="‣"/>
        <a:defRPr sz="2400">
          <a:solidFill>
            <a:schemeClr val="tx1"/>
          </a:solidFill>
          <a:latin typeface="+mn-lt"/>
          <a:ea typeface="+mn-ea"/>
          <a:cs typeface="+mn-cs"/>
        </a:defRPr>
      </a:lvl1pPr>
      <a:lvl2pPr marL="468061" indent="-223855" algn="l" defTabSz="578717" rtl="0" eaLnBrk="1" fontAlgn="base" hangingPunct="1">
        <a:spcBef>
          <a:spcPts val="1442"/>
        </a:spcBef>
        <a:spcAft>
          <a:spcPct val="0"/>
        </a:spcAft>
        <a:buClr>
          <a:schemeClr val="tx2"/>
        </a:buClr>
        <a:buSzPct val="75000"/>
        <a:buFont typeface="Arial" charset="0"/>
        <a:buChar char="–"/>
        <a:defRPr sz="2200">
          <a:solidFill>
            <a:schemeClr val="tx1"/>
          </a:solidFill>
          <a:latin typeface="+mn-lt"/>
        </a:defRPr>
      </a:lvl2pPr>
      <a:lvl3pPr marL="630865" indent="-162804" algn="l" defTabSz="578717" rtl="0" eaLnBrk="1" fontAlgn="base" hangingPunct="1">
        <a:spcBef>
          <a:spcPts val="1442"/>
        </a:spcBef>
        <a:spcAft>
          <a:spcPct val="0"/>
        </a:spcAft>
        <a:buClr>
          <a:schemeClr val="accent1"/>
        </a:buClr>
        <a:buSzPct val="80000"/>
        <a:buFont typeface="Lucida Grande"/>
        <a:buChar char="‣"/>
        <a:defRPr sz="1900">
          <a:solidFill>
            <a:schemeClr val="tx1"/>
          </a:solidFill>
          <a:latin typeface="+mn-lt"/>
        </a:defRPr>
      </a:lvl3pPr>
      <a:lvl4pPr marL="597795" indent="-138638" algn="l" defTabSz="578717" rtl="0" eaLnBrk="1" fontAlgn="base" hangingPunct="1">
        <a:spcBef>
          <a:spcPts val="961"/>
        </a:spcBef>
        <a:spcAft>
          <a:spcPct val="0"/>
        </a:spcAft>
        <a:buClr>
          <a:schemeClr val="accent1"/>
        </a:buClr>
        <a:buSzPct val="75000"/>
        <a:buFont typeface="Lucida Grande"/>
        <a:buChar char="-"/>
        <a:defRPr sz="1200">
          <a:solidFill>
            <a:schemeClr val="tx1"/>
          </a:solidFill>
          <a:latin typeface="+mn-lt"/>
        </a:defRPr>
      </a:lvl4pPr>
      <a:lvl5pPr marL="731346" indent="-132278" algn="l" defTabSz="578717" rtl="0" eaLnBrk="1" fontAlgn="base" hangingPunct="1">
        <a:spcBef>
          <a:spcPts val="961"/>
        </a:spcBef>
        <a:spcAft>
          <a:spcPct val="0"/>
        </a:spcAft>
        <a:buClr>
          <a:schemeClr val="bg2"/>
        </a:buClr>
        <a:buSzPct val="80000"/>
        <a:buFont typeface="Lucida Grande"/>
        <a:buChar char="‣"/>
        <a:defRPr sz="1200">
          <a:solidFill>
            <a:schemeClr val="tx1"/>
          </a:solidFill>
          <a:latin typeface="+mn-lt"/>
        </a:defRPr>
      </a:lvl5pPr>
      <a:lvl6pPr marL="1097654"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6pPr>
      <a:lvl7pPr marL="1463963"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7pPr>
      <a:lvl8pPr marL="1830272"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8pPr>
      <a:lvl9pPr marL="2196580"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9pPr>
    </p:bodyStyle>
    <p:otherStyle>
      <a:defPPr>
        <a:defRPr lang="en-US"/>
      </a:defPPr>
      <a:lvl1pPr marL="0" algn="l" defTabSz="732617" rtl="0" eaLnBrk="1" latinLnBrk="0" hangingPunct="1">
        <a:defRPr sz="1400" kern="1200">
          <a:solidFill>
            <a:schemeClr val="tx1"/>
          </a:solidFill>
          <a:latin typeface="+mn-lt"/>
          <a:ea typeface="+mn-ea"/>
          <a:cs typeface="+mn-cs"/>
        </a:defRPr>
      </a:lvl1pPr>
      <a:lvl2pPr marL="366309" algn="l" defTabSz="732617" rtl="0" eaLnBrk="1" latinLnBrk="0" hangingPunct="1">
        <a:defRPr sz="1400" kern="1200">
          <a:solidFill>
            <a:schemeClr val="tx1"/>
          </a:solidFill>
          <a:latin typeface="+mn-lt"/>
          <a:ea typeface="+mn-ea"/>
          <a:cs typeface="+mn-cs"/>
        </a:defRPr>
      </a:lvl2pPr>
      <a:lvl3pPr marL="732617" algn="l" defTabSz="732617" rtl="0" eaLnBrk="1" latinLnBrk="0" hangingPunct="1">
        <a:defRPr sz="1400" kern="1200">
          <a:solidFill>
            <a:schemeClr val="tx1"/>
          </a:solidFill>
          <a:latin typeface="+mn-lt"/>
          <a:ea typeface="+mn-ea"/>
          <a:cs typeface="+mn-cs"/>
        </a:defRPr>
      </a:lvl3pPr>
      <a:lvl4pPr marL="1098926" algn="l" defTabSz="732617" rtl="0" eaLnBrk="1" latinLnBrk="0" hangingPunct="1">
        <a:defRPr sz="1400" kern="1200">
          <a:solidFill>
            <a:schemeClr val="tx1"/>
          </a:solidFill>
          <a:latin typeface="+mn-lt"/>
          <a:ea typeface="+mn-ea"/>
          <a:cs typeface="+mn-cs"/>
        </a:defRPr>
      </a:lvl4pPr>
      <a:lvl5pPr marL="1465235" algn="l" defTabSz="732617" rtl="0" eaLnBrk="1" latinLnBrk="0" hangingPunct="1">
        <a:defRPr sz="1400" kern="1200">
          <a:solidFill>
            <a:schemeClr val="tx1"/>
          </a:solidFill>
          <a:latin typeface="+mn-lt"/>
          <a:ea typeface="+mn-ea"/>
          <a:cs typeface="+mn-cs"/>
        </a:defRPr>
      </a:lvl5pPr>
      <a:lvl6pPr marL="1831543" algn="l" defTabSz="732617" rtl="0" eaLnBrk="1" latinLnBrk="0" hangingPunct="1">
        <a:defRPr sz="1400" kern="1200">
          <a:solidFill>
            <a:schemeClr val="tx1"/>
          </a:solidFill>
          <a:latin typeface="+mn-lt"/>
          <a:ea typeface="+mn-ea"/>
          <a:cs typeface="+mn-cs"/>
        </a:defRPr>
      </a:lvl6pPr>
      <a:lvl7pPr marL="2197852" algn="l" defTabSz="732617" rtl="0" eaLnBrk="1" latinLnBrk="0" hangingPunct="1">
        <a:defRPr sz="1400" kern="1200">
          <a:solidFill>
            <a:schemeClr val="tx1"/>
          </a:solidFill>
          <a:latin typeface="+mn-lt"/>
          <a:ea typeface="+mn-ea"/>
          <a:cs typeface="+mn-cs"/>
        </a:defRPr>
      </a:lvl7pPr>
      <a:lvl8pPr marL="2564160" algn="l" defTabSz="732617" rtl="0" eaLnBrk="1" latinLnBrk="0" hangingPunct="1">
        <a:defRPr sz="1400" kern="1200">
          <a:solidFill>
            <a:schemeClr val="tx1"/>
          </a:solidFill>
          <a:latin typeface="+mn-lt"/>
          <a:ea typeface="+mn-ea"/>
          <a:cs typeface="+mn-cs"/>
        </a:defRPr>
      </a:lvl8pPr>
      <a:lvl9pPr marL="2930469" algn="l" defTabSz="73261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EFFFF"/>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9968" y="1058868"/>
            <a:ext cx="8308397" cy="76706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a:t>Two Line Titles</a:t>
            </a:r>
            <a:br>
              <a:rPr lang="en-US" dirty="0"/>
            </a:br>
            <a:r>
              <a:rPr lang="en-US" dirty="0"/>
              <a:t>One Line Titles</a:t>
            </a:r>
          </a:p>
        </p:txBody>
      </p:sp>
      <p:sp>
        <p:nvSpPr>
          <p:cNvPr id="6149" name="Rectangle 5"/>
          <p:cNvSpPr>
            <a:spLocks noGrp="1" noChangeArrowheads="1"/>
          </p:cNvSpPr>
          <p:nvPr>
            <p:ph type="body" idx="1"/>
          </p:nvPr>
        </p:nvSpPr>
        <p:spPr bwMode="auto">
          <a:xfrm>
            <a:off x="419967" y="2039751"/>
            <a:ext cx="8304068" cy="227855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a:extLst>
              <a:ext uri="{FF2B5EF4-FFF2-40B4-BE49-F238E27FC236}">
                <a16:creationId xmlns:a16="http://schemas.microsoft.com/office/drawing/2014/main" id="{0A6DDD43-4919-4AC9-9A25-A9C878F83A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 y="1"/>
            <a:ext cx="9144105" cy="757856"/>
          </a:xfrm>
          <a:prstGeom prst="rect">
            <a:avLst/>
          </a:prstGeom>
        </p:spPr>
      </p:pic>
    </p:spTree>
    <p:extLst>
      <p:ext uri="{BB962C8B-B14F-4D97-AF65-F5344CB8AC3E}">
        <p14:creationId xmlns:p14="http://schemas.microsoft.com/office/powerpoint/2010/main" val="303321295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92" r:id="rId4"/>
  </p:sldLayoutIdLst>
  <p:hf hdr="0" ftr="0" dt="0"/>
  <p:txStyles>
    <p:titleStyle>
      <a:lvl1pPr algn="l" defTabSz="578702" rtl="0" eaLnBrk="1" fontAlgn="base" hangingPunct="1">
        <a:spcBef>
          <a:spcPct val="0"/>
        </a:spcBef>
        <a:spcAft>
          <a:spcPct val="0"/>
        </a:spcAft>
        <a:defRPr sz="2900" b="1" cap="all">
          <a:solidFill>
            <a:schemeClr val="accent4"/>
          </a:solidFill>
          <a:latin typeface="+mj-lt"/>
          <a:ea typeface="+mj-ea"/>
          <a:cs typeface="+mj-cs"/>
        </a:defRPr>
      </a:lvl1pPr>
      <a:lvl2pPr algn="l" defTabSz="578702" rtl="0" eaLnBrk="1" fontAlgn="base" hangingPunct="1">
        <a:spcBef>
          <a:spcPct val="0"/>
        </a:spcBef>
        <a:spcAft>
          <a:spcPct val="0"/>
        </a:spcAft>
        <a:defRPr sz="1600" b="1">
          <a:solidFill>
            <a:schemeClr val="accent1"/>
          </a:solidFill>
          <a:latin typeface="Arial" charset="0"/>
        </a:defRPr>
      </a:lvl2pPr>
      <a:lvl3pPr algn="l" defTabSz="578702" rtl="0" eaLnBrk="1" fontAlgn="base" hangingPunct="1">
        <a:spcBef>
          <a:spcPct val="0"/>
        </a:spcBef>
        <a:spcAft>
          <a:spcPct val="0"/>
        </a:spcAft>
        <a:defRPr sz="1600" b="1">
          <a:solidFill>
            <a:schemeClr val="accent1"/>
          </a:solidFill>
          <a:latin typeface="Arial" charset="0"/>
        </a:defRPr>
      </a:lvl3pPr>
      <a:lvl4pPr algn="l" defTabSz="578702" rtl="0" eaLnBrk="1" fontAlgn="base" hangingPunct="1">
        <a:spcBef>
          <a:spcPct val="0"/>
        </a:spcBef>
        <a:spcAft>
          <a:spcPct val="0"/>
        </a:spcAft>
        <a:defRPr sz="1600" b="1">
          <a:solidFill>
            <a:schemeClr val="accent1"/>
          </a:solidFill>
          <a:latin typeface="Arial" charset="0"/>
        </a:defRPr>
      </a:lvl4pPr>
      <a:lvl5pPr algn="l" defTabSz="578702" rtl="0" eaLnBrk="1" fontAlgn="base" hangingPunct="1">
        <a:spcBef>
          <a:spcPct val="0"/>
        </a:spcBef>
        <a:spcAft>
          <a:spcPct val="0"/>
        </a:spcAft>
        <a:defRPr sz="1600" b="1">
          <a:solidFill>
            <a:schemeClr val="accent1"/>
          </a:solidFill>
          <a:latin typeface="Arial" charset="0"/>
        </a:defRPr>
      </a:lvl5pPr>
      <a:lvl6pPr marL="366300" algn="l" defTabSz="578702" rtl="0" eaLnBrk="1" fontAlgn="base" hangingPunct="1">
        <a:spcBef>
          <a:spcPct val="0"/>
        </a:spcBef>
        <a:spcAft>
          <a:spcPct val="0"/>
        </a:spcAft>
        <a:defRPr sz="1600" b="1">
          <a:solidFill>
            <a:schemeClr val="accent1"/>
          </a:solidFill>
          <a:latin typeface="Arial" charset="0"/>
        </a:defRPr>
      </a:lvl6pPr>
      <a:lvl7pPr marL="732599" algn="l" defTabSz="578702" rtl="0" eaLnBrk="1" fontAlgn="base" hangingPunct="1">
        <a:spcBef>
          <a:spcPct val="0"/>
        </a:spcBef>
        <a:spcAft>
          <a:spcPct val="0"/>
        </a:spcAft>
        <a:defRPr sz="1600" b="1">
          <a:solidFill>
            <a:schemeClr val="accent1"/>
          </a:solidFill>
          <a:latin typeface="Arial" charset="0"/>
        </a:defRPr>
      </a:lvl7pPr>
      <a:lvl8pPr marL="1098899" algn="l" defTabSz="578702" rtl="0" eaLnBrk="1" fontAlgn="base" hangingPunct="1">
        <a:spcBef>
          <a:spcPct val="0"/>
        </a:spcBef>
        <a:spcAft>
          <a:spcPct val="0"/>
        </a:spcAft>
        <a:defRPr sz="1600" b="1">
          <a:solidFill>
            <a:schemeClr val="accent1"/>
          </a:solidFill>
          <a:latin typeface="Arial" charset="0"/>
        </a:defRPr>
      </a:lvl8pPr>
      <a:lvl9pPr marL="1465199" algn="l" defTabSz="578702" rtl="0" eaLnBrk="1" fontAlgn="base" hangingPunct="1">
        <a:spcBef>
          <a:spcPct val="0"/>
        </a:spcBef>
        <a:spcAft>
          <a:spcPct val="0"/>
        </a:spcAft>
        <a:defRPr sz="1600" b="1">
          <a:solidFill>
            <a:schemeClr val="accent1"/>
          </a:solidFill>
          <a:latin typeface="Arial" charset="0"/>
        </a:defRPr>
      </a:lvl9pPr>
    </p:titleStyle>
    <p:bodyStyle>
      <a:lvl1pPr marL="223850" indent="-223850" algn="l" defTabSz="578702" rtl="0" eaLnBrk="1" fontAlgn="base" hangingPunct="1">
        <a:spcBef>
          <a:spcPts val="1442"/>
        </a:spcBef>
        <a:spcAft>
          <a:spcPct val="0"/>
        </a:spcAft>
        <a:buClr>
          <a:schemeClr val="tx2"/>
        </a:buClr>
        <a:buSzPct val="100000"/>
        <a:buFont typeface="Lucida Grande"/>
        <a:buChar char="‣"/>
        <a:defRPr sz="2400">
          <a:solidFill>
            <a:schemeClr val="tx1"/>
          </a:solidFill>
          <a:latin typeface="+mn-lt"/>
          <a:ea typeface="+mn-ea"/>
          <a:cs typeface="+mn-cs"/>
        </a:defRPr>
      </a:lvl1pPr>
      <a:lvl2pPr marL="468050" indent="-223850" algn="l" defTabSz="578702" rtl="0" eaLnBrk="1" fontAlgn="base" hangingPunct="1">
        <a:spcBef>
          <a:spcPts val="1442"/>
        </a:spcBef>
        <a:spcAft>
          <a:spcPct val="0"/>
        </a:spcAft>
        <a:buClr>
          <a:schemeClr val="tx2"/>
        </a:buClr>
        <a:buSzPct val="75000"/>
        <a:buFont typeface="Arial" charset="0"/>
        <a:buChar char="–"/>
        <a:defRPr sz="2200">
          <a:solidFill>
            <a:schemeClr val="tx1"/>
          </a:solidFill>
          <a:latin typeface="+mn-lt"/>
        </a:defRPr>
      </a:lvl2pPr>
      <a:lvl3pPr marL="630849" indent="-162800" algn="l" defTabSz="578702" rtl="0" eaLnBrk="1" fontAlgn="base" hangingPunct="1">
        <a:spcBef>
          <a:spcPts val="1442"/>
        </a:spcBef>
        <a:spcAft>
          <a:spcPct val="0"/>
        </a:spcAft>
        <a:buClr>
          <a:schemeClr val="accent1"/>
        </a:buClr>
        <a:buSzPct val="80000"/>
        <a:buFont typeface="Lucida Grande"/>
        <a:buChar char="‣"/>
        <a:defRPr sz="1900">
          <a:solidFill>
            <a:schemeClr val="tx1"/>
          </a:solidFill>
          <a:latin typeface="+mn-lt"/>
        </a:defRPr>
      </a:lvl3pPr>
      <a:lvl4pPr marL="597780" indent="-138635" algn="l" defTabSz="578702" rtl="0" eaLnBrk="1" fontAlgn="base" hangingPunct="1">
        <a:spcBef>
          <a:spcPts val="961"/>
        </a:spcBef>
        <a:spcAft>
          <a:spcPct val="0"/>
        </a:spcAft>
        <a:buClr>
          <a:schemeClr val="accent1"/>
        </a:buClr>
        <a:buSzPct val="75000"/>
        <a:buFont typeface="Lucida Grande"/>
        <a:buChar char="-"/>
        <a:defRPr sz="1200">
          <a:solidFill>
            <a:schemeClr val="tx1"/>
          </a:solidFill>
          <a:latin typeface="+mn-lt"/>
        </a:defRPr>
      </a:lvl4pPr>
      <a:lvl5pPr marL="731328" indent="-132275" algn="l" defTabSz="578702" rtl="0" eaLnBrk="1" fontAlgn="base" hangingPunct="1">
        <a:spcBef>
          <a:spcPts val="961"/>
        </a:spcBef>
        <a:spcAft>
          <a:spcPct val="0"/>
        </a:spcAft>
        <a:buClr>
          <a:schemeClr val="bg2"/>
        </a:buClr>
        <a:buSzPct val="80000"/>
        <a:buFont typeface="Lucida Grande"/>
        <a:buChar char="‣"/>
        <a:defRPr sz="1200">
          <a:solidFill>
            <a:schemeClr val="tx1"/>
          </a:solidFill>
          <a:latin typeface="+mn-lt"/>
        </a:defRPr>
      </a:lvl5pPr>
      <a:lvl6pPr marL="1097627" indent="-132275" algn="l" defTabSz="578702"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6pPr>
      <a:lvl7pPr marL="1463927" indent="-132275" algn="l" defTabSz="578702"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7pPr>
      <a:lvl8pPr marL="1830227" indent="-132275" algn="l" defTabSz="578702"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8pPr>
      <a:lvl9pPr marL="2196525" indent="-132275" algn="l" defTabSz="578702"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9pPr>
    </p:bodyStyle>
    <p:otherStyle>
      <a:defPPr>
        <a:defRPr lang="en-US"/>
      </a:defPPr>
      <a:lvl1pPr marL="0" algn="l" defTabSz="732599" rtl="0" eaLnBrk="1" latinLnBrk="0" hangingPunct="1">
        <a:defRPr sz="1400" kern="1200">
          <a:solidFill>
            <a:schemeClr val="tx1"/>
          </a:solidFill>
          <a:latin typeface="+mn-lt"/>
          <a:ea typeface="+mn-ea"/>
          <a:cs typeface="+mn-cs"/>
        </a:defRPr>
      </a:lvl1pPr>
      <a:lvl2pPr marL="366300" algn="l" defTabSz="732599" rtl="0" eaLnBrk="1" latinLnBrk="0" hangingPunct="1">
        <a:defRPr sz="1400" kern="1200">
          <a:solidFill>
            <a:schemeClr val="tx1"/>
          </a:solidFill>
          <a:latin typeface="+mn-lt"/>
          <a:ea typeface="+mn-ea"/>
          <a:cs typeface="+mn-cs"/>
        </a:defRPr>
      </a:lvl2pPr>
      <a:lvl3pPr marL="732599" algn="l" defTabSz="732599" rtl="0" eaLnBrk="1" latinLnBrk="0" hangingPunct="1">
        <a:defRPr sz="1400" kern="1200">
          <a:solidFill>
            <a:schemeClr val="tx1"/>
          </a:solidFill>
          <a:latin typeface="+mn-lt"/>
          <a:ea typeface="+mn-ea"/>
          <a:cs typeface="+mn-cs"/>
        </a:defRPr>
      </a:lvl3pPr>
      <a:lvl4pPr marL="1098899" algn="l" defTabSz="732599" rtl="0" eaLnBrk="1" latinLnBrk="0" hangingPunct="1">
        <a:defRPr sz="1400" kern="1200">
          <a:solidFill>
            <a:schemeClr val="tx1"/>
          </a:solidFill>
          <a:latin typeface="+mn-lt"/>
          <a:ea typeface="+mn-ea"/>
          <a:cs typeface="+mn-cs"/>
        </a:defRPr>
      </a:lvl4pPr>
      <a:lvl5pPr marL="1465199" algn="l" defTabSz="732599" rtl="0" eaLnBrk="1" latinLnBrk="0" hangingPunct="1">
        <a:defRPr sz="1400" kern="1200">
          <a:solidFill>
            <a:schemeClr val="tx1"/>
          </a:solidFill>
          <a:latin typeface="+mn-lt"/>
          <a:ea typeface="+mn-ea"/>
          <a:cs typeface="+mn-cs"/>
        </a:defRPr>
      </a:lvl5pPr>
      <a:lvl6pPr marL="1831497" algn="l" defTabSz="732599" rtl="0" eaLnBrk="1" latinLnBrk="0" hangingPunct="1">
        <a:defRPr sz="1400" kern="1200">
          <a:solidFill>
            <a:schemeClr val="tx1"/>
          </a:solidFill>
          <a:latin typeface="+mn-lt"/>
          <a:ea typeface="+mn-ea"/>
          <a:cs typeface="+mn-cs"/>
        </a:defRPr>
      </a:lvl6pPr>
      <a:lvl7pPr marL="2197797" algn="l" defTabSz="732599" rtl="0" eaLnBrk="1" latinLnBrk="0" hangingPunct="1">
        <a:defRPr sz="1400" kern="1200">
          <a:solidFill>
            <a:schemeClr val="tx1"/>
          </a:solidFill>
          <a:latin typeface="+mn-lt"/>
          <a:ea typeface="+mn-ea"/>
          <a:cs typeface="+mn-cs"/>
        </a:defRPr>
      </a:lvl7pPr>
      <a:lvl8pPr marL="2564096" algn="l" defTabSz="732599" rtl="0" eaLnBrk="1" latinLnBrk="0" hangingPunct="1">
        <a:defRPr sz="1400" kern="1200">
          <a:solidFill>
            <a:schemeClr val="tx1"/>
          </a:solidFill>
          <a:latin typeface="+mn-lt"/>
          <a:ea typeface="+mn-ea"/>
          <a:cs typeface="+mn-cs"/>
        </a:defRPr>
      </a:lvl8pPr>
      <a:lvl9pPr marL="2930396" algn="l" defTabSz="732599"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EFFFF"/>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419967" y="1058867"/>
            <a:ext cx="8308397" cy="76706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a:t>Two Line Titles</a:t>
            </a:r>
            <a:br>
              <a:rPr lang="en-US" dirty="0"/>
            </a:br>
            <a:r>
              <a:rPr lang="en-US" dirty="0"/>
              <a:t>One Line Titles</a:t>
            </a:r>
          </a:p>
        </p:txBody>
      </p:sp>
      <p:sp>
        <p:nvSpPr>
          <p:cNvPr id="6149" name="Rectangle 5"/>
          <p:cNvSpPr>
            <a:spLocks noGrp="1" noChangeArrowheads="1"/>
          </p:cNvSpPr>
          <p:nvPr>
            <p:ph type="body" idx="1"/>
          </p:nvPr>
        </p:nvSpPr>
        <p:spPr bwMode="auto">
          <a:xfrm>
            <a:off x="419966" y="2039750"/>
            <a:ext cx="8304068" cy="227855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3" name="Picture 2">
            <a:extLst>
              <a:ext uri="{FF2B5EF4-FFF2-40B4-BE49-F238E27FC236}">
                <a16:creationId xmlns:a16="http://schemas.microsoft.com/office/drawing/2014/main" id="{B7952E0B-A6B8-4ACC-B777-2385B3B333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745510"/>
          </a:xfrm>
          <a:prstGeom prst="rect">
            <a:avLst/>
          </a:prstGeom>
        </p:spPr>
      </p:pic>
    </p:spTree>
    <p:extLst>
      <p:ext uri="{BB962C8B-B14F-4D97-AF65-F5344CB8AC3E}">
        <p14:creationId xmlns:p14="http://schemas.microsoft.com/office/powerpoint/2010/main" val="187142027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hf hdr="0" ftr="0" dt="0"/>
  <p:txStyles>
    <p:titleStyle>
      <a:lvl1pPr algn="l" defTabSz="578717" rtl="0" eaLnBrk="1" fontAlgn="base" hangingPunct="1">
        <a:spcBef>
          <a:spcPct val="0"/>
        </a:spcBef>
        <a:spcAft>
          <a:spcPct val="0"/>
        </a:spcAft>
        <a:defRPr sz="2900" b="1" cap="all">
          <a:solidFill>
            <a:schemeClr val="accent4"/>
          </a:solidFill>
          <a:latin typeface="+mj-lt"/>
          <a:ea typeface="+mj-ea"/>
          <a:cs typeface="+mj-cs"/>
        </a:defRPr>
      </a:lvl1pPr>
      <a:lvl2pPr algn="l" defTabSz="578717" rtl="0" eaLnBrk="1" fontAlgn="base" hangingPunct="1">
        <a:spcBef>
          <a:spcPct val="0"/>
        </a:spcBef>
        <a:spcAft>
          <a:spcPct val="0"/>
        </a:spcAft>
        <a:defRPr sz="1600" b="1">
          <a:solidFill>
            <a:schemeClr val="accent1"/>
          </a:solidFill>
          <a:latin typeface="Arial" charset="0"/>
        </a:defRPr>
      </a:lvl2pPr>
      <a:lvl3pPr algn="l" defTabSz="578717" rtl="0" eaLnBrk="1" fontAlgn="base" hangingPunct="1">
        <a:spcBef>
          <a:spcPct val="0"/>
        </a:spcBef>
        <a:spcAft>
          <a:spcPct val="0"/>
        </a:spcAft>
        <a:defRPr sz="1600" b="1">
          <a:solidFill>
            <a:schemeClr val="accent1"/>
          </a:solidFill>
          <a:latin typeface="Arial" charset="0"/>
        </a:defRPr>
      </a:lvl3pPr>
      <a:lvl4pPr algn="l" defTabSz="578717" rtl="0" eaLnBrk="1" fontAlgn="base" hangingPunct="1">
        <a:spcBef>
          <a:spcPct val="0"/>
        </a:spcBef>
        <a:spcAft>
          <a:spcPct val="0"/>
        </a:spcAft>
        <a:defRPr sz="1600" b="1">
          <a:solidFill>
            <a:schemeClr val="accent1"/>
          </a:solidFill>
          <a:latin typeface="Arial" charset="0"/>
        </a:defRPr>
      </a:lvl4pPr>
      <a:lvl5pPr algn="l" defTabSz="578717" rtl="0" eaLnBrk="1" fontAlgn="base" hangingPunct="1">
        <a:spcBef>
          <a:spcPct val="0"/>
        </a:spcBef>
        <a:spcAft>
          <a:spcPct val="0"/>
        </a:spcAft>
        <a:defRPr sz="1600" b="1">
          <a:solidFill>
            <a:schemeClr val="accent1"/>
          </a:solidFill>
          <a:latin typeface="Arial" charset="0"/>
        </a:defRPr>
      </a:lvl5pPr>
      <a:lvl6pPr marL="366309" algn="l" defTabSz="578717" rtl="0" eaLnBrk="1" fontAlgn="base" hangingPunct="1">
        <a:spcBef>
          <a:spcPct val="0"/>
        </a:spcBef>
        <a:spcAft>
          <a:spcPct val="0"/>
        </a:spcAft>
        <a:defRPr sz="1600" b="1">
          <a:solidFill>
            <a:schemeClr val="accent1"/>
          </a:solidFill>
          <a:latin typeface="Arial" charset="0"/>
        </a:defRPr>
      </a:lvl6pPr>
      <a:lvl7pPr marL="732617" algn="l" defTabSz="578717" rtl="0" eaLnBrk="1" fontAlgn="base" hangingPunct="1">
        <a:spcBef>
          <a:spcPct val="0"/>
        </a:spcBef>
        <a:spcAft>
          <a:spcPct val="0"/>
        </a:spcAft>
        <a:defRPr sz="1600" b="1">
          <a:solidFill>
            <a:schemeClr val="accent1"/>
          </a:solidFill>
          <a:latin typeface="Arial" charset="0"/>
        </a:defRPr>
      </a:lvl7pPr>
      <a:lvl8pPr marL="1098926" algn="l" defTabSz="578717" rtl="0" eaLnBrk="1" fontAlgn="base" hangingPunct="1">
        <a:spcBef>
          <a:spcPct val="0"/>
        </a:spcBef>
        <a:spcAft>
          <a:spcPct val="0"/>
        </a:spcAft>
        <a:defRPr sz="1600" b="1">
          <a:solidFill>
            <a:schemeClr val="accent1"/>
          </a:solidFill>
          <a:latin typeface="Arial" charset="0"/>
        </a:defRPr>
      </a:lvl8pPr>
      <a:lvl9pPr marL="1465235" algn="l" defTabSz="578717" rtl="0" eaLnBrk="1" fontAlgn="base" hangingPunct="1">
        <a:spcBef>
          <a:spcPct val="0"/>
        </a:spcBef>
        <a:spcAft>
          <a:spcPct val="0"/>
        </a:spcAft>
        <a:defRPr sz="1600" b="1">
          <a:solidFill>
            <a:schemeClr val="accent1"/>
          </a:solidFill>
          <a:latin typeface="Arial" charset="0"/>
        </a:defRPr>
      </a:lvl9pPr>
    </p:titleStyle>
    <p:bodyStyle>
      <a:lvl1pPr marL="223855" indent="-223855" algn="l" defTabSz="578717" rtl="0" eaLnBrk="1" fontAlgn="base" hangingPunct="1">
        <a:spcBef>
          <a:spcPts val="1442"/>
        </a:spcBef>
        <a:spcAft>
          <a:spcPct val="0"/>
        </a:spcAft>
        <a:buClr>
          <a:schemeClr val="tx2"/>
        </a:buClr>
        <a:buSzPct val="100000"/>
        <a:buFont typeface="Lucida Grande"/>
        <a:buChar char="‣"/>
        <a:defRPr sz="2400">
          <a:solidFill>
            <a:schemeClr val="tx1"/>
          </a:solidFill>
          <a:latin typeface="+mn-lt"/>
          <a:ea typeface="+mn-ea"/>
          <a:cs typeface="+mn-cs"/>
        </a:defRPr>
      </a:lvl1pPr>
      <a:lvl2pPr marL="468061" indent="-223855" algn="l" defTabSz="578717" rtl="0" eaLnBrk="1" fontAlgn="base" hangingPunct="1">
        <a:spcBef>
          <a:spcPts val="1442"/>
        </a:spcBef>
        <a:spcAft>
          <a:spcPct val="0"/>
        </a:spcAft>
        <a:buClr>
          <a:schemeClr val="tx2"/>
        </a:buClr>
        <a:buSzPct val="75000"/>
        <a:buFont typeface="Arial" charset="0"/>
        <a:buChar char="–"/>
        <a:defRPr sz="2200">
          <a:solidFill>
            <a:schemeClr val="tx1"/>
          </a:solidFill>
          <a:latin typeface="+mn-lt"/>
        </a:defRPr>
      </a:lvl2pPr>
      <a:lvl3pPr marL="630865" indent="-162804" algn="l" defTabSz="578717" rtl="0" eaLnBrk="1" fontAlgn="base" hangingPunct="1">
        <a:spcBef>
          <a:spcPts val="1442"/>
        </a:spcBef>
        <a:spcAft>
          <a:spcPct val="0"/>
        </a:spcAft>
        <a:buClr>
          <a:schemeClr val="accent1"/>
        </a:buClr>
        <a:buSzPct val="80000"/>
        <a:buFont typeface="Lucida Grande"/>
        <a:buChar char="‣"/>
        <a:defRPr sz="1900">
          <a:solidFill>
            <a:schemeClr val="tx1"/>
          </a:solidFill>
          <a:latin typeface="+mn-lt"/>
        </a:defRPr>
      </a:lvl3pPr>
      <a:lvl4pPr marL="597795" indent="-138638" algn="l" defTabSz="578717" rtl="0" eaLnBrk="1" fontAlgn="base" hangingPunct="1">
        <a:spcBef>
          <a:spcPts val="961"/>
        </a:spcBef>
        <a:spcAft>
          <a:spcPct val="0"/>
        </a:spcAft>
        <a:buClr>
          <a:schemeClr val="accent1"/>
        </a:buClr>
        <a:buSzPct val="75000"/>
        <a:buFont typeface="Lucida Grande"/>
        <a:buChar char="-"/>
        <a:defRPr sz="1200">
          <a:solidFill>
            <a:schemeClr val="tx1"/>
          </a:solidFill>
          <a:latin typeface="+mn-lt"/>
        </a:defRPr>
      </a:lvl4pPr>
      <a:lvl5pPr marL="731346" indent="-132278" algn="l" defTabSz="578717" rtl="0" eaLnBrk="1" fontAlgn="base" hangingPunct="1">
        <a:spcBef>
          <a:spcPts val="961"/>
        </a:spcBef>
        <a:spcAft>
          <a:spcPct val="0"/>
        </a:spcAft>
        <a:buClr>
          <a:schemeClr val="bg2"/>
        </a:buClr>
        <a:buSzPct val="80000"/>
        <a:buFont typeface="Lucida Grande"/>
        <a:buChar char="‣"/>
        <a:defRPr sz="1200">
          <a:solidFill>
            <a:schemeClr val="tx1"/>
          </a:solidFill>
          <a:latin typeface="+mn-lt"/>
        </a:defRPr>
      </a:lvl5pPr>
      <a:lvl6pPr marL="1097654"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6pPr>
      <a:lvl7pPr marL="1463963"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7pPr>
      <a:lvl8pPr marL="1830272"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8pPr>
      <a:lvl9pPr marL="2196580"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9pPr>
    </p:bodyStyle>
    <p:otherStyle>
      <a:defPPr>
        <a:defRPr lang="en-US"/>
      </a:defPPr>
      <a:lvl1pPr marL="0" algn="l" defTabSz="732617" rtl="0" eaLnBrk="1" latinLnBrk="0" hangingPunct="1">
        <a:defRPr sz="1400" kern="1200">
          <a:solidFill>
            <a:schemeClr val="tx1"/>
          </a:solidFill>
          <a:latin typeface="+mn-lt"/>
          <a:ea typeface="+mn-ea"/>
          <a:cs typeface="+mn-cs"/>
        </a:defRPr>
      </a:lvl1pPr>
      <a:lvl2pPr marL="366309" algn="l" defTabSz="732617" rtl="0" eaLnBrk="1" latinLnBrk="0" hangingPunct="1">
        <a:defRPr sz="1400" kern="1200">
          <a:solidFill>
            <a:schemeClr val="tx1"/>
          </a:solidFill>
          <a:latin typeface="+mn-lt"/>
          <a:ea typeface="+mn-ea"/>
          <a:cs typeface="+mn-cs"/>
        </a:defRPr>
      </a:lvl2pPr>
      <a:lvl3pPr marL="732617" algn="l" defTabSz="732617" rtl="0" eaLnBrk="1" latinLnBrk="0" hangingPunct="1">
        <a:defRPr sz="1400" kern="1200">
          <a:solidFill>
            <a:schemeClr val="tx1"/>
          </a:solidFill>
          <a:latin typeface="+mn-lt"/>
          <a:ea typeface="+mn-ea"/>
          <a:cs typeface="+mn-cs"/>
        </a:defRPr>
      </a:lvl3pPr>
      <a:lvl4pPr marL="1098926" algn="l" defTabSz="732617" rtl="0" eaLnBrk="1" latinLnBrk="0" hangingPunct="1">
        <a:defRPr sz="1400" kern="1200">
          <a:solidFill>
            <a:schemeClr val="tx1"/>
          </a:solidFill>
          <a:latin typeface="+mn-lt"/>
          <a:ea typeface="+mn-ea"/>
          <a:cs typeface="+mn-cs"/>
        </a:defRPr>
      </a:lvl4pPr>
      <a:lvl5pPr marL="1465235" algn="l" defTabSz="732617" rtl="0" eaLnBrk="1" latinLnBrk="0" hangingPunct="1">
        <a:defRPr sz="1400" kern="1200">
          <a:solidFill>
            <a:schemeClr val="tx1"/>
          </a:solidFill>
          <a:latin typeface="+mn-lt"/>
          <a:ea typeface="+mn-ea"/>
          <a:cs typeface="+mn-cs"/>
        </a:defRPr>
      </a:lvl5pPr>
      <a:lvl6pPr marL="1831543" algn="l" defTabSz="732617" rtl="0" eaLnBrk="1" latinLnBrk="0" hangingPunct="1">
        <a:defRPr sz="1400" kern="1200">
          <a:solidFill>
            <a:schemeClr val="tx1"/>
          </a:solidFill>
          <a:latin typeface="+mn-lt"/>
          <a:ea typeface="+mn-ea"/>
          <a:cs typeface="+mn-cs"/>
        </a:defRPr>
      </a:lvl6pPr>
      <a:lvl7pPr marL="2197852" algn="l" defTabSz="732617" rtl="0" eaLnBrk="1" latinLnBrk="0" hangingPunct="1">
        <a:defRPr sz="1400" kern="1200">
          <a:solidFill>
            <a:schemeClr val="tx1"/>
          </a:solidFill>
          <a:latin typeface="+mn-lt"/>
          <a:ea typeface="+mn-ea"/>
          <a:cs typeface="+mn-cs"/>
        </a:defRPr>
      </a:lvl7pPr>
      <a:lvl8pPr marL="2564160" algn="l" defTabSz="732617" rtl="0" eaLnBrk="1" latinLnBrk="0" hangingPunct="1">
        <a:defRPr sz="1400" kern="1200">
          <a:solidFill>
            <a:schemeClr val="tx1"/>
          </a:solidFill>
          <a:latin typeface="+mn-lt"/>
          <a:ea typeface="+mn-ea"/>
          <a:cs typeface="+mn-cs"/>
        </a:defRPr>
      </a:lvl8pPr>
      <a:lvl9pPr marL="2930469" algn="l" defTabSz="73261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video" Target="https://www.youtube.com/embed/O0tzeD6XvNk" TargetMode="Externa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1.xml"/><Relationship Id="rId1" Type="http://schemas.openxmlformats.org/officeDocument/2006/relationships/video" Target="https://www.youtube.com/embed/x3dRDS_w8BU?feature=oembed" TargetMode="Externa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hyperlink" Target="https://www.countyhealthrankings.org/about-us/contact-us" TargetMode="External"/><Relationship Id="rId2" Type="http://schemas.openxmlformats.org/officeDocument/2006/relationships/notesSlide" Target="../notesSlides/notesSlide38.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94B990-202A-4913-A30E-8857D42385AE}"/>
              </a:ext>
            </a:extLst>
          </p:cNvPr>
          <p:cNvSpPr>
            <a:spLocks noGrp="1"/>
          </p:cNvSpPr>
          <p:nvPr>
            <p:ph type="title"/>
          </p:nvPr>
        </p:nvSpPr>
        <p:spPr/>
        <p:txBody>
          <a:bodyPr/>
          <a:lstStyle/>
          <a:p>
            <a:r>
              <a:rPr lang="en-US" dirty="0"/>
              <a:t>Notes for facilitator</a:t>
            </a:r>
          </a:p>
        </p:txBody>
      </p:sp>
      <p:sp>
        <p:nvSpPr>
          <p:cNvPr id="7" name="Content Placeholder 6">
            <a:extLst>
              <a:ext uri="{FF2B5EF4-FFF2-40B4-BE49-F238E27FC236}">
                <a16:creationId xmlns:a16="http://schemas.microsoft.com/office/drawing/2014/main" id="{9C70B3F3-E29D-4BD5-B914-82FD7139520C}"/>
              </a:ext>
            </a:extLst>
          </p:cNvPr>
          <p:cNvSpPr>
            <a:spLocks noGrp="1"/>
          </p:cNvSpPr>
          <p:nvPr>
            <p:ph idx="1"/>
          </p:nvPr>
        </p:nvSpPr>
        <p:spPr/>
        <p:txBody>
          <a:bodyPr/>
          <a:lstStyle/>
          <a:p>
            <a:r>
              <a:rPr lang="en-US" dirty="0"/>
              <a:t>See slide notes</a:t>
            </a:r>
          </a:p>
        </p:txBody>
      </p:sp>
    </p:spTree>
    <p:extLst>
      <p:ext uri="{BB962C8B-B14F-4D97-AF65-F5344CB8AC3E}">
        <p14:creationId xmlns:p14="http://schemas.microsoft.com/office/powerpoint/2010/main" val="1292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stretch>
            <a:fillRect/>
          </a:stretch>
        </p:blipFill>
        <p:spPr>
          <a:xfrm>
            <a:off x="1046534" y="1692275"/>
            <a:ext cx="2829769" cy="2838450"/>
          </a:xfrm>
          <a:prstGeom prst="rect">
            <a:avLst/>
          </a:prstGeom>
        </p:spPr>
      </p:pic>
      <p:sp>
        <p:nvSpPr>
          <p:cNvPr id="3" name="Content Placeholder 2">
            <a:extLst>
              <a:ext uri="{FF2B5EF4-FFF2-40B4-BE49-F238E27FC236}">
                <a16:creationId xmlns:a16="http://schemas.microsoft.com/office/drawing/2014/main" id="{55E5B8E8-D5D5-45D6-8B47-F09A903886D7}"/>
              </a:ext>
            </a:extLst>
          </p:cNvPr>
          <p:cNvSpPr>
            <a:spLocks noGrp="1"/>
          </p:cNvSpPr>
          <p:nvPr>
            <p:ph sz="half" idx="2"/>
          </p:nvPr>
        </p:nvSpPr>
        <p:spPr/>
        <p:txBody>
          <a:bodyPr/>
          <a:lstStyle/>
          <a:p>
            <a:r>
              <a:rPr lang="en-US" sz="2400" dirty="0"/>
              <a:t>Making health equity a shared vision and value.</a:t>
            </a:r>
          </a:p>
          <a:p>
            <a:r>
              <a:rPr lang="en-US" sz="2400" baseline="0" dirty="0"/>
              <a:t>Increasing community capacity to shape outcomes.</a:t>
            </a:r>
          </a:p>
          <a:p>
            <a:r>
              <a:rPr lang="en-US" sz="2400" dirty="0"/>
              <a:t>Fostering multi-sector collaboration. </a:t>
            </a:r>
          </a:p>
        </p:txBody>
      </p:sp>
      <p:sp>
        <p:nvSpPr>
          <p:cNvPr id="2" name="Title 1">
            <a:extLst>
              <a:ext uri="{FF2B5EF4-FFF2-40B4-BE49-F238E27FC236}">
                <a16:creationId xmlns:a16="http://schemas.microsoft.com/office/drawing/2014/main" id="{BDA9FAC4-FD34-4177-98CC-6A1442ED14E2}"/>
              </a:ext>
            </a:extLst>
          </p:cNvPr>
          <p:cNvSpPr>
            <a:spLocks noGrp="1"/>
          </p:cNvSpPr>
          <p:nvPr>
            <p:ph type="title"/>
          </p:nvPr>
        </p:nvSpPr>
        <p:spPr/>
        <p:txBody>
          <a:bodyPr/>
          <a:lstStyle/>
          <a:p>
            <a:r>
              <a:rPr lang="en-US" dirty="0"/>
              <a:t>Community-Driven Solutions</a:t>
            </a:r>
          </a:p>
        </p:txBody>
      </p:sp>
    </p:spTree>
    <p:extLst>
      <p:ext uri="{BB962C8B-B14F-4D97-AF65-F5344CB8AC3E}">
        <p14:creationId xmlns:p14="http://schemas.microsoft.com/office/powerpoint/2010/main" val="165701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FAC4-FD34-4177-98CC-6A1442ED14E2}"/>
              </a:ext>
            </a:extLst>
          </p:cNvPr>
          <p:cNvSpPr>
            <a:spLocks noGrp="1"/>
          </p:cNvSpPr>
          <p:nvPr>
            <p:ph type="title"/>
          </p:nvPr>
        </p:nvSpPr>
        <p:spPr/>
        <p:txBody>
          <a:bodyPr/>
          <a:lstStyle/>
          <a:p>
            <a:r>
              <a:rPr lang="en-US" dirty="0"/>
              <a:t>Influence of Policy on Root Causes</a:t>
            </a:r>
          </a:p>
        </p:txBody>
      </p:sp>
      <p:pic>
        <p:nvPicPr>
          <p:cNvPr id="6" name="Picture 5"/>
          <p:cNvPicPr>
            <a:picLocks noChangeAspect="1"/>
          </p:cNvPicPr>
          <p:nvPr/>
        </p:nvPicPr>
        <p:blipFill>
          <a:blip r:embed="rId3"/>
          <a:stretch>
            <a:fillRect/>
          </a:stretch>
        </p:blipFill>
        <p:spPr>
          <a:xfrm>
            <a:off x="565638" y="2100534"/>
            <a:ext cx="3846178" cy="2560320"/>
          </a:xfrm>
          <a:prstGeom prst="rect">
            <a:avLst/>
          </a:prstGeom>
        </p:spPr>
      </p:pic>
      <p:sp>
        <p:nvSpPr>
          <p:cNvPr id="7" name="TextBox 6"/>
          <p:cNvSpPr txBox="1"/>
          <p:nvPr/>
        </p:nvSpPr>
        <p:spPr bwMode="auto">
          <a:xfrm>
            <a:off x="362864" y="1546947"/>
            <a:ext cx="4522072" cy="307777"/>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US" sz="2000" cap="none" spc="100" dirty="0">
                <a:solidFill>
                  <a:schemeClr val="bg2"/>
                </a:solidFill>
              </a:rPr>
              <a:t>School District Behavior Policies </a:t>
            </a:r>
          </a:p>
        </p:txBody>
      </p:sp>
      <p:pic>
        <p:nvPicPr>
          <p:cNvPr id="8" name="Picture 7"/>
          <p:cNvPicPr>
            <a:picLocks noChangeAspect="1"/>
          </p:cNvPicPr>
          <p:nvPr/>
        </p:nvPicPr>
        <p:blipFill rotWithShape="1">
          <a:blip r:embed="rId4"/>
          <a:srcRect t="17816"/>
          <a:stretch/>
        </p:blipFill>
        <p:spPr>
          <a:xfrm>
            <a:off x="5837281" y="1950421"/>
            <a:ext cx="2447768" cy="3017520"/>
          </a:xfrm>
          <a:prstGeom prst="rect">
            <a:avLst/>
          </a:prstGeom>
        </p:spPr>
      </p:pic>
      <p:sp>
        <p:nvSpPr>
          <p:cNvPr id="9" name="TextBox 8"/>
          <p:cNvSpPr txBox="1"/>
          <p:nvPr/>
        </p:nvSpPr>
        <p:spPr bwMode="auto">
          <a:xfrm>
            <a:off x="5559287" y="1546947"/>
            <a:ext cx="3167633"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2000" cap="none" spc="100" dirty="0">
                <a:solidFill>
                  <a:schemeClr val="bg2"/>
                </a:solidFill>
              </a:rPr>
              <a:t>Family Leave Policies</a:t>
            </a:r>
          </a:p>
        </p:txBody>
      </p:sp>
      <p:sp>
        <p:nvSpPr>
          <p:cNvPr id="3" name="TextBox 2">
            <a:extLst>
              <a:ext uri="{FF2B5EF4-FFF2-40B4-BE49-F238E27FC236}">
                <a16:creationId xmlns:a16="http://schemas.microsoft.com/office/drawing/2014/main" id="{5611FD58-BFDC-4520-B3E5-945C6CF2FD90}"/>
              </a:ext>
            </a:extLst>
          </p:cNvPr>
          <p:cNvSpPr txBox="1"/>
          <p:nvPr/>
        </p:nvSpPr>
        <p:spPr bwMode="auto">
          <a:xfrm>
            <a:off x="511051" y="4660854"/>
            <a:ext cx="2176670" cy="12311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800" b="0" i="1" cap="none" spc="100" dirty="0" err="1">
                <a:solidFill>
                  <a:schemeClr val="bg2"/>
                </a:solidFill>
              </a:rPr>
              <a:t>Unsplash</a:t>
            </a:r>
            <a:r>
              <a:rPr lang="en-US" sz="800" b="0" i="1" cap="none" spc="100" dirty="0">
                <a:solidFill>
                  <a:schemeClr val="bg2"/>
                </a:solidFill>
              </a:rPr>
              <a:t>, @cdc</a:t>
            </a:r>
          </a:p>
        </p:txBody>
      </p:sp>
      <p:sp>
        <p:nvSpPr>
          <p:cNvPr id="10" name="TextBox 9">
            <a:extLst>
              <a:ext uri="{FF2B5EF4-FFF2-40B4-BE49-F238E27FC236}">
                <a16:creationId xmlns:a16="http://schemas.microsoft.com/office/drawing/2014/main" id="{D6669C6A-8B4E-42BB-AECA-6145D24BB1F0}"/>
              </a:ext>
            </a:extLst>
          </p:cNvPr>
          <p:cNvSpPr txBox="1"/>
          <p:nvPr/>
        </p:nvSpPr>
        <p:spPr bwMode="auto">
          <a:xfrm>
            <a:off x="5837281" y="4974798"/>
            <a:ext cx="2176670" cy="12311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800" b="0" i="1" cap="none" spc="100" dirty="0" err="1">
                <a:solidFill>
                  <a:schemeClr val="bg2"/>
                </a:solidFill>
              </a:rPr>
              <a:t>Unsplash</a:t>
            </a:r>
            <a:r>
              <a:rPr lang="en-US" sz="800" b="0" i="1" cap="none" spc="100" dirty="0">
                <a:solidFill>
                  <a:schemeClr val="bg2"/>
                </a:solidFill>
              </a:rPr>
              <a:t>, </a:t>
            </a:r>
            <a:r>
              <a:rPr lang="en-US" sz="800" b="0" i="1" cap="none" spc="100" dirty="0" err="1">
                <a:solidFill>
                  <a:schemeClr val="bg2"/>
                </a:solidFill>
              </a:rPr>
              <a:t>NeONBRAND</a:t>
            </a:r>
            <a:r>
              <a:rPr lang="en-US" sz="800" b="0" i="1" cap="none" spc="100" dirty="0">
                <a:solidFill>
                  <a:schemeClr val="bg2"/>
                </a:solidFill>
              </a:rPr>
              <a:t>, @neonbrand</a:t>
            </a:r>
          </a:p>
        </p:txBody>
      </p:sp>
    </p:spTree>
    <p:extLst>
      <p:ext uri="{BB962C8B-B14F-4D97-AF65-F5344CB8AC3E}">
        <p14:creationId xmlns:p14="http://schemas.microsoft.com/office/powerpoint/2010/main" val="256132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F7A6C-2B01-4606-9EC6-5D748F26221B}"/>
              </a:ext>
            </a:extLst>
          </p:cNvPr>
          <p:cNvSpPr>
            <a:spLocks noGrp="1"/>
          </p:cNvSpPr>
          <p:nvPr>
            <p:ph type="title"/>
          </p:nvPr>
        </p:nvSpPr>
        <p:spPr/>
        <p:txBody>
          <a:bodyPr/>
          <a:lstStyle/>
          <a:p>
            <a:r>
              <a:rPr lang="en-US" dirty="0"/>
              <a:t>Discussion &amp; Reflection</a:t>
            </a:r>
          </a:p>
        </p:txBody>
      </p:sp>
      <p:sp>
        <p:nvSpPr>
          <p:cNvPr id="5" name="Content Placeholder 4">
            <a:extLst>
              <a:ext uri="{FF2B5EF4-FFF2-40B4-BE49-F238E27FC236}">
                <a16:creationId xmlns:a16="http://schemas.microsoft.com/office/drawing/2014/main" id="{145BAF3C-4D03-4A30-AA5A-E6ABA21B5DDB}"/>
              </a:ext>
            </a:extLst>
          </p:cNvPr>
          <p:cNvSpPr>
            <a:spLocks noGrp="1"/>
          </p:cNvSpPr>
          <p:nvPr>
            <p:ph idx="1"/>
          </p:nvPr>
        </p:nvSpPr>
        <p:spPr>
          <a:xfrm>
            <a:off x="269437" y="1573053"/>
            <a:ext cx="4580860" cy="3248580"/>
          </a:xfrm>
        </p:spPr>
        <p:txBody>
          <a:bodyPr/>
          <a:lstStyle/>
          <a:p>
            <a:r>
              <a:rPr lang="en-US" dirty="0"/>
              <a:t>What institutions or organizations implement the policy or practice?</a:t>
            </a:r>
          </a:p>
          <a:p>
            <a:r>
              <a:rPr lang="en-US" dirty="0"/>
              <a:t>What opportunities are impacted?</a:t>
            </a:r>
          </a:p>
          <a:p>
            <a:r>
              <a:rPr lang="en-US" dirty="0"/>
              <a:t>Who is affected?</a:t>
            </a:r>
          </a:p>
        </p:txBody>
      </p:sp>
      <p:pic>
        <p:nvPicPr>
          <p:cNvPr id="2" name="Picture 1"/>
          <p:cNvPicPr>
            <a:picLocks noChangeAspect="1"/>
          </p:cNvPicPr>
          <p:nvPr/>
        </p:nvPicPr>
        <p:blipFill>
          <a:blip r:embed="rId3"/>
          <a:stretch>
            <a:fillRect/>
          </a:stretch>
        </p:blipFill>
        <p:spPr>
          <a:xfrm>
            <a:off x="4940707" y="1709032"/>
            <a:ext cx="3667053" cy="2754593"/>
          </a:xfrm>
          <a:prstGeom prst="rect">
            <a:avLst/>
          </a:prstGeom>
        </p:spPr>
      </p:pic>
    </p:spTree>
    <p:extLst>
      <p:ext uri="{BB962C8B-B14F-4D97-AF65-F5344CB8AC3E}">
        <p14:creationId xmlns:p14="http://schemas.microsoft.com/office/powerpoint/2010/main" val="121226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FAC4-FD34-4177-98CC-6A1442ED14E2}"/>
              </a:ext>
            </a:extLst>
          </p:cNvPr>
          <p:cNvSpPr>
            <a:spLocks noGrp="1"/>
          </p:cNvSpPr>
          <p:nvPr>
            <p:ph type="title"/>
          </p:nvPr>
        </p:nvSpPr>
        <p:spPr/>
        <p:txBody>
          <a:bodyPr/>
          <a:lstStyle/>
          <a:p>
            <a:r>
              <a:rPr lang="en-US" sz="2600" dirty="0"/>
              <a:t>Kansas City, MO: Influence of Policy on Root Causes</a:t>
            </a:r>
          </a:p>
        </p:txBody>
      </p:sp>
      <p:pic>
        <p:nvPicPr>
          <p:cNvPr id="3" name="O0tzeD6XvNk"/>
          <p:cNvPicPr>
            <a:picLocks noRot="1" noChangeAspect="1"/>
          </p:cNvPicPr>
          <p:nvPr>
            <a:videoFile r:link="rId1"/>
          </p:nvPr>
        </p:nvPicPr>
        <p:blipFill>
          <a:blip r:embed="rId4"/>
          <a:stretch>
            <a:fillRect/>
          </a:stretch>
        </p:blipFill>
        <p:spPr>
          <a:xfrm>
            <a:off x="1321521" y="1364269"/>
            <a:ext cx="6502400" cy="3657600"/>
          </a:xfrm>
          <a:prstGeom prst="rect">
            <a:avLst/>
          </a:prstGeom>
        </p:spPr>
      </p:pic>
    </p:spTree>
    <p:extLst>
      <p:ext uri="{BB962C8B-B14F-4D97-AF65-F5344CB8AC3E}">
        <p14:creationId xmlns:p14="http://schemas.microsoft.com/office/powerpoint/2010/main" val="201535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18523" y="1372977"/>
            <a:ext cx="3383280" cy="3394595"/>
          </a:xfrm>
          <a:prstGeom prst="rect">
            <a:avLst/>
          </a:prstGeom>
        </p:spPr>
      </p:pic>
      <p:sp>
        <p:nvSpPr>
          <p:cNvPr id="4" name="Title 3">
            <a:extLst>
              <a:ext uri="{FF2B5EF4-FFF2-40B4-BE49-F238E27FC236}">
                <a16:creationId xmlns:a16="http://schemas.microsoft.com/office/drawing/2014/main" id="{076F7A6C-2B01-4606-9EC6-5D748F26221B}"/>
              </a:ext>
            </a:extLst>
          </p:cNvPr>
          <p:cNvSpPr>
            <a:spLocks noGrp="1"/>
          </p:cNvSpPr>
          <p:nvPr>
            <p:ph type="title"/>
          </p:nvPr>
        </p:nvSpPr>
        <p:spPr/>
        <p:txBody>
          <a:bodyPr/>
          <a:lstStyle/>
          <a:p>
            <a:r>
              <a:rPr lang="en-US" dirty="0"/>
              <a:t>Discussion &amp; Reflection</a:t>
            </a:r>
          </a:p>
        </p:txBody>
      </p:sp>
      <p:sp>
        <p:nvSpPr>
          <p:cNvPr id="5" name="Content Placeholder 4">
            <a:extLst>
              <a:ext uri="{FF2B5EF4-FFF2-40B4-BE49-F238E27FC236}">
                <a16:creationId xmlns:a16="http://schemas.microsoft.com/office/drawing/2014/main" id="{145BAF3C-4D03-4A30-AA5A-E6ABA21B5DDB}"/>
              </a:ext>
            </a:extLst>
          </p:cNvPr>
          <p:cNvSpPr>
            <a:spLocks noGrp="1"/>
          </p:cNvSpPr>
          <p:nvPr>
            <p:ph idx="1"/>
          </p:nvPr>
        </p:nvSpPr>
        <p:spPr>
          <a:xfrm>
            <a:off x="3955774" y="1550505"/>
            <a:ext cx="4771146" cy="3282020"/>
          </a:xfrm>
        </p:spPr>
        <p:txBody>
          <a:bodyPr/>
          <a:lstStyle/>
          <a:p>
            <a:r>
              <a:rPr lang="en-US" dirty="0"/>
              <a:t>What institutions or organizations worked together to address health inequities?</a:t>
            </a:r>
          </a:p>
          <a:p>
            <a:r>
              <a:rPr lang="en-US" dirty="0"/>
              <a:t>Which social determinants or health were they trying to impact?</a:t>
            </a:r>
          </a:p>
        </p:txBody>
      </p:sp>
    </p:spTree>
    <p:extLst>
      <p:ext uri="{BB962C8B-B14F-4D97-AF65-F5344CB8AC3E}">
        <p14:creationId xmlns:p14="http://schemas.microsoft.com/office/powerpoint/2010/main" val="138865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0D42-CAF8-488C-B6D9-EE566B3ABAE2}"/>
              </a:ext>
            </a:extLst>
          </p:cNvPr>
          <p:cNvSpPr>
            <a:spLocks noGrp="1"/>
          </p:cNvSpPr>
          <p:nvPr>
            <p:ph type="title"/>
          </p:nvPr>
        </p:nvSpPr>
        <p:spPr/>
        <p:txBody>
          <a:bodyPr/>
          <a:lstStyle/>
          <a:p>
            <a:r>
              <a:rPr lang="en-US" dirty="0"/>
              <a:t>Key Takeaways</a:t>
            </a:r>
          </a:p>
        </p:txBody>
      </p:sp>
      <p:sp>
        <p:nvSpPr>
          <p:cNvPr id="7" name="Content Placeholder 2">
            <a:extLst>
              <a:ext uri="{FF2B5EF4-FFF2-40B4-BE49-F238E27FC236}">
                <a16:creationId xmlns:a16="http://schemas.microsoft.com/office/drawing/2014/main" id="{BDD9D95B-5C11-4D2B-9F57-A0EC25A54605}"/>
              </a:ext>
            </a:extLst>
          </p:cNvPr>
          <p:cNvSpPr txBox="1">
            <a:spLocks/>
          </p:cNvSpPr>
          <p:nvPr/>
        </p:nvSpPr>
        <p:spPr bwMode="auto">
          <a:xfrm>
            <a:off x="568557" y="1391161"/>
            <a:ext cx="6826156" cy="33506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23855" indent="-223855" algn="l" defTabSz="578717" rtl="0" eaLnBrk="1" fontAlgn="base" hangingPunct="1">
              <a:spcBef>
                <a:spcPts val="1442"/>
              </a:spcBef>
              <a:spcAft>
                <a:spcPct val="0"/>
              </a:spcAft>
              <a:buClr>
                <a:schemeClr val="tx2"/>
              </a:buClr>
              <a:buSzPct val="100000"/>
              <a:buFont typeface="Lucida Grande"/>
              <a:buChar char="‣"/>
              <a:defRPr sz="2400">
                <a:solidFill>
                  <a:schemeClr val="tx1"/>
                </a:solidFill>
                <a:latin typeface="+mn-lt"/>
                <a:ea typeface="+mn-ea"/>
                <a:cs typeface="+mn-cs"/>
              </a:defRPr>
            </a:lvl1pPr>
            <a:lvl2pPr marL="468061" indent="-223855" algn="l" defTabSz="578717" rtl="0" eaLnBrk="1" fontAlgn="base" hangingPunct="1">
              <a:spcBef>
                <a:spcPts val="1442"/>
              </a:spcBef>
              <a:spcAft>
                <a:spcPct val="0"/>
              </a:spcAft>
              <a:buClr>
                <a:schemeClr val="tx2"/>
              </a:buClr>
              <a:buSzPct val="75000"/>
              <a:buFont typeface="Arial" charset="0"/>
              <a:buChar char="–"/>
              <a:defRPr sz="2200">
                <a:solidFill>
                  <a:schemeClr val="tx1"/>
                </a:solidFill>
                <a:latin typeface="+mn-lt"/>
              </a:defRPr>
            </a:lvl2pPr>
            <a:lvl3pPr marL="630865" indent="-162804" algn="l" defTabSz="578717" rtl="0" eaLnBrk="1" fontAlgn="base" hangingPunct="1">
              <a:spcBef>
                <a:spcPts val="1442"/>
              </a:spcBef>
              <a:spcAft>
                <a:spcPct val="0"/>
              </a:spcAft>
              <a:buClr>
                <a:schemeClr val="accent1"/>
              </a:buClr>
              <a:buSzPct val="80000"/>
              <a:buFont typeface="Lucida Grande"/>
              <a:buChar char="‣"/>
              <a:defRPr sz="1900">
                <a:solidFill>
                  <a:schemeClr val="tx1"/>
                </a:solidFill>
                <a:latin typeface="+mn-lt"/>
              </a:defRPr>
            </a:lvl3pPr>
            <a:lvl4pPr marL="597795" indent="-138638" algn="l" defTabSz="578717" rtl="0" eaLnBrk="1" fontAlgn="base" hangingPunct="1">
              <a:spcBef>
                <a:spcPts val="961"/>
              </a:spcBef>
              <a:spcAft>
                <a:spcPct val="0"/>
              </a:spcAft>
              <a:buClr>
                <a:schemeClr val="accent1"/>
              </a:buClr>
              <a:buSzPct val="75000"/>
              <a:buFont typeface="Lucida Grande"/>
              <a:buChar char="-"/>
              <a:defRPr sz="1200">
                <a:solidFill>
                  <a:schemeClr val="tx1"/>
                </a:solidFill>
                <a:latin typeface="+mn-lt"/>
              </a:defRPr>
            </a:lvl4pPr>
            <a:lvl5pPr marL="731346" indent="-132278" algn="l" defTabSz="578717" rtl="0" eaLnBrk="1" fontAlgn="base" hangingPunct="1">
              <a:spcBef>
                <a:spcPts val="961"/>
              </a:spcBef>
              <a:spcAft>
                <a:spcPct val="0"/>
              </a:spcAft>
              <a:buClr>
                <a:schemeClr val="bg2"/>
              </a:buClr>
              <a:buSzPct val="80000"/>
              <a:buFont typeface="Lucida Grande"/>
              <a:buChar char="‣"/>
              <a:defRPr sz="1200">
                <a:solidFill>
                  <a:schemeClr val="tx1"/>
                </a:solidFill>
                <a:latin typeface="+mn-lt"/>
              </a:defRPr>
            </a:lvl5pPr>
            <a:lvl6pPr marL="1097654"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6pPr>
            <a:lvl7pPr marL="1463963"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7pPr>
            <a:lvl8pPr marL="1830272"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8pPr>
            <a:lvl9pPr marL="2196580"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9pPr>
          </a:lstStyle>
          <a:p>
            <a:pPr>
              <a:buClr>
                <a:srgbClr val="D54215"/>
              </a:buClr>
            </a:pPr>
            <a:r>
              <a:rPr lang="en-US" sz="2200" b="0" kern="0" dirty="0">
                <a:solidFill>
                  <a:prstClr val="black"/>
                </a:solidFill>
              </a:rPr>
              <a:t>Community-led solutions are needed to effectively promote health and equity.</a:t>
            </a:r>
          </a:p>
          <a:p>
            <a:pPr>
              <a:buClr>
                <a:srgbClr val="D54215"/>
              </a:buClr>
            </a:pPr>
            <a:r>
              <a:rPr lang="en-US" sz="2200" b="0" kern="0" dirty="0">
                <a:solidFill>
                  <a:prstClr val="black"/>
                </a:solidFill>
              </a:rPr>
              <a:t>Unfair policies and practices remain embedded in communities and institutions. This causes them to persist.</a:t>
            </a:r>
          </a:p>
          <a:p>
            <a:pPr>
              <a:buClr>
                <a:srgbClr val="D54215"/>
              </a:buClr>
            </a:pPr>
            <a:r>
              <a:rPr lang="en-US" sz="2200" b="0" kern="0" dirty="0">
                <a:solidFill>
                  <a:prstClr val="black"/>
                </a:solidFill>
              </a:rPr>
              <a:t>Communities can remove or revise policies that perpetuate inequities. </a:t>
            </a:r>
          </a:p>
          <a:p>
            <a:pPr>
              <a:buClr>
                <a:srgbClr val="D54215"/>
              </a:buClr>
            </a:pPr>
            <a:r>
              <a:rPr lang="en-US" sz="2200" b="0" kern="0" dirty="0">
                <a:solidFill>
                  <a:prstClr val="black"/>
                </a:solidFill>
              </a:rPr>
              <a:t>Communities can adopt and promote policies that create opportunities for everyone.</a:t>
            </a:r>
          </a:p>
        </p:txBody>
      </p:sp>
    </p:spTree>
    <p:extLst>
      <p:ext uri="{BB962C8B-B14F-4D97-AF65-F5344CB8AC3E}">
        <p14:creationId xmlns:p14="http://schemas.microsoft.com/office/powerpoint/2010/main" val="80599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E13A5-F6D9-41DE-902D-E40BD2CA1B26}"/>
              </a:ext>
            </a:extLst>
          </p:cNvPr>
          <p:cNvSpPr>
            <a:spLocks noGrp="1"/>
          </p:cNvSpPr>
          <p:nvPr>
            <p:ph sz="half" idx="1"/>
          </p:nvPr>
        </p:nvSpPr>
        <p:spPr>
          <a:xfrm>
            <a:off x="418523" y="2149893"/>
            <a:ext cx="5528106" cy="1759498"/>
          </a:xfrm>
        </p:spPr>
        <p:txBody>
          <a:bodyPr/>
          <a:lstStyle/>
          <a:p>
            <a:r>
              <a:rPr lang="en-US" sz="2400" dirty="0"/>
              <a:t>Plan of action to achieve a goal - what you will do to promote health and equity.</a:t>
            </a:r>
          </a:p>
          <a:p>
            <a:r>
              <a:rPr lang="en-US" sz="2400" dirty="0"/>
              <a:t>Continues to occur when it becomes part of practices and policies.</a:t>
            </a:r>
          </a:p>
          <a:p>
            <a:endParaRPr lang="en-US" sz="2400" dirty="0"/>
          </a:p>
        </p:txBody>
      </p:sp>
      <p:sp>
        <p:nvSpPr>
          <p:cNvPr id="4" name="Title 3">
            <a:extLst>
              <a:ext uri="{FF2B5EF4-FFF2-40B4-BE49-F238E27FC236}">
                <a16:creationId xmlns:a16="http://schemas.microsoft.com/office/drawing/2014/main" id="{1C568D4B-5098-4784-881A-5F250C0D029E}"/>
              </a:ext>
            </a:extLst>
          </p:cNvPr>
          <p:cNvSpPr>
            <a:spLocks noGrp="1"/>
          </p:cNvSpPr>
          <p:nvPr>
            <p:ph type="title"/>
          </p:nvPr>
        </p:nvSpPr>
        <p:spPr/>
        <p:txBody>
          <a:bodyPr/>
          <a:lstStyle/>
          <a:p>
            <a:r>
              <a:rPr lang="en-US" dirty="0"/>
              <a:t>What are Effective Strategies?</a:t>
            </a:r>
          </a:p>
        </p:txBody>
      </p:sp>
      <p:graphicFrame>
        <p:nvGraphicFramePr>
          <p:cNvPr id="3" name="Table 2"/>
          <p:cNvGraphicFramePr>
            <a:graphicFrameLocks noGrp="1"/>
          </p:cNvGraphicFramePr>
          <p:nvPr>
            <p:extLst>
              <p:ext uri="{D42A27DB-BD31-4B8C-83A1-F6EECF244321}">
                <p14:modId xmlns:p14="http://schemas.microsoft.com/office/powerpoint/2010/main" val="1511256007"/>
              </p:ext>
            </p:extLst>
          </p:nvPr>
        </p:nvGraphicFramePr>
        <p:xfrm>
          <a:off x="6321286" y="1951107"/>
          <a:ext cx="2286001" cy="2286000"/>
        </p:xfrm>
        <a:graphic>
          <a:graphicData uri="http://schemas.openxmlformats.org/drawingml/2006/table">
            <a:tbl>
              <a:tblPr bandRow="1">
                <a:tableStyleId>{5C22544A-7EE6-4342-B048-85BDC9FD1C3A}</a:tableStyleId>
              </a:tblPr>
              <a:tblGrid>
                <a:gridCol w="2286001">
                  <a:extLst>
                    <a:ext uri="{9D8B030D-6E8A-4147-A177-3AD203B41FA5}">
                      <a16:colId xmlns:a16="http://schemas.microsoft.com/office/drawing/2014/main" val="20000"/>
                    </a:ext>
                  </a:extLst>
                </a:gridCol>
              </a:tblGrid>
              <a:tr h="370840">
                <a:tc>
                  <a:txBody>
                    <a:bodyPr/>
                    <a:lstStyle/>
                    <a:p>
                      <a:pPr algn="ctr"/>
                      <a:r>
                        <a:rPr lang="en-US" sz="2400" b="1" dirty="0">
                          <a:solidFill>
                            <a:schemeClr val="accent4"/>
                          </a:solidFill>
                        </a:rPr>
                        <a:t>Policies</a:t>
                      </a:r>
                    </a:p>
                  </a:txBody>
                  <a:tcPr/>
                </a:tc>
                <a:extLst>
                  <a:ext uri="{0D108BD9-81ED-4DB2-BD59-A6C34878D82A}">
                    <a16:rowId xmlns:a16="http://schemas.microsoft.com/office/drawing/2014/main" val="10000"/>
                  </a:ext>
                </a:extLst>
              </a:tr>
              <a:tr h="370840">
                <a:tc>
                  <a:txBody>
                    <a:bodyPr/>
                    <a:lstStyle/>
                    <a:p>
                      <a:pPr algn="ctr"/>
                      <a:r>
                        <a:rPr lang="en-US" sz="2400" b="1" dirty="0">
                          <a:solidFill>
                            <a:schemeClr val="accent4"/>
                          </a:solidFill>
                        </a:rPr>
                        <a:t>Programs</a:t>
                      </a:r>
                    </a:p>
                  </a:txBody>
                  <a:tcPr/>
                </a:tc>
                <a:extLst>
                  <a:ext uri="{0D108BD9-81ED-4DB2-BD59-A6C34878D82A}">
                    <a16:rowId xmlns:a16="http://schemas.microsoft.com/office/drawing/2014/main" val="10001"/>
                  </a:ext>
                </a:extLst>
              </a:tr>
              <a:tr h="370840">
                <a:tc>
                  <a:txBody>
                    <a:bodyPr/>
                    <a:lstStyle/>
                    <a:p>
                      <a:pPr algn="ctr"/>
                      <a:r>
                        <a:rPr lang="en-US" sz="2400" b="1" dirty="0">
                          <a:solidFill>
                            <a:schemeClr val="accent4"/>
                          </a:solidFill>
                        </a:rPr>
                        <a:t>Practices</a:t>
                      </a:r>
                    </a:p>
                  </a:txBody>
                  <a:tcPr/>
                </a:tc>
                <a:extLst>
                  <a:ext uri="{0D108BD9-81ED-4DB2-BD59-A6C34878D82A}">
                    <a16:rowId xmlns:a16="http://schemas.microsoft.com/office/drawing/2014/main" val="10002"/>
                  </a:ext>
                </a:extLst>
              </a:tr>
              <a:tr h="370840">
                <a:tc>
                  <a:txBody>
                    <a:bodyPr/>
                    <a:lstStyle/>
                    <a:p>
                      <a:pPr algn="ctr"/>
                      <a:r>
                        <a:rPr lang="en-US" sz="2400" b="1" dirty="0">
                          <a:solidFill>
                            <a:schemeClr val="accent4"/>
                          </a:solidFill>
                        </a:rPr>
                        <a:t>Systems</a:t>
                      </a:r>
                    </a:p>
                  </a:txBody>
                  <a:tcPr/>
                </a:tc>
                <a:extLst>
                  <a:ext uri="{0D108BD9-81ED-4DB2-BD59-A6C34878D82A}">
                    <a16:rowId xmlns:a16="http://schemas.microsoft.com/office/drawing/2014/main" val="10003"/>
                  </a:ext>
                </a:extLst>
              </a:tr>
              <a:tr h="370840">
                <a:tc>
                  <a:txBody>
                    <a:bodyPr/>
                    <a:lstStyle/>
                    <a:p>
                      <a:pPr algn="ctr"/>
                      <a:r>
                        <a:rPr lang="en-US" sz="2400" b="1" dirty="0">
                          <a:solidFill>
                            <a:schemeClr val="accent4"/>
                          </a:solidFill>
                        </a:rPr>
                        <a:t>Environment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49149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568D4B-5098-4784-881A-5F250C0D029E}"/>
              </a:ext>
            </a:extLst>
          </p:cNvPr>
          <p:cNvSpPr>
            <a:spLocks noGrp="1"/>
          </p:cNvSpPr>
          <p:nvPr>
            <p:ph type="title"/>
          </p:nvPr>
        </p:nvSpPr>
        <p:spPr/>
        <p:txBody>
          <a:bodyPr/>
          <a:lstStyle/>
          <a:p>
            <a:r>
              <a:rPr lang="en-US" dirty="0"/>
              <a:t>Evidence-Informed Strategies</a:t>
            </a:r>
          </a:p>
        </p:txBody>
      </p:sp>
      <p:graphicFrame>
        <p:nvGraphicFramePr>
          <p:cNvPr id="7" name="Table 6"/>
          <p:cNvGraphicFramePr>
            <a:graphicFrameLocks noGrp="1"/>
          </p:cNvGraphicFramePr>
          <p:nvPr>
            <p:extLst>
              <p:ext uri="{D42A27DB-BD31-4B8C-83A1-F6EECF244321}">
                <p14:modId xmlns:p14="http://schemas.microsoft.com/office/powerpoint/2010/main" val="303101117"/>
              </p:ext>
            </p:extLst>
          </p:nvPr>
        </p:nvGraphicFramePr>
        <p:xfrm>
          <a:off x="199504" y="1404727"/>
          <a:ext cx="8746434" cy="3523312"/>
        </p:xfrm>
        <a:graphic>
          <a:graphicData uri="http://schemas.openxmlformats.org/drawingml/2006/table">
            <a:tbl>
              <a:tblPr bandRow="1">
                <a:tableStyleId>{5C22544A-7EE6-4342-B048-85BDC9FD1C3A}</a:tableStyleId>
              </a:tblPr>
              <a:tblGrid>
                <a:gridCol w="2213113">
                  <a:extLst>
                    <a:ext uri="{9D8B030D-6E8A-4147-A177-3AD203B41FA5}">
                      <a16:colId xmlns:a16="http://schemas.microsoft.com/office/drawing/2014/main" val="20000"/>
                    </a:ext>
                  </a:extLst>
                </a:gridCol>
                <a:gridCol w="6533321">
                  <a:extLst>
                    <a:ext uri="{9D8B030D-6E8A-4147-A177-3AD203B41FA5}">
                      <a16:colId xmlns:a16="http://schemas.microsoft.com/office/drawing/2014/main" val="20001"/>
                    </a:ext>
                  </a:extLst>
                </a:gridCol>
              </a:tblGrid>
              <a:tr h="481496">
                <a:tc>
                  <a:txBody>
                    <a:bodyPr/>
                    <a:lstStyle/>
                    <a:p>
                      <a:r>
                        <a:rPr lang="en-US" sz="1800" b="1" dirty="0">
                          <a:solidFill>
                            <a:schemeClr val="accent4"/>
                          </a:solidFill>
                        </a:rPr>
                        <a:t>Scientifically Supported</a:t>
                      </a:r>
                    </a:p>
                  </a:txBody>
                  <a:tcPr/>
                </a:tc>
                <a:tc>
                  <a:txBody>
                    <a:bodyPr/>
                    <a:lstStyle/>
                    <a:p>
                      <a:r>
                        <a:rPr lang="en-US" sz="1800" dirty="0">
                          <a:solidFill>
                            <a:schemeClr val="accent4"/>
                          </a:solidFill>
                        </a:rPr>
                        <a:t>Tested</a:t>
                      </a:r>
                      <a:r>
                        <a:rPr lang="en-US" sz="1800" baseline="0" dirty="0">
                          <a:solidFill>
                            <a:schemeClr val="accent4"/>
                          </a:solidFill>
                        </a:rPr>
                        <a:t> in multiple studies with consistently favorable results. Most likely to make a difference.</a:t>
                      </a:r>
                    </a:p>
                  </a:txBody>
                  <a:tcPr/>
                </a:tc>
                <a:extLst>
                  <a:ext uri="{0D108BD9-81ED-4DB2-BD59-A6C34878D82A}">
                    <a16:rowId xmlns:a16="http://schemas.microsoft.com/office/drawing/2014/main" val="10000"/>
                  </a:ext>
                </a:extLst>
              </a:tr>
              <a:tr h="481496">
                <a:tc>
                  <a:txBody>
                    <a:bodyPr/>
                    <a:lstStyle/>
                    <a:p>
                      <a:r>
                        <a:rPr lang="en-US" sz="1800" b="1" dirty="0">
                          <a:solidFill>
                            <a:schemeClr val="accent4"/>
                          </a:solidFill>
                        </a:rPr>
                        <a:t>Some Evidence</a:t>
                      </a:r>
                    </a:p>
                  </a:txBody>
                  <a:tcPr/>
                </a:tc>
                <a:tc>
                  <a:txBody>
                    <a:bodyPr/>
                    <a:lstStyle/>
                    <a:p>
                      <a:r>
                        <a:rPr lang="en-US" sz="1800" dirty="0">
                          <a:solidFill>
                            <a:schemeClr val="accent4"/>
                          </a:solidFill>
                        </a:rPr>
                        <a:t>Tested more than once with trending</a:t>
                      </a:r>
                      <a:r>
                        <a:rPr lang="en-US" sz="1800" baseline="0" dirty="0">
                          <a:solidFill>
                            <a:schemeClr val="accent4"/>
                          </a:solidFill>
                        </a:rPr>
                        <a:t> favorable results. Likely to work.</a:t>
                      </a:r>
                    </a:p>
                  </a:txBody>
                  <a:tcPr/>
                </a:tc>
                <a:extLst>
                  <a:ext uri="{0D108BD9-81ED-4DB2-BD59-A6C34878D82A}">
                    <a16:rowId xmlns:a16="http://schemas.microsoft.com/office/drawing/2014/main" val="10001"/>
                  </a:ext>
                </a:extLst>
              </a:tr>
              <a:tr h="481496">
                <a:tc>
                  <a:txBody>
                    <a:bodyPr/>
                    <a:lstStyle/>
                    <a:p>
                      <a:r>
                        <a:rPr lang="en-US" sz="1800" b="1" dirty="0">
                          <a:solidFill>
                            <a:schemeClr val="accent4"/>
                          </a:solidFill>
                        </a:rPr>
                        <a:t>Expert Opinion</a:t>
                      </a:r>
                    </a:p>
                  </a:txBody>
                  <a:tcPr/>
                </a:tc>
                <a:tc>
                  <a:txBody>
                    <a:bodyPr/>
                    <a:lstStyle/>
                    <a:p>
                      <a:r>
                        <a:rPr lang="en-US" sz="1800" dirty="0">
                          <a:solidFill>
                            <a:schemeClr val="accent4"/>
                          </a:solidFill>
                        </a:rPr>
                        <a:t>Recommended by credible experts,</a:t>
                      </a:r>
                      <a:r>
                        <a:rPr lang="en-US" sz="1800" baseline="0" dirty="0">
                          <a:solidFill>
                            <a:schemeClr val="accent4"/>
                          </a:solidFill>
                        </a:rPr>
                        <a:t> but have limited testing. Effects need to be confirmed through research.</a:t>
                      </a:r>
                    </a:p>
                  </a:txBody>
                  <a:tcPr/>
                </a:tc>
                <a:extLst>
                  <a:ext uri="{0D108BD9-81ED-4DB2-BD59-A6C34878D82A}">
                    <a16:rowId xmlns:a16="http://schemas.microsoft.com/office/drawing/2014/main" val="10002"/>
                  </a:ext>
                </a:extLst>
              </a:tr>
              <a:tr h="481496">
                <a:tc>
                  <a:txBody>
                    <a:bodyPr/>
                    <a:lstStyle/>
                    <a:p>
                      <a:r>
                        <a:rPr lang="en-US" sz="1800" b="1" dirty="0">
                          <a:solidFill>
                            <a:schemeClr val="accent4"/>
                          </a:solidFill>
                        </a:rPr>
                        <a:t>Insufficient Evidence</a:t>
                      </a:r>
                    </a:p>
                  </a:txBody>
                  <a:tcPr/>
                </a:tc>
                <a:tc>
                  <a:txBody>
                    <a:bodyPr/>
                    <a:lstStyle/>
                    <a:p>
                      <a:r>
                        <a:rPr lang="en-US" sz="1800" dirty="0">
                          <a:solidFill>
                            <a:schemeClr val="accent4"/>
                          </a:solidFill>
                        </a:rPr>
                        <a:t>Have not been widely tested or have limited</a:t>
                      </a:r>
                      <a:r>
                        <a:rPr lang="en-US" sz="1800" baseline="0" dirty="0">
                          <a:solidFill>
                            <a:schemeClr val="accent4"/>
                          </a:solidFill>
                        </a:rPr>
                        <a:t> research about effects.</a:t>
                      </a:r>
                      <a:endParaRPr lang="en-US" sz="1800" dirty="0">
                        <a:solidFill>
                          <a:schemeClr val="accent4"/>
                        </a:solidFill>
                      </a:endParaRPr>
                    </a:p>
                  </a:txBody>
                  <a:tcPr/>
                </a:tc>
                <a:extLst>
                  <a:ext uri="{0D108BD9-81ED-4DB2-BD59-A6C34878D82A}">
                    <a16:rowId xmlns:a16="http://schemas.microsoft.com/office/drawing/2014/main" val="10003"/>
                  </a:ext>
                </a:extLst>
              </a:tr>
              <a:tr h="481496">
                <a:tc>
                  <a:txBody>
                    <a:bodyPr/>
                    <a:lstStyle/>
                    <a:p>
                      <a:r>
                        <a:rPr lang="en-US" sz="1800" b="1" dirty="0">
                          <a:solidFill>
                            <a:schemeClr val="accent4"/>
                          </a:solidFill>
                        </a:rPr>
                        <a:t>Mixed Evidence</a:t>
                      </a:r>
                    </a:p>
                  </a:txBody>
                  <a:tcPr/>
                </a:tc>
                <a:tc>
                  <a:txBody>
                    <a:bodyPr/>
                    <a:lstStyle/>
                    <a:p>
                      <a:r>
                        <a:rPr lang="en-US" sz="1800" dirty="0">
                          <a:solidFill>
                            <a:schemeClr val="accent4"/>
                          </a:solidFill>
                        </a:rPr>
                        <a:t>Have been tested</a:t>
                      </a:r>
                      <a:r>
                        <a:rPr lang="en-US" sz="1800" baseline="0" dirty="0">
                          <a:solidFill>
                            <a:schemeClr val="accent4"/>
                          </a:solidFill>
                        </a:rPr>
                        <a:t> more than once and yielded inconsistent results.</a:t>
                      </a:r>
                      <a:endParaRPr lang="en-US" sz="1800" dirty="0">
                        <a:solidFill>
                          <a:schemeClr val="accent4"/>
                        </a:solidFill>
                      </a:endParaRPr>
                    </a:p>
                  </a:txBody>
                  <a:tcPr/>
                </a:tc>
                <a:extLst>
                  <a:ext uri="{0D108BD9-81ED-4DB2-BD59-A6C34878D82A}">
                    <a16:rowId xmlns:a16="http://schemas.microsoft.com/office/drawing/2014/main" val="10004"/>
                  </a:ext>
                </a:extLst>
              </a:tr>
              <a:tr h="481496">
                <a:tc>
                  <a:txBody>
                    <a:bodyPr/>
                    <a:lstStyle/>
                    <a:p>
                      <a:r>
                        <a:rPr lang="en-US" sz="1800" b="1" dirty="0">
                          <a:solidFill>
                            <a:schemeClr val="accent4"/>
                          </a:solidFill>
                        </a:rPr>
                        <a:t>Evidence of Ineffectiveness</a:t>
                      </a:r>
                    </a:p>
                  </a:txBody>
                  <a:tcPr/>
                </a:tc>
                <a:tc>
                  <a:txBody>
                    <a:bodyPr/>
                    <a:lstStyle/>
                    <a:p>
                      <a:r>
                        <a:rPr lang="en-US" sz="1800" dirty="0">
                          <a:solidFill>
                            <a:schemeClr val="accent4"/>
                          </a:solidFill>
                        </a:rPr>
                        <a:t>Have</a:t>
                      </a:r>
                      <a:r>
                        <a:rPr lang="en-US" sz="1800" baseline="0" dirty="0">
                          <a:solidFill>
                            <a:schemeClr val="accent4"/>
                          </a:solidFill>
                        </a:rPr>
                        <a:t> been tested and consistently yielded unfavorable or harmful results. Not good investments.</a:t>
                      </a:r>
                      <a:endParaRPr lang="en-US" sz="1800" dirty="0">
                        <a:solidFill>
                          <a:schemeClr val="accent4"/>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39848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E13A5-F6D9-41DE-902D-E40BD2CA1B26}"/>
              </a:ext>
            </a:extLst>
          </p:cNvPr>
          <p:cNvSpPr>
            <a:spLocks noGrp="1"/>
          </p:cNvSpPr>
          <p:nvPr>
            <p:ph sz="half" idx="1"/>
          </p:nvPr>
        </p:nvSpPr>
        <p:spPr>
          <a:xfrm>
            <a:off x="418523" y="1553545"/>
            <a:ext cx="6267199" cy="2838590"/>
          </a:xfrm>
        </p:spPr>
        <p:txBody>
          <a:bodyPr/>
          <a:lstStyle/>
          <a:p>
            <a:r>
              <a:rPr lang="en-US" sz="2400" dirty="0"/>
              <a:t>Is the strategy feasible?</a:t>
            </a:r>
          </a:p>
          <a:p>
            <a:r>
              <a:rPr lang="en-US" sz="2400" dirty="0"/>
              <a:t>Do resources exist to implement it?</a:t>
            </a:r>
          </a:p>
          <a:p>
            <a:r>
              <a:rPr lang="en-US" sz="2400" dirty="0"/>
              <a:t>Will the strategy improve policies and practices?</a:t>
            </a:r>
          </a:p>
          <a:p>
            <a:r>
              <a:rPr lang="en-US" sz="2400" dirty="0"/>
              <a:t>Will it address root causes of health inequities?</a:t>
            </a:r>
          </a:p>
          <a:p>
            <a:r>
              <a:rPr lang="en-US" sz="2400" dirty="0"/>
              <a:t>Is there political support for the strategy?</a:t>
            </a:r>
          </a:p>
          <a:p>
            <a:r>
              <a:rPr lang="en-US" sz="2400" dirty="0"/>
              <a:t>Is there community support?</a:t>
            </a:r>
          </a:p>
          <a:p>
            <a:endParaRPr lang="en-US" sz="2400" dirty="0"/>
          </a:p>
          <a:p>
            <a:endParaRPr lang="en-US" sz="2400" dirty="0"/>
          </a:p>
        </p:txBody>
      </p:sp>
      <p:sp>
        <p:nvSpPr>
          <p:cNvPr id="4" name="Title 3">
            <a:extLst>
              <a:ext uri="{FF2B5EF4-FFF2-40B4-BE49-F238E27FC236}">
                <a16:creationId xmlns:a16="http://schemas.microsoft.com/office/drawing/2014/main" id="{1C568D4B-5098-4784-881A-5F250C0D029E}"/>
              </a:ext>
            </a:extLst>
          </p:cNvPr>
          <p:cNvSpPr>
            <a:spLocks noGrp="1"/>
          </p:cNvSpPr>
          <p:nvPr>
            <p:ph type="title"/>
          </p:nvPr>
        </p:nvSpPr>
        <p:spPr/>
        <p:txBody>
          <a:bodyPr/>
          <a:lstStyle/>
          <a:p>
            <a:r>
              <a:rPr lang="en-US" dirty="0"/>
              <a:t>Community Context</a:t>
            </a:r>
          </a:p>
        </p:txBody>
      </p:sp>
      <p:sp>
        <p:nvSpPr>
          <p:cNvPr id="5" name="TextBox 4"/>
          <p:cNvSpPr txBox="1"/>
          <p:nvPr/>
        </p:nvSpPr>
        <p:spPr bwMode="auto">
          <a:xfrm rot="19628479">
            <a:off x="6064558" y="1640332"/>
            <a:ext cx="1242328" cy="461665"/>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US" sz="3000" b="0" i="1" spc="100" dirty="0">
                <a:solidFill>
                  <a:srgbClr val="F8931F"/>
                </a:solidFill>
              </a:rPr>
              <a:t>culture</a:t>
            </a:r>
          </a:p>
        </p:txBody>
      </p:sp>
      <p:sp>
        <p:nvSpPr>
          <p:cNvPr id="6" name="TextBox 5"/>
          <p:cNvSpPr txBox="1"/>
          <p:nvPr/>
        </p:nvSpPr>
        <p:spPr bwMode="auto">
          <a:xfrm rot="1183562">
            <a:off x="7451547" y="1751999"/>
            <a:ext cx="1221489" cy="461665"/>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US" sz="3000" b="0" i="1" spc="100" dirty="0">
                <a:solidFill>
                  <a:srgbClr val="F8931F"/>
                </a:solidFill>
              </a:rPr>
              <a:t>history</a:t>
            </a:r>
          </a:p>
        </p:txBody>
      </p:sp>
      <p:sp>
        <p:nvSpPr>
          <p:cNvPr id="7" name="TextBox 6"/>
          <p:cNvSpPr txBox="1"/>
          <p:nvPr/>
        </p:nvSpPr>
        <p:spPr bwMode="auto">
          <a:xfrm rot="530434">
            <a:off x="6646573" y="2415342"/>
            <a:ext cx="2157642" cy="400110"/>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US" sz="2600" b="0" i="1" spc="100" dirty="0">
                <a:solidFill>
                  <a:srgbClr val="F8931F"/>
                </a:solidFill>
              </a:rPr>
              <a:t>environments</a:t>
            </a:r>
          </a:p>
        </p:txBody>
      </p:sp>
      <p:sp>
        <p:nvSpPr>
          <p:cNvPr id="8" name="TextBox 7"/>
          <p:cNvSpPr txBox="1"/>
          <p:nvPr/>
        </p:nvSpPr>
        <p:spPr bwMode="auto">
          <a:xfrm rot="20543833">
            <a:off x="6799412" y="3092732"/>
            <a:ext cx="1695977" cy="430887"/>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US" sz="2800" b="0" i="1" spc="100" dirty="0">
                <a:solidFill>
                  <a:srgbClr val="F8931F"/>
                </a:solidFill>
              </a:rPr>
              <a:t>resources</a:t>
            </a:r>
          </a:p>
        </p:txBody>
      </p:sp>
      <p:sp>
        <p:nvSpPr>
          <p:cNvPr id="10" name="TextBox 9"/>
          <p:cNvSpPr txBox="1"/>
          <p:nvPr/>
        </p:nvSpPr>
        <p:spPr bwMode="auto">
          <a:xfrm>
            <a:off x="7053487" y="3671390"/>
            <a:ext cx="1187826" cy="461665"/>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US" sz="3000" b="0" i="1" spc="100" dirty="0">
                <a:solidFill>
                  <a:srgbClr val="F8931F"/>
                </a:solidFill>
              </a:rPr>
              <a:t>assets</a:t>
            </a:r>
          </a:p>
        </p:txBody>
      </p:sp>
      <p:sp>
        <p:nvSpPr>
          <p:cNvPr id="11" name="TextBox 10"/>
          <p:cNvSpPr txBox="1"/>
          <p:nvPr/>
        </p:nvSpPr>
        <p:spPr bwMode="auto">
          <a:xfrm rot="21249207">
            <a:off x="6571128" y="4242655"/>
            <a:ext cx="1849865" cy="430887"/>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US" sz="2800" b="0" i="1" spc="100" dirty="0">
                <a:solidFill>
                  <a:srgbClr val="F8931F"/>
                </a:solidFill>
              </a:rPr>
              <a:t>challenges</a:t>
            </a:r>
          </a:p>
        </p:txBody>
      </p:sp>
    </p:spTree>
    <p:extLst>
      <p:ext uri="{BB962C8B-B14F-4D97-AF65-F5344CB8AC3E}">
        <p14:creationId xmlns:p14="http://schemas.microsoft.com/office/powerpoint/2010/main" val="3251922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DA0A40-87D9-4591-B896-D88B2F60ACDC}"/>
              </a:ext>
            </a:extLst>
          </p:cNvPr>
          <p:cNvSpPr>
            <a:spLocks noGrp="1"/>
          </p:cNvSpPr>
          <p:nvPr>
            <p:ph type="title"/>
          </p:nvPr>
        </p:nvSpPr>
        <p:spPr/>
        <p:txBody>
          <a:bodyPr/>
          <a:lstStyle/>
          <a:p>
            <a:r>
              <a:rPr lang="en-US" dirty="0"/>
              <a:t>Engage Stakeholders</a:t>
            </a:r>
          </a:p>
        </p:txBody>
      </p:sp>
      <p:sp>
        <p:nvSpPr>
          <p:cNvPr id="6" name="Content Placeholder 5">
            <a:extLst>
              <a:ext uri="{FF2B5EF4-FFF2-40B4-BE49-F238E27FC236}">
                <a16:creationId xmlns:a16="http://schemas.microsoft.com/office/drawing/2014/main" id="{87FFC57C-BA85-4000-9407-DDBCC1AE1E3F}"/>
              </a:ext>
            </a:extLst>
          </p:cNvPr>
          <p:cNvSpPr>
            <a:spLocks noGrp="1"/>
          </p:cNvSpPr>
          <p:nvPr>
            <p:ph idx="1"/>
          </p:nvPr>
        </p:nvSpPr>
        <p:spPr>
          <a:xfrm>
            <a:off x="3094500" y="1666310"/>
            <a:ext cx="6220817" cy="2504350"/>
          </a:xfrm>
        </p:spPr>
        <p:txBody>
          <a:bodyPr/>
          <a:lstStyle/>
          <a:p>
            <a:r>
              <a:rPr lang="en-US" b="1" dirty="0"/>
              <a:t>Community members</a:t>
            </a:r>
            <a:r>
              <a:rPr lang="en-US" dirty="0"/>
              <a:t>: residents, advocacy groups, non-profit agencies, businesses.</a:t>
            </a:r>
          </a:p>
          <a:p>
            <a:r>
              <a:rPr lang="en-US" b="1" dirty="0"/>
              <a:t>Decision Makers</a:t>
            </a:r>
            <a:r>
              <a:rPr lang="en-US" dirty="0"/>
              <a:t>: elected and appointed officials, lobbying groups.</a:t>
            </a:r>
          </a:p>
          <a:p>
            <a:r>
              <a:rPr lang="en-US" b="1" dirty="0"/>
              <a:t>Implementers</a:t>
            </a:r>
            <a:r>
              <a:rPr lang="en-US" dirty="0"/>
              <a:t>: business owners and employees, school administrators and staff, hospital administrators and staff.</a:t>
            </a:r>
          </a:p>
        </p:txBody>
      </p:sp>
      <p:pic>
        <p:nvPicPr>
          <p:cNvPr id="2" name="Picture 1"/>
          <p:cNvPicPr>
            <a:picLocks noChangeAspect="1"/>
          </p:cNvPicPr>
          <p:nvPr/>
        </p:nvPicPr>
        <p:blipFill>
          <a:blip r:embed="rId3"/>
          <a:stretch>
            <a:fillRect/>
          </a:stretch>
        </p:blipFill>
        <p:spPr>
          <a:xfrm>
            <a:off x="418523" y="1754587"/>
            <a:ext cx="2437144" cy="1371600"/>
          </a:xfrm>
          <a:prstGeom prst="rect">
            <a:avLst/>
          </a:prstGeom>
        </p:spPr>
      </p:pic>
      <p:sp>
        <p:nvSpPr>
          <p:cNvPr id="3" name="TextBox 2">
            <a:extLst>
              <a:ext uri="{FF2B5EF4-FFF2-40B4-BE49-F238E27FC236}">
                <a16:creationId xmlns:a16="http://schemas.microsoft.com/office/drawing/2014/main" id="{3BAB1F24-D3FA-4827-90EE-FC810C0F2990}"/>
              </a:ext>
            </a:extLst>
          </p:cNvPr>
          <p:cNvSpPr txBox="1"/>
          <p:nvPr/>
        </p:nvSpPr>
        <p:spPr bwMode="auto">
          <a:xfrm>
            <a:off x="282512" y="3200400"/>
            <a:ext cx="2573155" cy="12311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800" b="0" i="1" cap="none" spc="100" dirty="0">
                <a:solidFill>
                  <a:schemeClr val="bg2"/>
                </a:solidFill>
              </a:rPr>
              <a:t>Photo credit: </a:t>
            </a:r>
            <a:r>
              <a:rPr lang="en-US" sz="800" b="0" i="1" cap="none" spc="100" dirty="0" err="1">
                <a:solidFill>
                  <a:schemeClr val="bg2"/>
                </a:solidFill>
              </a:rPr>
              <a:t>Unsplash</a:t>
            </a:r>
            <a:r>
              <a:rPr lang="en-US" sz="800" b="0" i="1" cap="none" spc="100" dirty="0">
                <a:solidFill>
                  <a:schemeClr val="bg2"/>
                </a:solidFill>
              </a:rPr>
              <a:t>, </a:t>
            </a:r>
            <a:r>
              <a:rPr lang="en-US" sz="800" b="0" i="1" cap="none" spc="100" dirty="0" err="1">
                <a:solidFill>
                  <a:schemeClr val="bg2"/>
                </a:solidFill>
              </a:rPr>
              <a:t>tribesth</a:t>
            </a:r>
            <a:r>
              <a:rPr lang="en-US" sz="800" b="0" i="1" cap="none" spc="100" dirty="0">
                <a:solidFill>
                  <a:schemeClr val="bg2"/>
                </a:solidFill>
              </a:rPr>
              <a:t> </a:t>
            </a:r>
            <a:r>
              <a:rPr lang="en-US" sz="800" b="0" i="1" cap="none" spc="100" dirty="0" err="1">
                <a:solidFill>
                  <a:schemeClr val="bg2"/>
                </a:solidFill>
              </a:rPr>
              <a:t>kayastha</a:t>
            </a:r>
            <a:endParaRPr lang="en-US" sz="800" b="0" i="1" cap="none" spc="100" dirty="0">
              <a:solidFill>
                <a:schemeClr val="bg2"/>
              </a:solidFill>
            </a:endParaRPr>
          </a:p>
        </p:txBody>
      </p:sp>
    </p:spTree>
    <p:extLst>
      <p:ext uri="{BB962C8B-B14F-4D97-AF65-F5344CB8AC3E}">
        <p14:creationId xmlns:p14="http://schemas.microsoft.com/office/powerpoint/2010/main" val="413581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04A2-5235-4539-A09D-71186B72C9D9}"/>
              </a:ext>
            </a:extLst>
          </p:cNvPr>
          <p:cNvSpPr>
            <a:spLocks noGrp="1"/>
          </p:cNvSpPr>
          <p:nvPr>
            <p:ph type="title"/>
          </p:nvPr>
        </p:nvSpPr>
        <p:spPr/>
        <p:txBody>
          <a:bodyPr/>
          <a:lstStyle/>
          <a:p>
            <a:r>
              <a:rPr lang="en-US" dirty="0"/>
              <a:t>Starting Questions</a:t>
            </a:r>
          </a:p>
        </p:txBody>
      </p:sp>
      <p:sp>
        <p:nvSpPr>
          <p:cNvPr id="3" name="Content Placeholder 2">
            <a:extLst>
              <a:ext uri="{FF2B5EF4-FFF2-40B4-BE49-F238E27FC236}">
                <a16:creationId xmlns:a16="http://schemas.microsoft.com/office/drawing/2014/main" id="{35FB2FE0-545F-4DE6-A282-7CE93D47A95B}"/>
              </a:ext>
            </a:extLst>
          </p:cNvPr>
          <p:cNvSpPr>
            <a:spLocks noGrp="1"/>
          </p:cNvSpPr>
          <p:nvPr>
            <p:ph idx="1"/>
          </p:nvPr>
        </p:nvSpPr>
        <p:spPr/>
        <p:txBody>
          <a:bodyPr/>
          <a:lstStyle/>
          <a:p>
            <a:r>
              <a:rPr lang="en-US" dirty="0"/>
              <a:t>What things do you and your partners typically do to get ready to implement strategies in your community?</a:t>
            </a:r>
          </a:p>
          <a:p>
            <a:endParaRPr lang="en-US" dirty="0"/>
          </a:p>
          <a:p>
            <a:r>
              <a:rPr lang="en-US" dirty="0"/>
              <a:t>Who do you usually engage in this process?</a:t>
            </a:r>
          </a:p>
          <a:p>
            <a:endParaRPr lang="en-US" dirty="0"/>
          </a:p>
          <a:p>
            <a:r>
              <a:rPr lang="en-US" dirty="0"/>
              <a:t>Who do you wish you could engage more in the process?</a:t>
            </a:r>
          </a:p>
          <a:p>
            <a:endParaRPr lang="en-US" dirty="0"/>
          </a:p>
        </p:txBody>
      </p:sp>
    </p:spTree>
    <p:extLst>
      <p:ext uri="{BB962C8B-B14F-4D97-AF65-F5344CB8AC3E}">
        <p14:creationId xmlns:p14="http://schemas.microsoft.com/office/powerpoint/2010/main" val="4598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568D4B-5098-4784-881A-5F250C0D029E}"/>
              </a:ext>
            </a:extLst>
          </p:cNvPr>
          <p:cNvSpPr>
            <a:spLocks noGrp="1"/>
          </p:cNvSpPr>
          <p:nvPr>
            <p:ph type="title"/>
          </p:nvPr>
        </p:nvSpPr>
        <p:spPr/>
        <p:txBody>
          <a:bodyPr/>
          <a:lstStyle/>
          <a:p>
            <a:r>
              <a:rPr lang="en-US" dirty="0"/>
              <a:t>What Works for Health</a:t>
            </a:r>
          </a:p>
        </p:txBody>
      </p:sp>
      <p:pic>
        <p:nvPicPr>
          <p:cNvPr id="6" name="Picture 5"/>
          <p:cNvPicPr>
            <a:picLocks noChangeAspect="1"/>
          </p:cNvPicPr>
          <p:nvPr/>
        </p:nvPicPr>
        <p:blipFill>
          <a:blip r:embed="rId3"/>
          <a:stretch>
            <a:fillRect/>
          </a:stretch>
        </p:blipFill>
        <p:spPr>
          <a:xfrm>
            <a:off x="721" y="2160919"/>
            <a:ext cx="9144000" cy="1630044"/>
          </a:xfrm>
          <a:prstGeom prst="rect">
            <a:avLst/>
          </a:prstGeom>
        </p:spPr>
      </p:pic>
    </p:spTree>
    <p:extLst>
      <p:ext uri="{BB962C8B-B14F-4D97-AF65-F5344CB8AC3E}">
        <p14:creationId xmlns:p14="http://schemas.microsoft.com/office/powerpoint/2010/main" val="2782074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E0E13A5-F6D9-41DE-902D-E40BD2CA1B26}"/>
              </a:ext>
            </a:extLst>
          </p:cNvPr>
          <p:cNvSpPr>
            <a:spLocks noGrp="1"/>
          </p:cNvSpPr>
          <p:nvPr>
            <p:ph sz="half" idx="1"/>
          </p:nvPr>
        </p:nvSpPr>
        <p:spPr>
          <a:xfrm>
            <a:off x="3909390" y="1651304"/>
            <a:ext cx="4817529" cy="2838590"/>
          </a:xfrm>
        </p:spPr>
        <p:txBody>
          <a:bodyPr/>
          <a:lstStyle/>
          <a:p>
            <a:r>
              <a:rPr lang="en-US" sz="2400" dirty="0"/>
              <a:t>What do you want to accomplish to promote health and equity?</a:t>
            </a:r>
          </a:p>
          <a:p>
            <a:r>
              <a:rPr lang="en-US" sz="2400" dirty="0"/>
              <a:t>Which social determinants of health can have the most impact in your community?</a:t>
            </a:r>
          </a:p>
          <a:p>
            <a:r>
              <a:rPr lang="en-US" sz="2400" dirty="0"/>
              <a:t>What are some related key words?</a:t>
            </a:r>
          </a:p>
          <a:p>
            <a:endParaRPr lang="en-US" sz="2400" dirty="0"/>
          </a:p>
        </p:txBody>
      </p:sp>
      <p:sp>
        <p:nvSpPr>
          <p:cNvPr id="4" name="Title 3">
            <a:extLst>
              <a:ext uri="{FF2B5EF4-FFF2-40B4-BE49-F238E27FC236}">
                <a16:creationId xmlns:a16="http://schemas.microsoft.com/office/drawing/2014/main" id="{1C568D4B-5098-4784-881A-5F250C0D029E}"/>
              </a:ext>
            </a:extLst>
          </p:cNvPr>
          <p:cNvSpPr>
            <a:spLocks noGrp="1"/>
          </p:cNvSpPr>
          <p:nvPr>
            <p:ph type="title"/>
          </p:nvPr>
        </p:nvSpPr>
        <p:spPr/>
        <p:txBody>
          <a:bodyPr/>
          <a:lstStyle/>
          <a:p>
            <a:r>
              <a:rPr lang="en-US" dirty="0"/>
              <a:t>What Works for Health</a:t>
            </a:r>
          </a:p>
        </p:txBody>
      </p:sp>
      <p:pic>
        <p:nvPicPr>
          <p:cNvPr id="5" name="Picture 4"/>
          <p:cNvPicPr>
            <a:picLocks noChangeAspect="1"/>
          </p:cNvPicPr>
          <p:nvPr/>
        </p:nvPicPr>
        <p:blipFill>
          <a:blip r:embed="rId3"/>
          <a:stretch>
            <a:fillRect/>
          </a:stretch>
        </p:blipFill>
        <p:spPr>
          <a:xfrm>
            <a:off x="498036" y="1651304"/>
            <a:ext cx="3016157" cy="1828800"/>
          </a:xfrm>
          <a:prstGeom prst="rect">
            <a:avLst/>
          </a:prstGeom>
        </p:spPr>
      </p:pic>
    </p:spTree>
    <p:extLst>
      <p:ext uri="{BB962C8B-B14F-4D97-AF65-F5344CB8AC3E}">
        <p14:creationId xmlns:p14="http://schemas.microsoft.com/office/powerpoint/2010/main" val="1198904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E0E13A5-F6D9-41DE-902D-E40BD2CA1B26}"/>
              </a:ext>
            </a:extLst>
          </p:cNvPr>
          <p:cNvSpPr>
            <a:spLocks noGrp="1"/>
          </p:cNvSpPr>
          <p:nvPr>
            <p:ph sz="half" idx="1"/>
          </p:nvPr>
        </p:nvSpPr>
        <p:spPr>
          <a:xfrm>
            <a:off x="3909390" y="1651304"/>
            <a:ext cx="4817529" cy="2838590"/>
          </a:xfrm>
        </p:spPr>
        <p:txBody>
          <a:bodyPr/>
          <a:lstStyle/>
          <a:p>
            <a:r>
              <a:rPr lang="en-US" sz="2400" dirty="0"/>
              <a:t>Identify </a:t>
            </a:r>
            <a:r>
              <a:rPr lang="en-US" sz="2400" b="1" dirty="0"/>
              <a:t>key words </a:t>
            </a:r>
            <a:r>
              <a:rPr lang="en-US" sz="2400" dirty="0"/>
              <a:t>then use the “Search all strategies by keyword” </a:t>
            </a:r>
            <a:r>
              <a:rPr lang="en-US" sz="2400" b="1" dirty="0"/>
              <a:t>box</a:t>
            </a:r>
            <a:r>
              <a:rPr lang="en-US" sz="2400" dirty="0"/>
              <a:t>.</a:t>
            </a:r>
          </a:p>
          <a:p>
            <a:r>
              <a:rPr lang="en-US" sz="2400" dirty="0"/>
              <a:t>Use the </a:t>
            </a:r>
            <a:r>
              <a:rPr lang="en-US" sz="2400" b="1" dirty="0"/>
              <a:t>menu</a:t>
            </a:r>
            <a:r>
              <a:rPr lang="en-US" sz="2400" dirty="0"/>
              <a:t> on the left to browse strategies by health topic or factors, decision makers, or evidence ratings.</a:t>
            </a:r>
          </a:p>
          <a:p>
            <a:endParaRPr lang="en-US" sz="2400" dirty="0"/>
          </a:p>
        </p:txBody>
      </p:sp>
      <p:sp>
        <p:nvSpPr>
          <p:cNvPr id="4" name="Title 3">
            <a:extLst>
              <a:ext uri="{FF2B5EF4-FFF2-40B4-BE49-F238E27FC236}">
                <a16:creationId xmlns:a16="http://schemas.microsoft.com/office/drawing/2014/main" id="{1C568D4B-5098-4784-881A-5F250C0D029E}"/>
              </a:ext>
            </a:extLst>
          </p:cNvPr>
          <p:cNvSpPr>
            <a:spLocks noGrp="1"/>
          </p:cNvSpPr>
          <p:nvPr>
            <p:ph type="title"/>
          </p:nvPr>
        </p:nvSpPr>
        <p:spPr/>
        <p:txBody>
          <a:bodyPr/>
          <a:lstStyle/>
          <a:p>
            <a:r>
              <a:rPr lang="en-US" dirty="0"/>
              <a:t>What Works for Health</a:t>
            </a:r>
          </a:p>
        </p:txBody>
      </p:sp>
      <p:pic>
        <p:nvPicPr>
          <p:cNvPr id="2" name="Picture 1"/>
          <p:cNvPicPr>
            <a:picLocks noChangeAspect="1"/>
          </p:cNvPicPr>
          <p:nvPr/>
        </p:nvPicPr>
        <p:blipFill>
          <a:blip r:embed="rId3"/>
          <a:stretch>
            <a:fillRect/>
          </a:stretch>
        </p:blipFill>
        <p:spPr>
          <a:xfrm>
            <a:off x="418523" y="1651304"/>
            <a:ext cx="3238499" cy="1554480"/>
          </a:xfrm>
          <a:prstGeom prst="rect">
            <a:avLst/>
          </a:prstGeom>
        </p:spPr>
      </p:pic>
      <p:pic>
        <p:nvPicPr>
          <p:cNvPr id="3" name="Picture 2"/>
          <p:cNvPicPr>
            <a:picLocks noChangeAspect="1"/>
          </p:cNvPicPr>
          <p:nvPr/>
        </p:nvPicPr>
        <p:blipFill>
          <a:blip r:embed="rId4"/>
          <a:stretch>
            <a:fillRect/>
          </a:stretch>
        </p:blipFill>
        <p:spPr>
          <a:xfrm>
            <a:off x="418523" y="3299408"/>
            <a:ext cx="3241391" cy="1463040"/>
          </a:xfrm>
          <a:prstGeom prst="rect">
            <a:avLst/>
          </a:prstGeom>
        </p:spPr>
      </p:pic>
    </p:spTree>
    <p:extLst>
      <p:ext uri="{BB962C8B-B14F-4D97-AF65-F5344CB8AC3E}">
        <p14:creationId xmlns:p14="http://schemas.microsoft.com/office/powerpoint/2010/main" val="2129577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E0E13A5-F6D9-41DE-902D-E40BD2CA1B26}"/>
              </a:ext>
            </a:extLst>
          </p:cNvPr>
          <p:cNvSpPr>
            <a:spLocks noGrp="1"/>
          </p:cNvSpPr>
          <p:nvPr>
            <p:ph sz="half" idx="1"/>
          </p:nvPr>
        </p:nvSpPr>
        <p:spPr>
          <a:xfrm>
            <a:off x="3909390" y="1394296"/>
            <a:ext cx="4817529" cy="1761131"/>
          </a:xfrm>
        </p:spPr>
        <p:txBody>
          <a:bodyPr/>
          <a:lstStyle/>
          <a:p>
            <a:pPr>
              <a:spcBef>
                <a:spcPts val="1000"/>
              </a:spcBef>
            </a:pPr>
            <a:r>
              <a:rPr lang="en-US" sz="2400" dirty="0"/>
              <a:t>Will the strategy work? (Evidence Rating)</a:t>
            </a:r>
          </a:p>
          <a:p>
            <a:pPr>
              <a:spcBef>
                <a:spcPts val="1000"/>
              </a:spcBef>
            </a:pPr>
            <a:r>
              <a:rPr lang="en-US" sz="2400" dirty="0"/>
              <a:t>What can it accomplish? (Expected Beneficial Outcomes)</a:t>
            </a:r>
          </a:p>
          <a:p>
            <a:endParaRPr lang="en-US" sz="2400" dirty="0"/>
          </a:p>
        </p:txBody>
      </p:sp>
      <p:sp>
        <p:nvSpPr>
          <p:cNvPr id="4" name="Title 3">
            <a:extLst>
              <a:ext uri="{FF2B5EF4-FFF2-40B4-BE49-F238E27FC236}">
                <a16:creationId xmlns:a16="http://schemas.microsoft.com/office/drawing/2014/main" id="{1C568D4B-5098-4784-881A-5F250C0D029E}"/>
              </a:ext>
            </a:extLst>
          </p:cNvPr>
          <p:cNvSpPr>
            <a:spLocks noGrp="1"/>
          </p:cNvSpPr>
          <p:nvPr>
            <p:ph type="title"/>
          </p:nvPr>
        </p:nvSpPr>
        <p:spPr/>
        <p:txBody>
          <a:bodyPr/>
          <a:lstStyle/>
          <a:p>
            <a:r>
              <a:rPr lang="en-US" dirty="0"/>
              <a:t>What Works for Health</a:t>
            </a:r>
          </a:p>
        </p:txBody>
      </p:sp>
      <p:pic>
        <p:nvPicPr>
          <p:cNvPr id="2" name="Picture 1"/>
          <p:cNvPicPr>
            <a:picLocks noChangeAspect="1"/>
          </p:cNvPicPr>
          <p:nvPr/>
        </p:nvPicPr>
        <p:blipFill>
          <a:blip r:embed="rId3"/>
          <a:stretch>
            <a:fillRect/>
          </a:stretch>
        </p:blipFill>
        <p:spPr>
          <a:xfrm>
            <a:off x="418523" y="1392887"/>
            <a:ext cx="3287342" cy="1554480"/>
          </a:xfrm>
          <a:prstGeom prst="rect">
            <a:avLst/>
          </a:prstGeom>
        </p:spPr>
      </p:pic>
      <p:sp>
        <p:nvSpPr>
          <p:cNvPr id="3" name="TextBox 2"/>
          <p:cNvSpPr txBox="1"/>
          <p:nvPr/>
        </p:nvSpPr>
        <p:spPr bwMode="auto">
          <a:xfrm>
            <a:off x="418523" y="3117080"/>
            <a:ext cx="8308396" cy="186204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62804" lvl="0" indent="-162804" algn="l" defTabSz="578717" eaLnBrk="1" hangingPunct="1">
              <a:spcBef>
                <a:spcPts val="1000"/>
              </a:spcBef>
              <a:buClr>
                <a:srgbClr val="D54215"/>
              </a:buClr>
              <a:buSzPct val="100000"/>
              <a:buFont typeface="Lucida Grande"/>
              <a:buChar char="‣"/>
            </a:pPr>
            <a:r>
              <a:rPr lang="en-US" sz="2400" b="0" kern="0" dirty="0">
                <a:solidFill>
                  <a:prstClr val="black"/>
                </a:solidFill>
                <a:latin typeface="Calibri"/>
              </a:rPr>
              <a:t>Will it work in a local community? (Evidence of Effectiveness)</a:t>
            </a:r>
          </a:p>
          <a:p>
            <a:pPr marL="162804" lvl="0" indent="-162804" algn="l" defTabSz="578717" eaLnBrk="1" hangingPunct="1">
              <a:spcBef>
                <a:spcPts val="1000"/>
              </a:spcBef>
              <a:buClr>
                <a:srgbClr val="D54215"/>
              </a:buClr>
              <a:buSzPct val="100000"/>
              <a:buFont typeface="Lucida Grande"/>
              <a:buChar char="‣"/>
            </a:pPr>
            <a:r>
              <a:rPr lang="en-US" sz="2400" b="0" kern="0" dirty="0">
                <a:solidFill>
                  <a:prstClr val="black"/>
                </a:solidFill>
                <a:latin typeface="Calibri"/>
              </a:rPr>
              <a:t>Will it address health gaps? (Impact on Disparities)</a:t>
            </a:r>
          </a:p>
          <a:p>
            <a:pPr marL="162804" lvl="0" indent="-162804" algn="l" defTabSz="578717" eaLnBrk="1" hangingPunct="1">
              <a:spcBef>
                <a:spcPts val="1000"/>
              </a:spcBef>
              <a:buClr>
                <a:srgbClr val="D54215"/>
              </a:buClr>
              <a:buSzPct val="100000"/>
              <a:buFont typeface="Lucida Grande"/>
              <a:buChar char="‣"/>
            </a:pPr>
            <a:r>
              <a:rPr lang="en-US" sz="2400" b="0" kern="0" dirty="0">
                <a:solidFill>
                  <a:prstClr val="black"/>
                </a:solidFill>
                <a:latin typeface="Calibri"/>
              </a:rPr>
              <a:t>Are there helpful resources to help with implementation?</a:t>
            </a:r>
          </a:p>
          <a:p>
            <a:pPr marL="162804" lvl="0" indent="-162804" algn="l" defTabSz="578717" eaLnBrk="1" hangingPunct="1">
              <a:spcBef>
                <a:spcPts val="1000"/>
              </a:spcBef>
              <a:buClr>
                <a:srgbClr val="D54215"/>
              </a:buClr>
              <a:buSzPct val="100000"/>
              <a:buFont typeface="Lucida Grande"/>
              <a:buChar char="‣"/>
            </a:pPr>
            <a:r>
              <a:rPr lang="en-US" sz="2400" b="0" kern="0" dirty="0">
                <a:solidFill>
                  <a:prstClr val="black"/>
                </a:solidFill>
                <a:latin typeface="Calibri"/>
              </a:rPr>
              <a:t>Does the strategy align with the community’s context?</a:t>
            </a:r>
          </a:p>
        </p:txBody>
      </p:sp>
    </p:spTree>
    <p:extLst>
      <p:ext uri="{BB962C8B-B14F-4D97-AF65-F5344CB8AC3E}">
        <p14:creationId xmlns:p14="http://schemas.microsoft.com/office/powerpoint/2010/main" val="444968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F7A6C-2B01-4606-9EC6-5D748F26221B}"/>
              </a:ext>
            </a:extLst>
          </p:cNvPr>
          <p:cNvSpPr>
            <a:spLocks noGrp="1"/>
          </p:cNvSpPr>
          <p:nvPr>
            <p:ph type="title"/>
          </p:nvPr>
        </p:nvSpPr>
        <p:spPr/>
        <p:txBody>
          <a:bodyPr/>
          <a:lstStyle/>
          <a:p>
            <a:r>
              <a:rPr lang="en-US" dirty="0"/>
              <a:t>Discussion &amp; Reflection</a:t>
            </a:r>
          </a:p>
        </p:txBody>
      </p:sp>
      <p:sp>
        <p:nvSpPr>
          <p:cNvPr id="5" name="Content Placeholder 4">
            <a:extLst>
              <a:ext uri="{FF2B5EF4-FFF2-40B4-BE49-F238E27FC236}">
                <a16:creationId xmlns:a16="http://schemas.microsoft.com/office/drawing/2014/main" id="{145BAF3C-4D03-4A30-AA5A-E6ABA21B5DDB}"/>
              </a:ext>
            </a:extLst>
          </p:cNvPr>
          <p:cNvSpPr>
            <a:spLocks noGrp="1"/>
          </p:cNvSpPr>
          <p:nvPr>
            <p:ph idx="1"/>
          </p:nvPr>
        </p:nvSpPr>
        <p:spPr>
          <a:xfrm>
            <a:off x="418523" y="1984534"/>
            <a:ext cx="5417734" cy="3248580"/>
          </a:xfrm>
        </p:spPr>
        <p:txBody>
          <a:bodyPr/>
          <a:lstStyle/>
          <a:p>
            <a:r>
              <a:rPr lang="en-US" dirty="0"/>
              <a:t>What are strategies that might work to promote health and equity in the community?</a:t>
            </a:r>
          </a:p>
          <a:p>
            <a:r>
              <a:rPr lang="en-US" dirty="0"/>
              <a:t>Who is needs to be engaged in identifying and implementing strategies?</a:t>
            </a:r>
          </a:p>
        </p:txBody>
      </p:sp>
      <p:pic>
        <p:nvPicPr>
          <p:cNvPr id="6" name="Picture 5"/>
          <p:cNvPicPr>
            <a:picLocks noChangeAspect="1"/>
          </p:cNvPicPr>
          <p:nvPr/>
        </p:nvPicPr>
        <p:blipFill>
          <a:blip r:embed="rId3"/>
          <a:stretch>
            <a:fillRect/>
          </a:stretch>
        </p:blipFill>
        <p:spPr>
          <a:xfrm>
            <a:off x="5791384" y="1402933"/>
            <a:ext cx="2910416" cy="3248580"/>
          </a:xfrm>
          <a:prstGeom prst="rect">
            <a:avLst/>
          </a:prstGeom>
        </p:spPr>
      </p:pic>
    </p:spTree>
    <p:extLst>
      <p:ext uri="{BB962C8B-B14F-4D97-AF65-F5344CB8AC3E}">
        <p14:creationId xmlns:p14="http://schemas.microsoft.com/office/powerpoint/2010/main" val="420902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0D42-CAF8-488C-B6D9-EE566B3ABAE2}"/>
              </a:ext>
            </a:extLst>
          </p:cNvPr>
          <p:cNvSpPr>
            <a:spLocks noGrp="1"/>
          </p:cNvSpPr>
          <p:nvPr>
            <p:ph type="title"/>
          </p:nvPr>
        </p:nvSpPr>
        <p:spPr/>
        <p:txBody>
          <a:bodyPr/>
          <a:lstStyle/>
          <a:p>
            <a:r>
              <a:rPr lang="en-US" dirty="0"/>
              <a:t>Key Takeaways</a:t>
            </a:r>
          </a:p>
        </p:txBody>
      </p:sp>
      <p:sp>
        <p:nvSpPr>
          <p:cNvPr id="7" name="Content Placeholder 2">
            <a:extLst>
              <a:ext uri="{FF2B5EF4-FFF2-40B4-BE49-F238E27FC236}">
                <a16:creationId xmlns:a16="http://schemas.microsoft.com/office/drawing/2014/main" id="{BDD9D95B-5C11-4D2B-9F57-A0EC25A54605}"/>
              </a:ext>
            </a:extLst>
          </p:cNvPr>
          <p:cNvSpPr txBox="1">
            <a:spLocks/>
          </p:cNvSpPr>
          <p:nvPr/>
        </p:nvSpPr>
        <p:spPr bwMode="auto">
          <a:xfrm>
            <a:off x="418523" y="1583318"/>
            <a:ext cx="6826156" cy="33506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23855" indent="-223855" algn="l" defTabSz="578717" rtl="0" eaLnBrk="1" fontAlgn="base" hangingPunct="1">
              <a:spcBef>
                <a:spcPts val="1442"/>
              </a:spcBef>
              <a:spcAft>
                <a:spcPct val="0"/>
              </a:spcAft>
              <a:buClr>
                <a:schemeClr val="tx2"/>
              </a:buClr>
              <a:buSzPct val="100000"/>
              <a:buFont typeface="Lucida Grande"/>
              <a:buChar char="‣"/>
              <a:defRPr sz="2400">
                <a:solidFill>
                  <a:schemeClr val="tx1"/>
                </a:solidFill>
                <a:latin typeface="+mn-lt"/>
                <a:ea typeface="+mn-ea"/>
                <a:cs typeface="+mn-cs"/>
              </a:defRPr>
            </a:lvl1pPr>
            <a:lvl2pPr marL="468061" indent="-223855" algn="l" defTabSz="578717" rtl="0" eaLnBrk="1" fontAlgn="base" hangingPunct="1">
              <a:spcBef>
                <a:spcPts val="1442"/>
              </a:spcBef>
              <a:spcAft>
                <a:spcPct val="0"/>
              </a:spcAft>
              <a:buClr>
                <a:schemeClr val="tx2"/>
              </a:buClr>
              <a:buSzPct val="75000"/>
              <a:buFont typeface="Arial" charset="0"/>
              <a:buChar char="–"/>
              <a:defRPr sz="2200">
                <a:solidFill>
                  <a:schemeClr val="tx1"/>
                </a:solidFill>
                <a:latin typeface="+mn-lt"/>
              </a:defRPr>
            </a:lvl2pPr>
            <a:lvl3pPr marL="630865" indent="-162804" algn="l" defTabSz="578717" rtl="0" eaLnBrk="1" fontAlgn="base" hangingPunct="1">
              <a:spcBef>
                <a:spcPts val="1442"/>
              </a:spcBef>
              <a:spcAft>
                <a:spcPct val="0"/>
              </a:spcAft>
              <a:buClr>
                <a:schemeClr val="accent1"/>
              </a:buClr>
              <a:buSzPct val="80000"/>
              <a:buFont typeface="Lucida Grande"/>
              <a:buChar char="‣"/>
              <a:defRPr sz="1900">
                <a:solidFill>
                  <a:schemeClr val="tx1"/>
                </a:solidFill>
                <a:latin typeface="+mn-lt"/>
              </a:defRPr>
            </a:lvl3pPr>
            <a:lvl4pPr marL="597795" indent="-138638" algn="l" defTabSz="578717" rtl="0" eaLnBrk="1" fontAlgn="base" hangingPunct="1">
              <a:spcBef>
                <a:spcPts val="961"/>
              </a:spcBef>
              <a:spcAft>
                <a:spcPct val="0"/>
              </a:spcAft>
              <a:buClr>
                <a:schemeClr val="accent1"/>
              </a:buClr>
              <a:buSzPct val="75000"/>
              <a:buFont typeface="Lucida Grande"/>
              <a:buChar char="-"/>
              <a:defRPr sz="1200">
                <a:solidFill>
                  <a:schemeClr val="tx1"/>
                </a:solidFill>
                <a:latin typeface="+mn-lt"/>
              </a:defRPr>
            </a:lvl4pPr>
            <a:lvl5pPr marL="731346" indent="-132278" algn="l" defTabSz="578717" rtl="0" eaLnBrk="1" fontAlgn="base" hangingPunct="1">
              <a:spcBef>
                <a:spcPts val="961"/>
              </a:spcBef>
              <a:spcAft>
                <a:spcPct val="0"/>
              </a:spcAft>
              <a:buClr>
                <a:schemeClr val="bg2"/>
              </a:buClr>
              <a:buSzPct val="80000"/>
              <a:buFont typeface="Lucida Grande"/>
              <a:buChar char="‣"/>
              <a:defRPr sz="1200">
                <a:solidFill>
                  <a:schemeClr val="tx1"/>
                </a:solidFill>
                <a:latin typeface="+mn-lt"/>
              </a:defRPr>
            </a:lvl5pPr>
            <a:lvl6pPr marL="1097654"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6pPr>
            <a:lvl7pPr marL="1463963"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7pPr>
            <a:lvl8pPr marL="1830272"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8pPr>
            <a:lvl9pPr marL="2196580"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9pPr>
          </a:lstStyle>
          <a:p>
            <a:pPr>
              <a:buClr>
                <a:srgbClr val="D54215"/>
              </a:buClr>
            </a:pPr>
            <a:r>
              <a:rPr lang="en-US" sz="2200" b="0" kern="0" dirty="0">
                <a:solidFill>
                  <a:prstClr val="black"/>
                </a:solidFill>
              </a:rPr>
              <a:t>Evidence-informed strategies can help a community address root causes of health inequities.</a:t>
            </a:r>
          </a:p>
          <a:p>
            <a:pPr>
              <a:buClr>
                <a:srgbClr val="D54215"/>
              </a:buClr>
            </a:pPr>
            <a:r>
              <a:rPr lang="en-US" sz="2200" b="0" kern="0" dirty="0">
                <a:solidFill>
                  <a:prstClr val="black"/>
                </a:solidFill>
              </a:rPr>
              <a:t>Community stakeholders bring unique value to inform how a strategy might work within the context of the community.</a:t>
            </a:r>
          </a:p>
          <a:p>
            <a:pPr>
              <a:buClr>
                <a:srgbClr val="D54215"/>
              </a:buClr>
            </a:pPr>
            <a:r>
              <a:rPr lang="en-US" sz="2200" b="0" kern="0" dirty="0">
                <a:solidFill>
                  <a:prstClr val="black"/>
                </a:solidFill>
              </a:rPr>
              <a:t>Community members, decision makers, and implementers are important stakeholders to engage in addressing root causes of health inequities.</a:t>
            </a:r>
          </a:p>
          <a:p>
            <a:pPr>
              <a:buClr>
                <a:srgbClr val="D54215"/>
              </a:buClr>
            </a:pPr>
            <a:endParaRPr lang="en-US" sz="2200" b="0" kern="0" dirty="0">
              <a:solidFill>
                <a:prstClr val="black"/>
              </a:solidFill>
            </a:endParaRPr>
          </a:p>
        </p:txBody>
      </p:sp>
    </p:spTree>
    <p:extLst>
      <p:ext uri="{BB962C8B-B14F-4D97-AF65-F5344CB8AC3E}">
        <p14:creationId xmlns:p14="http://schemas.microsoft.com/office/powerpoint/2010/main" val="5705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stretch>
            <a:fillRect/>
          </a:stretch>
        </p:blipFill>
        <p:spPr>
          <a:xfrm>
            <a:off x="3404723" y="1676233"/>
            <a:ext cx="2829769" cy="2838450"/>
          </a:xfrm>
          <a:prstGeom prst="rect">
            <a:avLst/>
          </a:prstGeom>
        </p:spPr>
      </p:pic>
      <p:sp>
        <p:nvSpPr>
          <p:cNvPr id="2" name="Title 1">
            <a:extLst>
              <a:ext uri="{FF2B5EF4-FFF2-40B4-BE49-F238E27FC236}">
                <a16:creationId xmlns:a16="http://schemas.microsoft.com/office/drawing/2014/main" id="{BDA9FAC4-FD34-4177-98CC-6A1442ED14E2}"/>
              </a:ext>
            </a:extLst>
          </p:cNvPr>
          <p:cNvSpPr>
            <a:spLocks noGrp="1"/>
          </p:cNvSpPr>
          <p:nvPr>
            <p:ph type="title"/>
          </p:nvPr>
        </p:nvSpPr>
        <p:spPr/>
        <p:txBody>
          <a:bodyPr/>
          <a:lstStyle/>
          <a:p>
            <a:r>
              <a:rPr lang="en-US" dirty="0"/>
              <a:t>Community-Driven Solutions</a:t>
            </a:r>
          </a:p>
        </p:txBody>
      </p:sp>
    </p:spTree>
    <p:extLst>
      <p:ext uri="{BB962C8B-B14F-4D97-AF65-F5344CB8AC3E}">
        <p14:creationId xmlns:p14="http://schemas.microsoft.com/office/powerpoint/2010/main" val="2109116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18523" y="1691953"/>
            <a:ext cx="2743200" cy="2752373"/>
          </a:xfrm>
          <a:prstGeom prst="rect">
            <a:avLst/>
          </a:prstGeom>
        </p:spPr>
      </p:pic>
      <p:sp>
        <p:nvSpPr>
          <p:cNvPr id="4" name="Title 3">
            <a:extLst>
              <a:ext uri="{FF2B5EF4-FFF2-40B4-BE49-F238E27FC236}">
                <a16:creationId xmlns:a16="http://schemas.microsoft.com/office/drawing/2014/main" id="{076F7A6C-2B01-4606-9EC6-5D748F26221B}"/>
              </a:ext>
            </a:extLst>
          </p:cNvPr>
          <p:cNvSpPr>
            <a:spLocks noGrp="1"/>
          </p:cNvSpPr>
          <p:nvPr>
            <p:ph type="title"/>
          </p:nvPr>
        </p:nvSpPr>
        <p:spPr/>
        <p:txBody>
          <a:bodyPr/>
          <a:lstStyle/>
          <a:p>
            <a:r>
              <a:rPr lang="en-US" dirty="0"/>
              <a:t>Make Health Equity A Shared Vision and Value</a:t>
            </a:r>
          </a:p>
        </p:txBody>
      </p:sp>
      <p:sp>
        <p:nvSpPr>
          <p:cNvPr id="5" name="Content Placeholder 4">
            <a:extLst>
              <a:ext uri="{FF2B5EF4-FFF2-40B4-BE49-F238E27FC236}">
                <a16:creationId xmlns:a16="http://schemas.microsoft.com/office/drawing/2014/main" id="{145BAF3C-4D03-4A30-AA5A-E6ABA21B5DDB}"/>
              </a:ext>
            </a:extLst>
          </p:cNvPr>
          <p:cNvSpPr>
            <a:spLocks noGrp="1"/>
          </p:cNvSpPr>
          <p:nvPr>
            <p:ph idx="1"/>
          </p:nvPr>
        </p:nvSpPr>
        <p:spPr>
          <a:xfrm>
            <a:off x="3350834" y="1527933"/>
            <a:ext cx="5376086" cy="3080415"/>
          </a:xfrm>
        </p:spPr>
        <p:txBody>
          <a:bodyPr/>
          <a:lstStyle/>
          <a:p>
            <a:pPr marL="0" indent="0">
              <a:buNone/>
            </a:pPr>
            <a:r>
              <a:rPr lang="en-US" b="1" dirty="0"/>
              <a:t>Vision: </a:t>
            </a:r>
            <a:r>
              <a:rPr lang="en-US" dirty="0"/>
              <a:t>Beliefs and governing principles</a:t>
            </a:r>
          </a:p>
          <a:p>
            <a:pPr lvl="1">
              <a:buFont typeface="Arial" panose="020B0604020202020204" pitchFamily="34" charset="0"/>
              <a:buChar char="•"/>
            </a:pPr>
            <a:r>
              <a:rPr lang="en-US" sz="2400" dirty="0"/>
              <a:t>What is our dream for the community?</a:t>
            </a:r>
          </a:p>
          <a:p>
            <a:pPr lvl="1">
              <a:buFont typeface="Arial" panose="020B0604020202020204" pitchFamily="34" charset="0"/>
              <a:buChar char="•"/>
            </a:pPr>
            <a:r>
              <a:rPr lang="en-US" sz="2400" dirty="0"/>
              <a:t>How do we want to be in the future?</a:t>
            </a:r>
          </a:p>
          <a:p>
            <a:pPr lvl="1">
              <a:buFont typeface="Arial" panose="020B0604020202020204" pitchFamily="34" charset="0"/>
              <a:buChar char="•"/>
            </a:pPr>
            <a:r>
              <a:rPr lang="en-US" sz="2400" dirty="0"/>
              <a:t>How great can the community become?</a:t>
            </a:r>
          </a:p>
          <a:p>
            <a:pPr lvl="1">
              <a:buFont typeface="Arial" panose="020B0604020202020204" pitchFamily="34" charset="0"/>
              <a:buChar char="•"/>
            </a:pPr>
            <a:r>
              <a:rPr lang="en-US" sz="2400" dirty="0"/>
              <a:t>What do we want to create together?</a:t>
            </a:r>
          </a:p>
          <a:p>
            <a:endParaRPr lang="en-US" dirty="0"/>
          </a:p>
        </p:txBody>
      </p:sp>
      <p:sp>
        <p:nvSpPr>
          <p:cNvPr id="6" name="Oval 5"/>
          <p:cNvSpPr/>
          <p:nvPr/>
        </p:nvSpPr>
        <p:spPr bwMode="auto">
          <a:xfrm>
            <a:off x="1085482" y="2595716"/>
            <a:ext cx="855406" cy="371658"/>
          </a:xfrm>
          <a:prstGeom prst="ellipse">
            <a:avLst/>
          </a:prstGeom>
          <a:noFill/>
          <a:ln w="50800" cap="flat" cmpd="sng" algn="ctr">
            <a:solidFill>
              <a:srgbClr val="FF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2813" rtl="0" eaLnBrk="0" fontAlgn="base" latinLnBrk="0" hangingPunct="0">
              <a:lnSpc>
                <a:spcPct val="100000"/>
              </a:lnSpc>
              <a:spcBef>
                <a:spcPct val="50000"/>
              </a:spcBef>
              <a:spcAft>
                <a:spcPct val="0"/>
              </a:spcAft>
              <a:buClrTx/>
              <a:buSzTx/>
              <a:buFontTx/>
              <a:buNone/>
              <a:tabLst/>
            </a:pPr>
            <a:endParaRPr kumimoji="0" lang="en-US" sz="11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96812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F7A6C-2B01-4606-9EC6-5D748F26221B}"/>
              </a:ext>
            </a:extLst>
          </p:cNvPr>
          <p:cNvSpPr>
            <a:spLocks noGrp="1"/>
          </p:cNvSpPr>
          <p:nvPr>
            <p:ph type="title"/>
          </p:nvPr>
        </p:nvSpPr>
        <p:spPr/>
        <p:txBody>
          <a:bodyPr/>
          <a:lstStyle/>
          <a:p>
            <a:r>
              <a:rPr lang="en-US" dirty="0"/>
              <a:t>Make Health Equity A Shared Vision and Value</a:t>
            </a:r>
          </a:p>
        </p:txBody>
      </p:sp>
      <p:sp>
        <p:nvSpPr>
          <p:cNvPr id="5" name="Content Placeholder 4">
            <a:extLst>
              <a:ext uri="{FF2B5EF4-FFF2-40B4-BE49-F238E27FC236}">
                <a16:creationId xmlns:a16="http://schemas.microsoft.com/office/drawing/2014/main" id="{145BAF3C-4D03-4A30-AA5A-E6ABA21B5DDB}"/>
              </a:ext>
            </a:extLst>
          </p:cNvPr>
          <p:cNvSpPr>
            <a:spLocks noGrp="1"/>
          </p:cNvSpPr>
          <p:nvPr>
            <p:ph idx="1"/>
          </p:nvPr>
        </p:nvSpPr>
        <p:spPr>
          <a:xfrm>
            <a:off x="418523" y="1527933"/>
            <a:ext cx="8308397" cy="3403928"/>
          </a:xfrm>
        </p:spPr>
        <p:txBody>
          <a:bodyPr/>
          <a:lstStyle/>
          <a:p>
            <a:r>
              <a:rPr lang="en-US" sz="1800" dirty="0"/>
              <a:t>“A world where everybody has the opportunity to be healthy.” </a:t>
            </a:r>
            <a:r>
              <a:rPr lang="en-US" sz="1400" dirty="0"/>
              <a:t>–The Health Equity Initiative</a:t>
            </a:r>
          </a:p>
          <a:p>
            <a:r>
              <a:rPr lang="en-US" sz="1800" dirty="0"/>
              <a:t>“The Boston Public Health Commission envisions a thriving Boston where all residents live healthy, fulfilling lives free of racism, poverty, violence, and other systems of oppression. All residents will have equitable opportunities and resources, leading to optimal health and well-being.” </a:t>
            </a:r>
            <a:r>
              <a:rPr lang="en-US" sz="1400" dirty="0"/>
              <a:t>–The Boston Public Health Commission</a:t>
            </a:r>
          </a:p>
          <a:p>
            <a:r>
              <a:rPr lang="en-US" sz="1800" dirty="0"/>
              <a:t>“Our vision is a nation of healthy, equitable communities where everyone reaches their full potential. We believe that health and wellbeing are essential human rights. We seek to create impact where it is most needed, respecting and honoring the voices of people who face the starkest health disparities and whose stories too often go unheard.” </a:t>
            </a:r>
            <a:r>
              <a:rPr lang="en-US" sz="1400" dirty="0"/>
              <a:t>–Healthy Places by Design</a:t>
            </a:r>
          </a:p>
        </p:txBody>
      </p:sp>
    </p:spTree>
    <p:extLst>
      <p:ext uri="{BB962C8B-B14F-4D97-AF65-F5344CB8AC3E}">
        <p14:creationId xmlns:p14="http://schemas.microsoft.com/office/powerpoint/2010/main" val="724971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F7A6C-2B01-4606-9EC6-5D748F26221B}"/>
              </a:ext>
            </a:extLst>
          </p:cNvPr>
          <p:cNvSpPr>
            <a:spLocks noGrp="1"/>
          </p:cNvSpPr>
          <p:nvPr>
            <p:ph type="title"/>
          </p:nvPr>
        </p:nvSpPr>
        <p:spPr/>
        <p:txBody>
          <a:bodyPr/>
          <a:lstStyle/>
          <a:p>
            <a:r>
              <a:rPr lang="en-US" dirty="0"/>
              <a:t>Strategy Selection Criteria</a:t>
            </a:r>
          </a:p>
        </p:txBody>
      </p:sp>
      <p:sp>
        <p:nvSpPr>
          <p:cNvPr id="5" name="Content Placeholder 4">
            <a:extLst>
              <a:ext uri="{FF2B5EF4-FFF2-40B4-BE49-F238E27FC236}">
                <a16:creationId xmlns:a16="http://schemas.microsoft.com/office/drawing/2014/main" id="{145BAF3C-4D03-4A30-AA5A-E6ABA21B5DDB}"/>
              </a:ext>
            </a:extLst>
          </p:cNvPr>
          <p:cNvSpPr>
            <a:spLocks noGrp="1"/>
          </p:cNvSpPr>
          <p:nvPr>
            <p:ph idx="1"/>
          </p:nvPr>
        </p:nvSpPr>
        <p:spPr>
          <a:xfrm>
            <a:off x="418523" y="1527933"/>
            <a:ext cx="8308397" cy="3356733"/>
          </a:xfrm>
        </p:spPr>
        <p:txBody>
          <a:bodyPr/>
          <a:lstStyle/>
          <a:p>
            <a:pPr>
              <a:spcBef>
                <a:spcPts val="1000"/>
              </a:spcBef>
            </a:pPr>
            <a:r>
              <a:rPr lang="en-US" sz="1850" b="1" dirty="0"/>
              <a:t>Impact:</a:t>
            </a:r>
            <a:r>
              <a:rPr lang="en-US" sz="1850" dirty="0"/>
              <a:t> What is the likelihood that the strategy will work?</a:t>
            </a:r>
          </a:p>
          <a:p>
            <a:pPr>
              <a:spcBef>
                <a:spcPts val="1000"/>
              </a:spcBef>
            </a:pPr>
            <a:r>
              <a:rPr lang="en-US" sz="1850" b="1" dirty="0"/>
              <a:t>Cost-benefit:</a:t>
            </a:r>
            <a:r>
              <a:rPr lang="en-US" sz="1850" dirty="0"/>
              <a:t> Are there foreseen or unintended results that could outweigh the potential positive outcomes of the strategy? </a:t>
            </a:r>
          </a:p>
          <a:p>
            <a:pPr>
              <a:spcBef>
                <a:spcPts val="1000"/>
              </a:spcBef>
            </a:pPr>
            <a:r>
              <a:rPr lang="en-US" sz="1850" b="1" dirty="0"/>
              <a:t>Influence:</a:t>
            </a:r>
            <a:r>
              <a:rPr lang="en-US" sz="1850" dirty="0"/>
              <a:t> Are community stakeholders in a good position to carry out the strategy? </a:t>
            </a:r>
          </a:p>
          <a:p>
            <a:pPr>
              <a:spcBef>
                <a:spcPts val="1000"/>
              </a:spcBef>
            </a:pPr>
            <a:r>
              <a:rPr lang="en-US" sz="1850" b="1" dirty="0"/>
              <a:t>Community Readiness:</a:t>
            </a:r>
            <a:r>
              <a:rPr lang="en-US" sz="1850" dirty="0"/>
              <a:t> Will community stakeholders be supportive of this strategy?</a:t>
            </a:r>
          </a:p>
          <a:p>
            <a:pPr>
              <a:spcBef>
                <a:spcPts val="1000"/>
              </a:spcBef>
            </a:pPr>
            <a:r>
              <a:rPr lang="en-US" sz="1850" b="1" dirty="0"/>
              <a:t>Policy Impact:</a:t>
            </a:r>
            <a:r>
              <a:rPr lang="en-US" sz="1850" dirty="0"/>
              <a:t> Does the strategy address policies or practices that affect inequities? </a:t>
            </a:r>
          </a:p>
          <a:p>
            <a:pPr>
              <a:spcBef>
                <a:spcPts val="1000"/>
              </a:spcBef>
            </a:pPr>
            <a:r>
              <a:rPr lang="en-US" sz="1850" b="1" dirty="0"/>
              <a:t>Opportunity:</a:t>
            </a:r>
            <a:r>
              <a:rPr lang="en-US" sz="1850" dirty="0"/>
              <a:t> Are there other strategies to leverage or build on?</a:t>
            </a:r>
          </a:p>
          <a:p>
            <a:pPr>
              <a:spcBef>
                <a:spcPts val="1000"/>
              </a:spcBef>
            </a:pPr>
            <a:r>
              <a:rPr lang="en-US" sz="1850" b="1" dirty="0"/>
              <a:t>Resources:</a:t>
            </a:r>
            <a:r>
              <a:rPr lang="en-US" sz="1850" dirty="0"/>
              <a:t> Does the community have access to the resources needed to implement the strategy?</a:t>
            </a:r>
          </a:p>
        </p:txBody>
      </p:sp>
    </p:spTree>
    <p:extLst>
      <p:ext uri="{BB962C8B-B14F-4D97-AF65-F5344CB8AC3E}">
        <p14:creationId xmlns:p14="http://schemas.microsoft.com/office/powerpoint/2010/main" val="387318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prstGeom prst="rect">
            <a:avLst/>
          </a:prstGeom>
          <a:noFill/>
          <a:ln>
            <a:noFill/>
          </a:ln>
        </p:spPr>
        <p:txBody>
          <a:bodyPr spcFirstLastPara="1" wrap="square" lIns="0" tIns="0" rIns="0" bIns="0" anchor="b" anchorCtr="0">
            <a:noAutofit/>
          </a:bodyPr>
          <a:lstStyle/>
          <a:p>
            <a:pPr lvl="0"/>
            <a:br>
              <a:rPr lang="en-US" sz="3600" dirty="0"/>
            </a:br>
            <a:r>
              <a:rPr lang="en-US" sz="3600" dirty="0"/>
              <a:t>Develop Strategies to Promote</a:t>
            </a:r>
            <a:br>
              <a:rPr lang="en-US" sz="3600" dirty="0"/>
            </a:br>
            <a:r>
              <a:rPr lang="en-US" sz="3600" dirty="0"/>
              <a:t>Health and Equity</a:t>
            </a:r>
            <a:endParaRPr dirty="0"/>
          </a:p>
        </p:txBody>
      </p:sp>
      <p:sp>
        <p:nvSpPr>
          <p:cNvPr id="68" name="Google Shape;68;p14"/>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200"/>
              <a:buNone/>
            </a:pPr>
            <a:r>
              <a:rPr lang="en-US" dirty="0"/>
              <a:t>Slides for Group Facilitation</a:t>
            </a:r>
            <a:endParaRPr dirty="0"/>
          </a:p>
        </p:txBody>
      </p:sp>
      <p:sp>
        <p:nvSpPr>
          <p:cNvPr id="69" name="Google Shape;69;p14"/>
          <p:cNvSpPr txBox="1">
            <a:spLocks noGrp="1"/>
          </p:cNvSpPr>
          <p:nvPr>
            <p:ph type="body" idx="2"/>
          </p:nvPr>
        </p:nvSpPr>
        <p:spPr>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2000"/>
              <a:buFont typeface="Merriweather Sans"/>
              <a:buNone/>
            </a:pPr>
            <a:r>
              <a:rPr lang="en-US" sz="2000" b="0" i="1" u="none" strike="noStrike" cap="none" dirty="0">
                <a:solidFill>
                  <a:srgbClr val="CA6F06"/>
                </a:solidFill>
                <a:latin typeface="Calibri"/>
                <a:ea typeface="Calibri"/>
                <a:cs typeface="Calibri"/>
                <a:sym typeface="Calibri"/>
              </a:rPr>
              <a:t>countyhealthrankings.org</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18523" y="1691953"/>
            <a:ext cx="2743200" cy="2752373"/>
          </a:xfrm>
          <a:prstGeom prst="rect">
            <a:avLst/>
          </a:prstGeom>
        </p:spPr>
      </p:pic>
      <p:sp>
        <p:nvSpPr>
          <p:cNvPr id="4" name="Title 3">
            <a:extLst>
              <a:ext uri="{FF2B5EF4-FFF2-40B4-BE49-F238E27FC236}">
                <a16:creationId xmlns:a16="http://schemas.microsoft.com/office/drawing/2014/main" id="{076F7A6C-2B01-4606-9EC6-5D748F26221B}"/>
              </a:ext>
            </a:extLst>
          </p:cNvPr>
          <p:cNvSpPr>
            <a:spLocks noGrp="1"/>
          </p:cNvSpPr>
          <p:nvPr>
            <p:ph type="title"/>
          </p:nvPr>
        </p:nvSpPr>
        <p:spPr/>
        <p:txBody>
          <a:bodyPr/>
          <a:lstStyle/>
          <a:p>
            <a:r>
              <a:rPr lang="en-US" dirty="0"/>
              <a:t>Foster Multi-Sector Collaborations</a:t>
            </a:r>
          </a:p>
        </p:txBody>
      </p:sp>
      <p:sp>
        <p:nvSpPr>
          <p:cNvPr id="5" name="Content Placeholder 4">
            <a:extLst>
              <a:ext uri="{FF2B5EF4-FFF2-40B4-BE49-F238E27FC236}">
                <a16:creationId xmlns:a16="http://schemas.microsoft.com/office/drawing/2014/main" id="{145BAF3C-4D03-4A30-AA5A-E6ABA21B5DDB}"/>
              </a:ext>
            </a:extLst>
          </p:cNvPr>
          <p:cNvSpPr>
            <a:spLocks noGrp="1"/>
          </p:cNvSpPr>
          <p:nvPr>
            <p:ph idx="1"/>
          </p:nvPr>
        </p:nvSpPr>
        <p:spPr>
          <a:xfrm>
            <a:off x="3350834" y="1527933"/>
            <a:ext cx="5376086" cy="3080415"/>
          </a:xfrm>
        </p:spPr>
        <p:txBody>
          <a:bodyPr/>
          <a:lstStyle/>
          <a:p>
            <a:pPr lvl="1">
              <a:spcBef>
                <a:spcPts val="600"/>
              </a:spcBef>
              <a:buFont typeface="Arial" panose="020B0604020202020204" pitchFamily="34" charset="0"/>
              <a:buChar char="•"/>
            </a:pPr>
            <a:r>
              <a:rPr lang="en-US" sz="2400" b="1" dirty="0"/>
              <a:t>Multiple Sectors</a:t>
            </a:r>
            <a:r>
              <a:rPr lang="en-US" sz="2400" dirty="0"/>
              <a:t>: Who is already engaged? Who needs to be engaged?</a:t>
            </a:r>
          </a:p>
          <a:p>
            <a:pPr lvl="1">
              <a:spcBef>
                <a:spcPts val="600"/>
              </a:spcBef>
              <a:buFont typeface="Arial" panose="020B0604020202020204" pitchFamily="34" charset="0"/>
              <a:buChar char="•"/>
            </a:pPr>
            <a:r>
              <a:rPr lang="en-US" sz="2400" b="1" dirty="0"/>
              <a:t>Skills and Experiences</a:t>
            </a:r>
            <a:r>
              <a:rPr lang="en-US" sz="2400" dirty="0"/>
              <a:t>: assessment, coalition building, community networks, policy advocacy and implementation</a:t>
            </a:r>
          </a:p>
          <a:p>
            <a:pPr lvl="1">
              <a:spcBef>
                <a:spcPts val="600"/>
              </a:spcBef>
              <a:buFont typeface="Arial" panose="020B0604020202020204" pitchFamily="34" charset="0"/>
              <a:buChar char="•"/>
            </a:pPr>
            <a:r>
              <a:rPr lang="en-US" sz="2400" b="1" dirty="0"/>
              <a:t>Community Residents </a:t>
            </a:r>
            <a:r>
              <a:rPr lang="en-US" sz="2400" dirty="0"/>
              <a:t>as active participants and leaders</a:t>
            </a:r>
          </a:p>
          <a:p>
            <a:pPr>
              <a:spcBef>
                <a:spcPts val="600"/>
              </a:spcBef>
            </a:pPr>
            <a:endParaRPr lang="en-US" dirty="0"/>
          </a:p>
          <a:p>
            <a:pPr lvl="1"/>
            <a:endParaRPr lang="en-US" dirty="0"/>
          </a:p>
          <a:p>
            <a:pPr lvl="1"/>
            <a:endParaRPr lang="en-US" dirty="0"/>
          </a:p>
          <a:p>
            <a:endParaRPr lang="en-US" dirty="0"/>
          </a:p>
        </p:txBody>
      </p:sp>
      <p:sp>
        <p:nvSpPr>
          <p:cNvPr id="6" name="Oval 5"/>
          <p:cNvSpPr/>
          <p:nvPr/>
        </p:nvSpPr>
        <p:spPr bwMode="auto">
          <a:xfrm>
            <a:off x="1291959" y="3468820"/>
            <a:ext cx="837708" cy="424753"/>
          </a:xfrm>
          <a:prstGeom prst="ellipse">
            <a:avLst/>
          </a:prstGeom>
          <a:noFill/>
          <a:ln w="50800" cap="flat" cmpd="sng" algn="ctr">
            <a:solidFill>
              <a:srgbClr val="FF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912813"/>
            <a:endParaRPr lang="en-US" sz="1100" dirty="0">
              <a:solidFill>
                <a:prstClr val="black"/>
              </a:solidFill>
            </a:endParaRPr>
          </a:p>
        </p:txBody>
      </p:sp>
    </p:spTree>
    <p:extLst>
      <p:ext uri="{BB962C8B-B14F-4D97-AF65-F5344CB8AC3E}">
        <p14:creationId xmlns:p14="http://schemas.microsoft.com/office/powerpoint/2010/main" val="861397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F7A6C-2B01-4606-9EC6-5D748F26221B}"/>
              </a:ext>
            </a:extLst>
          </p:cNvPr>
          <p:cNvSpPr>
            <a:spLocks noGrp="1"/>
          </p:cNvSpPr>
          <p:nvPr>
            <p:ph type="title"/>
          </p:nvPr>
        </p:nvSpPr>
        <p:spPr/>
        <p:txBody>
          <a:bodyPr/>
          <a:lstStyle/>
          <a:p>
            <a:r>
              <a:rPr lang="en-US" dirty="0"/>
              <a:t>Meaningful Community Engagement</a:t>
            </a:r>
          </a:p>
        </p:txBody>
      </p:sp>
      <p:sp>
        <p:nvSpPr>
          <p:cNvPr id="5" name="Content Placeholder 4">
            <a:extLst>
              <a:ext uri="{FF2B5EF4-FFF2-40B4-BE49-F238E27FC236}">
                <a16:creationId xmlns:a16="http://schemas.microsoft.com/office/drawing/2014/main" id="{145BAF3C-4D03-4A30-AA5A-E6ABA21B5DDB}"/>
              </a:ext>
            </a:extLst>
          </p:cNvPr>
          <p:cNvSpPr>
            <a:spLocks noGrp="1"/>
          </p:cNvSpPr>
          <p:nvPr>
            <p:ph idx="1"/>
          </p:nvPr>
        </p:nvSpPr>
        <p:spPr>
          <a:xfrm>
            <a:off x="418523" y="1527933"/>
            <a:ext cx="8308397" cy="3356733"/>
          </a:xfrm>
        </p:spPr>
        <p:txBody>
          <a:bodyPr/>
          <a:lstStyle/>
          <a:p>
            <a:r>
              <a:rPr lang="en-US" b="1" dirty="0"/>
              <a:t>Meet people where they are. </a:t>
            </a:r>
            <a:r>
              <a:rPr lang="en-US" dirty="0"/>
              <a:t>Consider how you can go to them rather than asking them to come to you.</a:t>
            </a:r>
          </a:p>
          <a:p>
            <a:r>
              <a:rPr lang="en-US" b="1" dirty="0"/>
              <a:t>Talk to people and with people, not at people.</a:t>
            </a:r>
            <a:r>
              <a:rPr lang="en-US" dirty="0"/>
              <a:t> Find out what is important to them. </a:t>
            </a:r>
          </a:p>
          <a:p>
            <a:r>
              <a:rPr lang="en-US" b="1" dirty="0"/>
              <a:t>Start off on the right foot. </a:t>
            </a:r>
            <a:r>
              <a:rPr lang="en-US" dirty="0"/>
              <a:t>Welcome people in a way that makes them feel safe and valued.</a:t>
            </a:r>
          </a:p>
          <a:p>
            <a:r>
              <a:rPr lang="en-US" b="1" dirty="0"/>
              <a:t>Keep at it. </a:t>
            </a:r>
            <a:r>
              <a:rPr lang="en-US" dirty="0"/>
              <a:t>Connecting with others and building relationships is an ongoing process. </a:t>
            </a:r>
          </a:p>
        </p:txBody>
      </p:sp>
    </p:spTree>
    <p:extLst>
      <p:ext uri="{BB962C8B-B14F-4D97-AF65-F5344CB8AC3E}">
        <p14:creationId xmlns:p14="http://schemas.microsoft.com/office/powerpoint/2010/main" val="1139437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18523" y="1691953"/>
            <a:ext cx="2743200" cy="2752373"/>
          </a:xfrm>
          <a:prstGeom prst="rect">
            <a:avLst/>
          </a:prstGeom>
        </p:spPr>
      </p:pic>
      <p:sp>
        <p:nvSpPr>
          <p:cNvPr id="4" name="Title 3">
            <a:extLst>
              <a:ext uri="{FF2B5EF4-FFF2-40B4-BE49-F238E27FC236}">
                <a16:creationId xmlns:a16="http://schemas.microsoft.com/office/drawing/2014/main" id="{076F7A6C-2B01-4606-9EC6-5D748F26221B}"/>
              </a:ext>
            </a:extLst>
          </p:cNvPr>
          <p:cNvSpPr>
            <a:spLocks noGrp="1"/>
          </p:cNvSpPr>
          <p:nvPr>
            <p:ph type="title"/>
          </p:nvPr>
        </p:nvSpPr>
        <p:spPr/>
        <p:txBody>
          <a:bodyPr/>
          <a:lstStyle/>
          <a:p>
            <a:r>
              <a:rPr lang="en-US" sz="2700" dirty="0"/>
              <a:t>Increase Community Capacity to Shape Outcomes</a:t>
            </a:r>
          </a:p>
        </p:txBody>
      </p:sp>
      <p:sp>
        <p:nvSpPr>
          <p:cNvPr id="5" name="Content Placeholder 4">
            <a:extLst>
              <a:ext uri="{FF2B5EF4-FFF2-40B4-BE49-F238E27FC236}">
                <a16:creationId xmlns:a16="http://schemas.microsoft.com/office/drawing/2014/main" id="{145BAF3C-4D03-4A30-AA5A-E6ABA21B5DDB}"/>
              </a:ext>
            </a:extLst>
          </p:cNvPr>
          <p:cNvSpPr>
            <a:spLocks noGrp="1"/>
          </p:cNvSpPr>
          <p:nvPr>
            <p:ph idx="1"/>
          </p:nvPr>
        </p:nvSpPr>
        <p:spPr>
          <a:xfrm>
            <a:off x="3350834" y="1527933"/>
            <a:ext cx="5376086" cy="3080415"/>
          </a:xfrm>
        </p:spPr>
        <p:txBody>
          <a:bodyPr/>
          <a:lstStyle/>
          <a:p>
            <a:pPr marL="244206" lvl="1" indent="0">
              <a:spcBef>
                <a:spcPts val="600"/>
              </a:spcBef>
              <a:buNone/>
            </a:pPr>
            <a:r>
              <a:rPr lang="en-US" sz="2400" b="1" dirty="0"/>
              <a:t>Sharing Power:</a:t>
            </a:r>
          </a:p>
          <a:p>
            <a:pPr lvl="1">
              <a:spcBef>
                <a:spcPts val="600"/>
              </a:spcBef>
              <a:buFont typeface="Arial" panose="020B0604020202020204" pitchFamily="34" charset="0"/>
              <a:buChar char="•"/>
            </a:pPr>
            <a:r>
              <a:rPr lang="en-US" sz="2400" dirty="0"/>
              <a:t>Who decides?</a:t>
            </a:r>
          </a:p>
          <a:p>
            <a:pPr lvl="1">
              <a:spcBef>
                <a:spcPts val="600"/>
              </a:spcBef>
              <a:buFont typeface="Arial" panose="020B0604020202020204" pitchFamily="34" charset="0"/>
              <a:buChar char="•"/>
            </a:pPr>
            <a:r>
              <a:rPr lang="en-US" sz="2400" dirty="0"/>
              <a:t>What issues are decided?</a:t>
            </a:r>
          </a:p>
          <a:p>
            <a:pPr lvl="1">
              <a:spcBef>
                <a:spcPts val="600"/>
              </a:spcBef>
              <a:buFont typeface="Arial" panose="020B0604020202020204" pitchFamily="34" charset="0"/>
              <a:buChar char="•"/>
            </a:pPr>
            <a:r>
              <a:rPr lang="en-US" sz="2400" dirty="0"/>
              <a:t>How are they decided?</a:t>
            </a:r>
          </a:p>
          <a:p>
            <a:pPr lvl="1">
              <a:spcBef>
                <a:spcPts val="600"/>
              </a:spcBef>
              <a:buFont typeface="Arial" panose="020B0604020202020204" pitchFamily="34" charset="0"/>
              <a:buChar char="•"/>
            </a:pPr>
            <a:r>
              <a:rPr lang="en-US" sz="2400" dirty="0"/>
              <a:t>Are community members empowered in the decision making process?</a:t>
            </a:r>
          </a:p>
          <a:p>
            <a:pPr lvl="1">
              <a:spcBef>
                <a:spcPts val="600"/>
              </a:spcBef>
              <a:buFont typeface="Arial" panose="020B0604020202020204" pitchFamily="34" charset="0"/>
              <a:buChar char="•"/>
            </a:pPr>
            <a:r>
              <a:rPr lang="en-US" sz="2400" dirty="0"/>
              <a:t>Is anyone resistant to sharing power?</a:t>
            </a:r>
          </a:p>
          <a:p>
            <a:pPr>
              <a:spcBef>
                <a:spcPts val="600"/>
              </a:spcBef>
            </a:pPr>
            <a:endParaRPr lang="en-US" dirty="0"/>
          </a:p>
          <a:p>
            <a:pPr lvl="1"/>
            <a:endParaRPr lang="en-US" dirty="0"/>
          </a:p>
          <a:p>
            <a:pPr lvl="1"/>
            <a:endParaRPr lang="en-US" dirty="0"/>
          </a:p>
          <a:p>
            <a:endParaRPr lang="en-US" dirty="0"/>
          </a:p>
        </p:txBody>
      </p:sp>
      <p:sp>
        <p:nvSpPr>
          <p:cNvPr id="6" name="Oval 5"/>
          <p:cNvSpPr/>
          <p:nvPr/>
        </p:nvSpPr>
        <p:spPr bwMode="auto">
          <a:xfrm>
            <a:off x="1917290" y="2690105"/>
            <a:ext cx="604352" cy="607634"/>
          </a:xfrm>
          <a:prstGeom prst="ellipse">
            <a:avLst/>
          </a:prstGeom>
          <a:noFill/>
          <a:ln w="50800" cap="flat" cmpd="sng" algn="ctr">
            <a:solidFill>
              <a:srgbClr val="FF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912813"/>
            <a:endParaRPr lang="en-US" sz="1100" dirty="0">
              <a:solidFill>
                <a:prstClr val="black"/>
              </a:solidFill>
            </a:endParaRPr>
          </a:p>
        </p:txBody>
      </p:sp>
    </p:spTree>
    <p:extLst>
      <p:ext uri="{BB962C8B-B14F-4D97-AF65-F5344CB8AC3E}">
        <p14:creationId xmlns:p14="http://schemas.microsoft.com/office/powerpoint/2010/main" val="3875021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F7A6C-2B01-4606-9EC6-5D748F26221B}"/>
              </a:ext>
            </a:extLst>
          </p:cNvPr>
          <p:cNvSpPr>
            <a:spLocks noGrp="1"/>
          </p:cNvSpPr>
          <p:nvPr>
            <p:ph type="title"/>
          </p:nvPr>
        </p:nvSpPr>
        <p:spPr/>
        <p:txBody>
          <a:bodyPr/>
          <a:lstStyle/>
          <a:p>
            <a:r>
              <a:rPr lang="en-US" dirty="0"/>
              <a:t>Exploring Strategies From Communities</a:t>
            </a:r>
          </a:p>
        </p:txBody>
      </p:sp>
      <p:pic>
        <p:nvPicPr>
          <p:cNvPr id="6" name="Picture 5"/>
          <p:cNvPicPr>
            <a:picLocks noChangeAspect="1"/>
          </p:cNvPicPr>
          <p:nvPr/>
        </p:nvPicPr>
        <p:blipFill>
          <a:blip r:embed="rId3"/>
          <a:stretch>
            <a:fillRect/>
          </a:stretch>
        </p:blipFill>
        <p:spPr>
          <a:xfrm>
            <a:off x="85325" y="1474200"/>
            <a:ext cx="5029200" cy="3268612"/>
          </a:xfrm>
          <a:prstGeom prst="rect">
            <a:avLst/>
          </a:prstGeom>
        </p:spPr>
      </p:pic>
      <p:pic>
        <p:nvPicPr>
          <p:cNvPr id="7" name="Picture 6"/>
          <p:cNvPicPr>
            <a:picLocks noChangeAspect="1"/>
          </p:cNvPicPr>
          <p:nvPr/>
        </p:nvPicPr>
        <p:blipFill>
          <a:blip r:embed="rId4"/>
          <a:stretch>
            <a:fillRect/>
          </a:stretch>
        </p:blipFill>
        <p:spPr>
          <a:xfrm>
            <a:off x="4515956" y="1594401"/>
            <a:ext cx="4572000" cy="3028210"/>
          </a:xfrm>
          <a:prstGeom prst="rect">
            <a:avLst/>
          </a:prstGeom>
        </p:spPr>
      </p:pic>
    </p:spTree>
    <p:extLst>
      <p:ext uri="{BB962C8B-B14F-4D97-AF65-F5344CB8AC3E}">
        <p14:creationId xmlns:p14="http://schemas.microsoft.com/office/powerpoint/2010/main" val="1044791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Columbia Gorge, Oregon and Washington</a:t>
            </a:r>
          </a:p>
        </p:txBody>
      </p:sp>
      <p:pic>
        <p:nvPicPr>
          <p:cNvPr id="4" name="Online Media 3" title="Columbia Gorge Hears From Everyone on Health: A Deeper Look">
            <a:hlinkClick r:id="" action="ppaction://media"/>
            <a:extLst>
              <a:ext uri="{FF2B5EF4-FFF2-40B4-BE49-F238E27FC236}">
                <a16:creationId xmlns:a16="http://schemas.microsoft.com/office/drawing/2014/main" id="{11CF037E-001D-43F6-9EC5-4A399BF47419}"/>
              </a:ext>
            </a:extLst>
          </p:cNvPr>
          <p:cNvPicPr>
            <a:picLocks noGrp="1" noRot="1" noChangeAspect="1"/>
          </p:cNvPicPr>
          <p:nvPr>
            <p:ph idx="1"/>
            <a:videoFile r:link="rId1"/>
          </p:nvPr>
        </p:nvPicPr>
        <p:blipFill>
          <a:blip r:embed="rId4"/>
          <a:stretch>
            <a:fillRect/>
          </a:stretch>
        </p:blipFill>
        <p:spPr>
          <a:xfrm>
            <a:off x="3619500" y="2601913"/>
            <a:ext cx="1905000" cy="1076325"/>
          </a:xfrm>
          <a:prstGeom prst="rect">
            <a:avLst/>
          </a:prstGeom>
        </p:spPr>
      </p:pic>
    </p:spTree>
    <p:extLst>
      <p:ext uri="{BB962C8B-B14F-4D97-AF65-F5344CB8AC3E}">
        <p14:creationId xmlns:p14="http://schemas.microsoft.com/office/powerpoint/2010/main" val="101325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F7A6C-2B01-4606-9EC6-5D748F26221B}"/>
              </a:ext>
            </a:extLst>
          </p:cNvPr>
          <p:cNvSpPr>
            <a:spLocks noGrp="1"/>
          </p:cNvSpPr>
          <p:nvPr>
            <p:ph type="title"/>
          </p:nvPr>
        </p:nvSpPr>
        <p:spPr/>
        <p:txBody>
          <a:bodyPr/>
          <a:lstStyle/>
          <a:p>
            <a:r>
              <a:rPr lang="en-US" dirty="0"/>
              <a:t>Discussion &amp; Reflection</a:t>
            </a:r>
          </a:p>
        </p:txBody>
      </p:sp>
      <p:pic>
        <p:nvPicPr>
          <p:cNvPr id="6" name="Content Placeholder 5"/>
          <p:cNvPicPr>
            <a:picLocks noGrp="1" noChangeAspect="1"/>
          </p:cNvPicPr>
          <p:nvPr>
            <p:ph idx="1"/>
          </p:nvPr>
        </p:nvPicPr>
        <p:blipFill>
          <a:blip r:embed="rId3"/>
          <a:stretch>
            <a:fillRect/>
          </a:stretch>
        </p:blipFill>
        <p:spPr>
          <a:xfrm>
            <a:off x="1564813" y="1463675"/>
            <a:ext cx="6014375" cy="3351213"/>
          </a:xfrm>
          <a:prstGeom prst="rect">
            <a:avLst/>
          </a:prstGeom>
        </p:spPr>
      </p:pic>
    </p:spTree>
    <p:extLst>
      <p:ext uri="{BB962C8B-B14F-4D97-AF65-F5344CB8AC3E}">
        <p14:creationId xmlns:p14="http://schemas.microsoft.com/office/powerpoint/2010/main" val="2042249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0D42-CAF8-488C-B6D9-EE566B3ABAE2}"/>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BDD9D95B-5C11-4D2B-9F57-A0EC25A54605}"/>
              </a:ext>
            </a:extLst>
          </p:cNvPr>
          <p:cNvSpPr>
            <a:spLocks noGrp="1"/>
          </p:cNvSpPr>
          <p:nvPr>
            <p:ph idx="1"/>
          </p:nvPr>
        </p:nvSpPr>
        <p:spPr>
          <a:xfrm>
            <a:off x="418523" y="1488793"/>
            <a:ext cx="6578625" cy="3350668"/>
          </a:xfrm>
        </p:spPr>
        <p:txBody>
          <a:bodyPr/>
          <a:lstStyle/>
          <a:p>
            <a:r>
              <a:rPr lang="en-US" sz="2200" dirty="0"/>
              <a:t>Community residents and multi-sector partners – each with unique and valuable experiences - are needed to uncover the conditions that promote health and equity.</a:t>
            </a:r>
          </a:p>
          <a:p>
            <a:r>
              <a:rPr lang="en-US" sz="2200" dirty="0"/>
              <a:t>Community residents and stakeholders should be engaged in identifying or creating solutions to promote health and equity.</a:t>
            </a:r>
          </a:p>
        </p:txBody>
      </p:sp>
      <p:sp>
        <p:nvSpPr>
          <p:cNvPr id="5" name="Content Placeholder 2">
            <a:extLst>
              <a:ext uri="{FF2B5EF4-FFF2-40B4-BE49-F238E27FC236}">
                <a16:creationId xmlns:a16="http://schemas.microsoft.com/office/drawing/2014/main" id="{BDD9D95B-5C11-4D2B-9F57-A0EC25A54605}"/>
              </a:ext>
            </a:extLst>
          </p:cNvPr>
          <p:cNvSpPr txBox="1">
            <a:spLocks/>
          </p:cNvSpPr>
          <p:nvPr/>
        </p:nvSpPr>
        <p:spPr bwMode="auto">
          <a:xfrm>
            <a:off x="418523" y="3850703"/>
            <a:ext cx="8618227" cy="27241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23855" indent="-223855" algn="l" defTabSz="578717" rtl="0" eaLnBrk="1" fontAlgn="base" hangingPunct="1">
              <a:spcBef>
                <a:spcPts val="1442"/>
              </a:spcBef>
              <a:spcAft>
                <a:spcPct val="0"/>
              </a:spcAft>
              <a:buClr>
                <a:schemeClr val="tx2"/>
              </a:buClr>
              <a:buSzPct val="100000"/>
              <a:buFont typeface="Lucida Grande"/>
              <a:buChar char="‣"/>
              <a:defRPr sz="2400">
                <a:solidFill>
                  <a:schemeClr val="tx1"/>
                </a:solidFill>
                <a:latin typeface="+mn-lt"/>
                <a:ea typeface="+mn-ea"/>
                <a:cs typeface="+mn-cs"/>
              </a:defRPr>
            </a:lvl1pPr>
            <a:lvl2pPr marL="468061" indent="-223855" algn="l" defTabSz="578717" rtl="0" eaLnBrk="1" fontAlgn="base" hangingPunct="1">
              <a:spcBef>
                <a:spcPts val="1442"/>
              </a:spcBef>
              <a:spcAft>
                <a:spcPct val="0"/>
              </a:spcAft>
              <a:buClr>
                <a:schemeClr val="tx2"/>
              </a:buClr>
              <a:buSzPct val="75000"/>
              <a:buFont typeface="Arial" charset="0"/>
              <a:buChar char="–"/>
              <a:defRPr sz="2200">
                <a:solidFill>
                  <a:schemeClr val="tx1"/>
                </a:solidFill>
                <a:latin typeface="+mn-lt"/>
              </a:defRPr>
            </a:lvl2pPr>
            <a:lvl3pPr marL="630865" indent="-162804" algn="l" defTabSz="578717" rtl="0" eaLnBrk="1" fontAlgn="base" hangingPunct="1">
              <a:spcBef>
                <a:spcPts val="1442"/>
              </a:spcBef>
              <a:spcAft>
                <a:spcPct val="0"/>
              </a:spcAft>
              <a:buClr>
                <a:schemeClr val="accent1"/>
              </a:buClr>
              <a:buSzPct val="80000"/>
              <a:buFont typeface="Lucida Grande"/>
              <a:buChar char="‣"/>
              <a:defRPr sz="1900">
                <a:solidFill>
                  <a:schemeClr val="tx1"/>
                </a:solidFill>
                <a:latin typeface="+mn-lt"/>
              </a:defRPr>
            </a:lvl3pPr>
            <a:lvl4pPr marL="597795" indent="-138638" algn="l" defTabSz="578717" rtl="0" eaLnBrk="1" fontAlgn="base" hangingPunct="1">
              <a:spcBef>
                <a:spcPts val="961"/>
              </a:spcBef>
              <a:spcAft>
                <a:spcPct val="0"/>
              </a:spcAft>
              <a:buClr>
                <a:schemeClr val="accent1"/>
              </a:buClr>
              <a:buSzPct val="75000"/>
              <a:buFont typeface="Lucida Grande"/>
              <a:buChar char="-"/>
              <a:defRPr sz="1200">
                <a:solidFill>
                  <a:schemeClr val="tx1"/>
                </a:solidFill>
                <a:latin typeface="+mn-lt"/>
              </a:defRPr>
            </a:lvl4pPr>
            <a:lvl5pPr marL="731346" indent="-132278" algn="l" defTabSz="578717" rtl="0" eaLnBrk="1" fontAlgn="base" hangingPunct="1">
              <a:spcBef>
                <a:spcPts val="961"/>
              </a:spcBef>
              <a:spcAft>
                <a:spcPct val="0"/>
              </a:spcAft>
              <a:buClr>
                <a:schemeClr val="bg2"/>
              </a:buClr>
              <a:buSzPct val="80000"/>
              <a:buFont typeface="Lucida Grande"/>
              <a:buChar char="‣"/>
              <a:defRPr sz="1200">
                <a:solidFill>
                  <a:schemeClr val="tx1"/>
                </a:solidFill>
                <a:latin typeface="+mn-lt"/>
              </a:defRPr>
            </a:lvl5pPr>
            <a:lvl6pPr marL="1097654"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6pPr>
            <a:lvl7pPr marL="1463963"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7pPr>
            <a:lvl8pPr marL="1830272"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8pPr>
            <a:lvl9pPr marL="2196580"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9pPr>
          </a:lstStyle>
          <a:p>
            <a:r>
              <a:rPr lang="en-US" sz="2200" b="0" kern="0" dirty="0"/>
              <a:t>A shared vision and shared criteria are essential in identifying strategies to address root causes of health inequities.</a:t>
            </a:r>
          </a:p>
        </p:txBody>
      </p:sp>
    </p:spTree>
    <p:extLst>
      <p:ext uri="{BB962C8B-B14F-4D97-AF65-F5344CB8AC3E}">
        <p14:creationId xmlns:p14="http://schemas.microsoft.com/office/powerpoint/2010/main" val="6516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43F5-72F6-4AAF-87DF-DAFB872518B7}"/>
              </a:ext>
            </a:extLst>
          </p:cNvPr>
          <p:cNvSpPr>
            <a:spLocks noGrp="1"/>
          </p:cNvSpPr>
          <p:nvPr>
            <p:ph type="title"/>
          </p:nvPr>
        </p:nvSpPr>
        <p:spPr/>
        <p:txBody>
          <a:bodyPr/>
          <a:lstStyle/>
          <a:p>
            <a:r>
              <a:rPr lang="en-US" dirty="0"/>
              <a:t>Congratulations!</a:t>
            </a:r>
          </a:p>
        </p:txBody>
      </p:sp>
      <p:sp>
        <p:nvSpPr>
          <p:cNvPr id="3" name="Content Placeholder 2">
            <a:extLst>
              <a:ext uri="{FF2B5EF4-FFF2-40B4-BE49-F238E27FC236}">
                <a16:creationId xmlns:a16="http://schemas.microsoft.com/office/drawing/2014/main" id="{F2EDE829-3BF7-4A2A-BB6B-A86FE5474C03}"/>
              </a:ext>
            </a:extLst>
          </p:cNvPr>
          <p:cNvSpPr>
            <a:spLocks noGrp="1"/>
          </p:cNvSpPr>
          <p:nvPr>
            <p:ph idx="1"/>
          </p:nvPr>
        </p:nvSpPr>
        <p:spPr>
          <a:xfrm>
            <a:off x="419244" y="1430947"/>
            <a:ext cx="8306954" cy="3350668"/>
          </a:xfrm>
        </p:spPr>
        <p:txBody>
          <a:bodyPr/>
          <a:lstStyle/>
          <a:p>
            <a:pPr marL="0" indent="0">
              <a:buNone/>
            </a:pPr>
            <a:r>
              <a:rPr lang="en-US" dirty="0"/>
              <a:t>You have completed the Develop Strategies to Promote Health and Equity guide, and can:</a:t>
            </a:r>
          </a:p>
        </p:txBody>
      </p:sp>
      <p:pic>
        <p:nvPicPr>
          <p:cNvPr id="4" name="Picture 3"/>
          <p:cNvPicPr>
            <a:picLocks noChangeAspect="1"/>
          </p:cNvPicPr>
          <p:nvPr/>
        </p:nvPicPr>
        <p:blipFill>
          <a:blip r:embed="rId3"/>
          <a:stretch>
            <a:fillRect/>
          </a:stretch>
        </p:blipFill>
        <p:spPr>
          <a:xfrm>
            <a:off x="6948326" y="2362266"/>
            <a:ext cx="1777872" cy="1371600"/>
          </a:xfrm>
          <a:prstGeom prst="rect">
            <a:avLst/>
          </a:prstGeom>
        </p:spPr>
      </p:pic>
      <p:sp>
        <p:nvSpPr>
          <p:cNvPr id="5" name="Content Placeholder 2">
            <a:extLst>
              <a:ext uri="{FF2B5EF4-FFF2-40B4-BE49-F238E27FC236}">
                <a16:creationId xmlns:a16="http://schemas.microsoft.com/office/drawing/2014/main" id="{F2EDE829-3BF7-4A2A-BB6B-A86FE5474C03}"/>
              </a:ext>
            </a:extLst>
          </p:cNvPr>
          <p:cNvSpPr txBox="1">
            <a:spLocks/>
          </p:cNvSpPr>
          <p:nvPr/>
        </p:nvSpPr>
        <p:spPr bwMode="auto">
          <a:xfrm>
            <a:off x="418523" y="2362266"/>
            <a:ext cx="6874103" cy="33506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23855" indent="-223855" algn="l" defTabSz="578717" rtl="0" eaLnBrk="1" fontAlgn="base" hangingPunct="1">
              <a:spcBef>
                <a:spcPts val="1442"/>
              </a:spcBef>
              <a:spcAft>
                <a:spcPct val="0"/>
              </a:spcAft>
              <a:buClr>
                <a:schemeClr val="tx2"/>
              </a:buClr>
              <a:buSzPct val="100000"/>
              <a:buFont typeface="Lucida Grande"/>
              <a:buChar char="‣"/>
              <a:defRPr sz="2400">
                <a:solidFill>
                  <a:schemeClr val="tx1"/>
                </a:solidFill>
                <a:latin typeface="+mn-lt"/>
                <a:ea typeface="+mn-ea"/>
                <a:cs typeface="+mn-cs"/>
              </a:defRPr>
            </a:lvl1pPr>
            <a:lvl2pPr marL="468061" indent="-223855" algn="l" defTabSz="578717" rtl="0" eaLnBrk="1" fontAlgn="base" hangingPunct="1">
              <a:spcBef>
                <a:spcPts val="1442"/>
              </a:spcBef>
              <a:spcAft>
                <a:spcPct val="0"/>
              </a:spcAft>
              <a:buClr>
                <a:schemeClr val="tx2"/>
              </a:buClr>
              <a:buSzPct val="75000"/>
              <a:buFont typeface="Arial" charset="0"/>
              <a:buChar char="–"/>
              <a:defRPr sz="2200">
                <a:solidFill>
                  <a:schemeClr val="tx1"/>
                </a:solidFill>
                <a:latin typeface="+mn-lt"/>
              </a:defRPr>
            </a:lvl2pPr>
            <a:lvl3pPr marL="630865" indent="-162804" algn="l" defTabSz="578717" rtl="0" eaLnBrk="1" fontAlgn="base" hangingPunct="1">
              <a:spcBef>
                <a:spcPts val="1442"/>
              </a:spcBef>
              <a:spcAft>
                <a:spcPct val="0"/>
              </a:spcAft>
              <a:buClr>
                <a:schemeClr val="accent1"/>
              </a:buClr>
              <a:buSzPct val="80000"/>
              <a:buFont typeface="Lucida Grande"/>
              <a:buChar char="‣"/>
              <a:defRPr sz="1900">
                <a:solidFill>
                  <a:schemeClr val="tx1"/>
                </a:solidFill>
                <a:latin typeface="+mn-lt"/>
              </a:defRPr>
            </a:lvl3pPr>
            <a:lvl4pPr marL="597795" indent="-138638" algn="l" defTabSz="578717" rtl="0" eaLnBrk="1" fontAlgn="base" hangingPunct="1">
              <a:spcBef>
                <a:spcPts val="961"/>
              </a:spcBef>
              <a:spcAft>
                <a:spcPct val="0"/>
              </a:spcAft>
              <a:buClr>
                <a:schemeClr val="accent1"/>
              </a:buClr>
              <a:buSzPct val="75000"/>
              <a:buFont typeface="Lucida Grande"/>
              <a:buChar char="-"/>
              <a:defRPr sz="1200">
                <a:solidFill>
                  <a:schemeClr val="tx1"/>
                </a:solidFill>
                <a:latin typeface="+mn-lt"/>
              </a:defRPr>
            </a:lvl4pPr>
            <a:lvl5pPr marL="731346" indent="-132278" algn="l" defTabSz="578717" rtl="0" eaLnBrk="1" fontAlgn="base" hangingPunct="1">
              <a:spcBef>
                <a:spcPts val="961"/>
              </a:spcBef>
              <a:spcAft>
                <a:spcPct val="0"/>
              </a:spcAft>
              <a:buClr>
                <a:schemeClr val="bg2"/>
              </a:buClr>
              <a:buSzPct val="80000"/>
              <a:buFont typeface="Lucida Grande"/>
              <a:buChar char="‣"/>
              <a:defRPr sz="1200">
                <a:solidFill>
                  <a:schemeClr val="tx1"/>
                </a:solidFill>
                <a:latin typeface="+mn-lt"/>
              </a:defRPr>
            </a:lvl5pPr>
            <a:lvl6pPr marL="1097654"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6pPr>
            <a:lvl7pPr marL="1463963"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7pPr>
            <a:lvl8pPr marL="1830272"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8pPr>
            <a:lvl9pPr marL="2196580"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9pPr>
          </a:lstStyle>
          <a:p>
            <a:r>
              <a:rPr lang="en-US" b="0" kern="0" dirty="0"/>
              <a:t>Identify strategies to promote health and equity.</a:t>
            </a:r>
          </a:p>
          <a:p>
            <a:r>
              <a:rPr lang="en-US" b="0" kern="0" dirty="0"/>
              <a:t>Describe essential practices to identify and select strategies that promote health and equity with the community’s context.</a:t>
            </a:r>
          </a:p>
          <a:p>
            <a:r>
              <a:rPr lang="en-US" b="0" kern="0" dirty="0"/>
              <a:t>Describe how communities can implement strategies in ways that promote health and equity.</a:t>
            </a:r>
          </a:p>
        </p:txBody>
      </p:sp>
    </p:spTree>
    <p:extLst>
      <p:ext uri="{BB962C8B-B14F-4D97-AF65-F5344CB8AC3E}">
        <p14:creationId xmlns:p14="http://schemas.microsoft.com/office/powerpoint/2010/main" val="379555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4646D-FD19-4DAC-8697-3C4B5D99C5E4}"/>
              </a:ext>
            </a:extLst>
          </p:cNvPr>
          <p:cNvSpPr>
            <a:spLocks noGrp="1"/>
          </p:cNvSpPr>
          <p:nvPr>
            <p:ph sz="half" idx="1"/>
          </p:nvPr>
        </p:nvSpPr>
        <p:spPr>
          <a:xfrm>
            <a:off x="419967" y="1692163"/>
            <a:ext cx="4662573" cy="2838590"/>
          </a:xfrm>
        </p:spPr>
        <p:txBody>
          <a:bodyPr wrap="square" anchor="t">
            <a:normAutofit/>
          </a:bodyPr>
          <a:lstStyle/>
          <a:p>
            <a:pPr marL="0" indent="0" algn="ctr">
              <a:buNone/>
            </a:pPr>
            <a:r>
              <a:rPr lang="en-US" sz="2400" dirty="0"/>
              <a:t>We would love to hear your thoughts on this guide or to discuss any questions you have!</a:t>
            </a:r>
          </a:p>
          <a:p>
            <a:pPr marL="0" indent="0" algn="ctr">
              <a:buNone/>
            </a:pPr>
            <a:endParaRPr lang="en-US" sz="2400" dirty="0"/>
          </a:p>
          <a:p>
            <a:pPr marL="0" indent="0" algn="ctr">
              <a:buNone/>
            </a:pPr>
            <a:r>
              <a:rPr lang="en-US" sz="2400" b="1" dirty="0">
                <a:hlinkClick r:id="rId3"/>
              </a:rPr>
              <a:t>Contact us</a:t>
            </a:r>
            <a:endParaRPr lang="en-US" sz="2400" b="1" dirty="0"/>
          </a:p>
        </p:txBody>
      </p:sp>
      <p:sp>
        <p:nvSpPr>
          <p:cNvPr id="2" name="Title 1">
            <a:extLst>
              <a:ext uri="{FF2B5EF4-FFF2-40B4-BE49-F238E27FC236}">
                <a16:creationId xmlns:a16="http://schemas.microsoft.com/office/drawing/2014/main" id="{F271C799-4534-427F-B2F4-F1E6A0C821C3}"/>
              </a:ext>
            </a:extLst>
          </p:cNvPr>
          <p:cNvSpPr>
            <a:spLocks noGrp="1"/>
          </p:cNvSpPr>
          <p:nvPr>
            <p:ph type="title"/>
          </p:nvPr>
        </p:nvSpPr>
        <p:spPr/>
        <p:txBody>
          <a:bodyPr wrap="square" anchor="b">
            <a:normAutofit/>
          </a:bodyPr>
          <a:lstStyle/>
          <a:p>
            <a:pPr>
              <a:lnSpc>
                <a:spcPct val="90000"/>
              </a:lnSpc>
            </a:pPr>
            <a:r>
              <a:rPr lang="en-US" dirty="0"/>
              <a:t>Contact Us</a:t>
            </a:r>
          </a:p>
        </p:txBody>
      </p:sp>
      <p:pic>
        <p:nvPicPr>
          <p:cNvPr id="4" name="Picture 3" descr="A group of people on a sidewalk&#10;&#10;Description automatically generated">
            <a:extLst>
              <a:ext uri="{FF2B5EF4-FFF2-40B4-BE49-F238E27FC236}">
                <a16:creationId xmlns:a16="http://schemas.microsoft.com/office/drawing/2014/main" id="{73B5E6F5-F032-4E4E-8657-2919D41BF663}"/>
              </a:ext>
            </a:extLst>
          </p:cNvPr>
          <p:cNvPicPr>
            <a:picLocks noChangeAspect="1"/>
          </p:cNvPicPr>
          <p:nvPr/>
        </p:nvPicPr>
        <p:blipFill>
          <a:blip r:embed="rId4"/>
          <a:stretch>
            <a:fillRect/>
          </a:stretch>
        </p:blipFill>
        <p:spPr>
          <a:xfrm>
            <a:off x="5657152" y="1692163"/>
            <a:ext cx="2051004" cy="2838590"/>
          </a:xfrm>
          <a:prstGeom prst="rect">
            <a:avLst/>
          </a:prstGeom>
          <a:noFill/>
        </p:spPr>
      </p:pic>
    </p:spTree>
    <p:extLst>
      <p:ext uri="{BB962C8B-B14F-4D97-AF65-F5344CB8AC3E}">
        <p14:creationId xmlns:p14="http://schemas.microsoft.com/office/powerpoint/2010/main" val="789226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p:cNvSpPr>
            <a:spLocks noGrp="1"/>
          </p:cNvSpPr>
          <p:nvPr>
            <p:ph sz="half" idx="1"/>
          </p:nvPr>
        </p:nvSpPr>
        <p:spPr>
          <a:xfrm>
            <a:off x="450184" y="1563209"/>
            <a:ext cx="2890893" cy="3301868"/>
          </a:xfrm>
        </p:spPr>
        <p:txBody>
          <a:bodyPr/>
          <a:lstStyle/>
          <a:p>
            <a:pPr marL="0" indent="0">
              <a:buNone/>
            </a:pPr>
            <a:r>
              <a:rPr lang="en-US" sz="2000" b="1" kern="1200" dirty="0">
                <a:solidFill>
                  <a:schemeClr val="dk1"/>
                </a:solidFill>
              </a:rPr>
              <a:t>Equity</a:t>
            </a:r>
            <a:r>
              <a:rPr lang="en-US" sz="2000" kern="1200" dirty="0">
                <a:solidFill>
                  <a:schemeClr val="dk1"/>
                </a:solidFill>
              </a:rPr>
              <a:t> means that everyone has a </a:t>
            </a:r>
            <a:r>
              <a:rPr lang="en-US" sz="2000" b="1" kern="1200" dirty="0">
                <a:solidFill>
                  <a:schemeClr val="dk1"/>
                </a:solidFill>
              </a:rPr>
              <a:t>fair and just opportunity </a:t>
            </a:r>
            <a:r>
              <a:rPr lang="en-US" sz="2000" kern="1200" dirty="0">
                <a:solidFill>
                  <a:schemeClr val="dk1"/>
                </a:solidFill>
              </a:rPr>
              <a:t>to access what they need to thrive. </a:t>
            </a:r>
          </a:p>
          <a:p>
            <a:pPr marL="0" indent="0">
              <a:buNone/>
            </a:pPr>
            <a:r>
              <a:rPr lang="en-US" sz="2000" kern="1200" dirty="0">
                <a:solidFill>
                  <a:schemeClr val="dk1"/>
                </a:solidFill>
              </a:rPr>
              <a:t>The goal of </a:t>
            </a:r>
            <a:r>
              <a:rPr lang="en-US" sz="2000" b="1" kern="1200" dirty="0">
                <a:solidFill>
                  <a:schemeClr val="dk1"/>
                </a:solidFill>
              </a:rPr>
              <a:t>equality</a:t>
            </a:r>
            <a:r>
              <a:rPr lang="en-US" sz="2000" kern="1200" dirty="0">
                <a:solidFill>
                  <a:schemeClr val="dk1"/>
                </a:solidFill>
              </a:rPr>
              <a:t> is to make sure that everyone has </a:t>
            </a:r>
            <a:r>
              <a:rPr lang="en-US" sz="2000" b="1" kern="1200" dirty="0">
                <a:solidFill>
                  <a:schemeClr val="dk1"/>
                </a:solidFill>
              </a:rPr>
              <a:t>access to the same things</a:t>
            </a:r>
            <a:r>
              <a:rPr lang="en-US" sz="2000" kern="1200" dirty="0">
                <a:solidFill>
                  <a:schemeClr val="dk1"/>
                </a:solidFill>
              </a:rPr>
              <a:t> to be healthy.</a:t>
            </a:r>
            <a:endParaRPr lang="en-US" sz="2000" dirty="0"/>
          </a:p>
          <a:p>
            <a:pPr marL="0" indent="0">
              <a:buNone/>
            </a:pPr>
            <a:endParaRPr lang="en-US" dirty="0"/>
          </a:p>
        </p:txBody>
      </p:sp>
      <p:sp>
        <p:nvSpPr>
          <p:cNvPr id="2" name="Title 1">
            <a:extLst>
              <a:ext uri="{FF2B5EF4-FFF2-40B4-BE49-F238E27FC236}">
                <a16:creationId xmlns:a16="http://schemas.microsoft.com/office/drawing/2014/main" id="{6803E0B7-9503-43A1-A460-98D54416F190}"/>
              </a:ext>
            </a:extLst>
          </p:cNvPr>
          <p:cNvSpPr>
            <a:spLocks noGrp="1"/>
          </p:cNvSpPr>
          <p:nvPr>
            <p:ph type="title"/>
          </p:nvPr>
        </p:nvSpPr>
        <p:spPr/>
        <p:txBody>
          <a:bodyPr/>
          <a:lstStyle/>
          <a:p>
            <a:r>
              <a:rPr lang="en-US" dirty="0"/>
              <a:t>Terms and Definitions</a:t>
            </a:r>
          </a:p>
        </p:txBody>
      </p:sp>
      <p:pic>
        <p:nvPicPr>
          <p:cNvPr id="3" name="Picture 2">
            <a:extLst>
              <a:ext uri="{FF2B5EF4-FFF2-40B4-BE49-F238E27FC236}">
                <a16:creationId xmlns:a16="http://schemas.microsoft.com/office/drawing/2014/main" id="{C8D6057F-6B0A-4C0D-9525-A010FA2F5BEF}"/>
              </a:ext>
            </a:extLst>
          </p:cNvPr>
          <p:cNvPicPr>
            <a:picLocks noChangeAspect="1"/>
          </p:cNvPicPr>
          <p:nvPr/>
        </p:nvPicPr>
        <p:blipFill>
          <a:blip r:embed="rId3"/>
          <a:stretch>
            <a:fillRect/>
          </a:stretch>
        </p:blipFill>
        <p:spPr>
          <a:xfrm>
            <a:off x="3680365" y="1561831"/>
            <a:ext cx="5138716" cy="2892669"/>
          </a:xfrm>
          <a:prstGeom prst="rect">
            <a:avLst/>
          </a:prstGeom>
        </p:spPr>
      </p:pic>
    </p:spTree>
    <p:extLst>
      <p:ext uri="{BB962C8B-B14F-4D97-AF65-F5344CB8AC3E}">
        <p14:creationId xmlns:p14="http://schemas.microsoft.com/office/powerpoint/2010/main" val="10146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8523" y="1408936"/>
            <a:ext cx="8306953" cy="2838590"/>
          </a:xfrm>
        </p:spPr>
        <p:txBody>
          <a:bodyPr/>
          <a:lstStyle/>
          <a:p>
            <a:pPr>
              <a:spcBef>
                <a:spcPts val="0"/>
              </a:spcBef>
            </a:pPr>
            <a:r>
              <a:rPr lang="en-US" sz="2200" dirty="0"/>
              <a:t>Health disparities </a:t>
            </a:r>
          </a:p>
          <a:p>
            <a:pPr lvl="1">
              <a:spcBef>
                <a:spcPts val="0"/>
              </a:spcBef>
            </a:pPr>
            <a:r>
              <a:rPr lang="en-US" sz="2000" dirty="0"/>
              <a:t>Potentially concerning differences in health, particularly for groups at underlying or social disadvantage (e.g., race, ethnicity, or class). </a:t>
            </a:r>
          </a:p>
          <a:p>
            <a:pPr lvl="1">
              <a:spcBef>
                <a:spcPts val="0"/>
              </a:spcBef>
            </a:pPr>
            <a:r>
              <a:rPr lang="en-US" sz="2000" dirty="0"/>
              <a:t>Describe the problem or differences in health but not how those differences occurred.</a:t>
            </a:r>
            <a:endParaRPr lang="en-US" sz="2000" kern="1200" dirty="0">
              <a:solidFill>
                <a:schemeClr val="dk1"/>
              </a:solidFill>
            </a:endParaRPr>
          </a:p>
          <a:p>
            <a:pPr>
              <a:spcBef>
                <a:spcPts val="0"/>
              </a:spcBef>
            </a:pPr>
            <a:r>
              <a:rPr lang="en-US" sz="2200" kern="1200" dirty="0">
                <a:solidFill>
                  <a:schemeClr val="dk1"/>
                </a:solidFill>
              </a:rPr>
              <a:t>Health inequity</a:t>
            </a:r>
          </a:p>
          <a:p>
            <a:pPr lvl="1">
              <a:spcBef>
                <a:spcPts val="0"/>
              </a:spcBef>
            </a:pPr>
            <a:r>
              <a:rPr lang="en-US" sz="2000" kern="1200" dirty="0">
                <a:solidFill>
                  <a:schemeClr val="dk1"/>
                </a:solidFill>
              </a:rPr>
              <a:t>Health disparity that is not only unfair but may also reflect injustice.</a:t>
            </a:r>
          </a:p>
          <a:p>
            <a:pPr lvl="2">
              <a:spcBef>
                <a:spcPts val="0"/>
              </a:spcBef>
            </a:pPr>
            <a:r>
              <a:rPr lang="en-US" sz="2000" kern="1200" dirty="0">
                <a:solidFill>
                  <a:schemeClr val="dk1"/>
                </a:solidFill>
              </a:rPr>
              <a:t>Examples</a:t>
            </a:r>
          </a:p>
          <a:p>
            <a:pPr lvl="4">
              <a:spcBef>
                <a:spcPts val="0"/>
              </a:spcBef>
            </a:pPr>
            <a:r>
              <a:rPr lang="en-US" sz="1800" kern="1200" dirty="0">
                <a:solidFill>
                  <a:schemeClr val="dk1"/>
                </a:solidFill>
              </a:rPr>
              <a:t>Poverty, discrimination, and their consequences </a:t>
            </a:r>
          </a:p>
          <a:p>
            <a:pPr lvl="4">
              <a:spcBef>
                <a:spcPts val="0"/>
              </a:spcBef>
            </a:pPr>
            <a:r>
              <a:rPr lang="en-US" sz="1800" kern="1200" dirty="0">
                <a:solidFill>
                  <a:schemeClr val="dk1"/>
                </a:solidFill>
              </a:rPr>
              <a:t>Powerlessness</a:t>
            </a:r>
          </a:p>
          <a:p>
            <a:pPr lvl="4">
              <a:spcBef>
                <a:spcPts val="0"/>
              </a:spcBef>
            </a:pPr>
            <a:r>
              <a:rPr lang="en-US" sz="1800" kern="1200" dirty="0">
                <a:solidFill>
                  <a:schemeClr val="dk1"/>
                </a:solidFill>
              </a:rPr>
              <a:t>Lack of access to well-paying jobs, quality education and housing, safe environments, and health care. </a:t>
            </a:r>
            <a:endParaRPr lang="en-US" sz="1800" dirty="0"/>
          </a:p>
        </p:txBody>
      </p:sp>
      <p:sp>
        <p:nvSpPr>
          <p:cNvPr id="2" name="Title 1">
            <a:extLst>
              <a:ext uri="{FF2B5EF4-FFF2-40B4-BE49-F238E27FC236}">
                <a16:creationId xmlns:a16="http://schemas.microsoft.com/office/drawing/2014/main" id="{6803E0B7-9503-43A1-A460-98D54416F190}"/>
              </a:ext>
            </a:extLst>
          </p:cNvPr>
          <p:cNvSpPr>
            <a:spLocks noGrp="1"/>
          </p:cNvSpPr>
          <p:nvPr>
            <p:ph type="title"/>
          </p:nvPr>
        </p:nvSpPr>
        <p:spPr/>
        <p:txBody>
          <a:bodyPr/>
          <a:lstStyle/>
          <a:p>
            <a:r>
              <a:rPr lang="en-US" dirty="0"/>
              <a:t>Terms and Definitions</a:t>
            </a:r>
          </a:p>
        </p:txBody>
      </p:sp>
    </p:spTree>
    <p:extLst>
      <p:ext uri="{BB962C8B-B14F-4D97-AF65-F5344CB8AC3E}">
        <p14:creationId xmlns:p14="http://schemas.microsoft.com/office/powerpoint/2010/main" val="2478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8523" y="1436193"/>
            <a:ext cx="8135788" cy="2838590"/>
          </a:xfrm>
        </p:spPr>
        <p:txBody>
          <a:bodyPr/>
          <a:lstStyle/>
          <a:p>
            <a:r>
              <a:rPr lang="en-US" sz="2400" kern="1200" dirty="0">
                <a:solidFill>
                  <a:schemeClr val="dk1"/>
                </a:solidFill>
              </a:rPr>
              <a:t>Root Causes</a:t>
            </a:r>
          </a:p>
          <a:p>
            <a:pPr lvl="1"/>
            <a:r>
              <a:rPr lang="en-US" sz="2200" kern="1200" dirty="0">
                <a:solidFill>
                  <a:schemeClr val="dk1"/>
                </a:solidFill>
              </a:rPr>
              <a:t>Underlying reasons that create differences seen in health outcomes. </a:t>
            </a:r>
          </a:p>
          <a:p>
            <a:pPr lvl="1"/>
            <a:r>
              <a:rPr lang="en-US" sz="2200" kern="1200" dirty="0">
                <a:solidFill>
                  <a:schemeClr val="dk1"/>
                </a:solidFill>
              </a:rPr>
              <a:t>Conditions in a community that determine whether people have access to the opportunities and resources they need to thrive.</a:t>
            </a:r>
          </a:p>
        </p:txBody>
      </p:sp>
      <p:sp>
        <p:nvSpPr>
          <p:cNvPr id="2" name="Title 1">
            <a:extLst>
              <a:ext uri="{FF2B5EF4-FFF2-40B4-BE49-F238E27FC236}">
                <a16:creationId xmlns:a16="http://schemas.microsoft.com/office/drawing/2014/main" id="{6803E0B7-9503-43A1-A460-98D54416F190}"/>
              </a:ext>
            </a:extLst>
          </p:cNvPr>
          <p:cNvSpPr>
            <a:spLocks noGrp="1"/>
          </p:cNvSpPr>
          <p:nvPr>
            <p:ph type="title"/>
          </p:nvPr>
        </p:nvSpPr>
        <p:spPr/>
        <p:txBody>
          <a:bodyPr/>
          <a:lstStyle/>
          <a:p>
            <a:r>
              <a:rPr lang="en-US" dirty="0"/>
              <a:t>Definitions</a:t>
            </a:r>
          </a:p>
        </p:txBody>
      </p:sp>
      <p:sp>
        <p:nvSpPr>
          <p:cNvPr id="4" name="TextBox 3">
            <a:extLst>
              <a:ext uri="{FF2B5EF4-FFF2-40B4-BE49-F238E27FC236}">
                <a16:creationId xmlns:a16="http://schemas.microsoft.com/office/drawing/2014/main" id="{7F5A965B-A98D-4A74-B35D-AB24A168F694}"/>
              </a:ext>
            </a:extLst>
          </p:cNvPr>
          <p:cNvSpPr txBox="1"/>
          <p:nvPr/>
        </p:nvSpPr>
        <p:spPr bwMode="auto">
          <a:xfrm>
            <a:off x="529507" y="3448699"/>
            <a:ext cx="7913819" cy="110799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1800" b="0" i="1" cap="none" spc="100" dirty="0">
                <a:solidFill>
                  <a:schemeClr val="bg2"/>
                </a:solidFill>
              </a:rPr>
              <a:t>The root cause of unequal allocation of power and resources creates unequal social, economic, and environmental conditions. Those conditions then lead to poorer health outcomes for some groups in a community.</a:t>
            </a:r>
          </a:p>
        </p:txBody>
      </p:sp>
    </p:spTree>
    <p:extLst>
      <p:ext uri="{BB962C8B-B14F-4D97-AF65-F5344CB8AC3E}">
        <p14:creationId xmlns:p14="http://schemas.microsoft.com/office/powerpoint/2010/main" val="205975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DA0A40-87D9-4591-B896-D88B2F60ACDC}"/>
              </a:ext>
            </a:extLst>
          </p:cNvPr>
          <p:cNvSpPr>
            <a:spLocks noGrp="1"/>
          </p:cNvSpPr>
          <p:nvPr>
            <p:ph type="title"/>
          </p:nvPr>
        </p:nvSpPr>
        <p:spPr/>
        <p:txBody>
          <a:bodyPr/>
          <a:lstStyle/>
          <a:p>
            <a:r>
              <a:rPr lang="en-US" dirty="0"/>
              <a:t>Learning objectives</a:t>
            </a:r>
          </a:p>
        </p:txBody>
      </p:sp>
      <p:sp>
        <p:nvSpPr>
          <p:cNvPr id="6" name="Content Placeholder 5">
            <a:extLst>
              <a:ext uri="{FF2B5EF4-FFF2-40B4-BE49-F238E27FC236}">
                <a16:creationId xmlns:a16="http://schemas.microsoft.com/office/drawing/2014/main" id="{87FFC57C-BA85-4000-9407-DDBCC1AE1E3F}"/>
              </a:ext>
            </a:extLst>
          </p:cNvPr>
          <p:cNvSpPr>
            <a:spLocks noGrp="1"/>
          </p:cNvSpPr>
          <p:nvPr>
            <p:ph idx="1"/>
          </p:nvPr>
        </p:nvSpPr>
        <p:spPr>
          <a:xfrm>
            <a:off x="418522" y="1727270"/>
            <a:ext cx="8308397" cy="2504350"/>
          </a:xfrm>
        </p:spPr>
        <p:txBody>
          <a:bodyPr/>
          <a:lstStyle/>
          <a:p>
            <a:r>
              <a:rPr lang="en-US" dirty="0"/>
              <a:t>Identify strategies to promote health and equity.</a:t>
            </a:r>
          </a:p>
          <a:p>
            <a:r>
              <a:rPr lang="en-US" dirty="0"/>
              <a:t>Describe essential practices to identify and select strategies that promote health and equity within a community’s context.</a:t>
            </a:r>
          </a:p>
          <a:p>
            <a:r>
              <a:rPr lang="en-US" dirty="0"/>
              <a:t>Describe how communities can implement strategies in ways that promote health and equity.</a:t>
            </a:r>
          </a:p>
        </p:txBody>
      </p:sp>
    </p:spTree>
    <p:extLst>
      <p:ext uri="{BB962C8B-B14F-4D97-AF65-F5344CB8AC3E}">
        <p14:creationId xmlns:p14="http://schemas.microsoft.com/office/powerpoint/2010/main" val="1509238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74D0-AAC1-4DCB-9B4C-0026E6C23A52}"/>
              </a:ext>
            </a:extLst>
          </p:cNvPr>
          <p:cNvSpPr>
            <a:spLocks noGrp="1"/>
          </p:cNvSpPr>
          <p:nvPr>
            <p:ph type="title"/>
          </p:nvPr>
        </p:nvSpPr>
        <p:spPr/>
        <p:txBody>
          <a:bodyPr/>
          <a:lstStyle/>
          <a:p>
            <a:r>
              <a:rPr lang="en-US" dirty="0"/>
              <a:t>What you can expect</a:t>
            </a:r>
          </a:p>
        </p:txBody>
      </p:sp>
      <p:sp>
        <p:nvSpPr>
          <p:cNvPr id="3" name="Content Placeholder 2">
            <a:extLst>
              <a:ext uri="{FF2B5EF4-FFF2-40B4-BE49-F238E27FC236}">
                <a16:creationId xmlns:a16="http://schemas.microsoft.com/office/drawing/2014/main" id="{F88FA85A-1F0B-4A9D-9D6E-AE36798ACF7F}"/>
              </a:ext>
            </a:extLst>
          </p:cNvPr>
          <p:cNvSpPr>
            <a:spLocks noGrp="1"/>
          </p:cNvSpPr>
          <p:nvPr>
            <p:ph idx="1"/>
          </p:nvPr>
        </p:nvSpPr>
        <p:spPr>
          <a:xfrm>
            <a:off x="418523" y="2268059"/>
            <a:ext cx="8304068" cy="3350668"/>
          </a:xfrm>
        </p:spPr>
        <p:txBody>
          <a:bodyPr/>
          <a:lstStyle/>
          <a:p>
            <a:r>
              <a:rPr lang="en-US" dirty="0"/>
              <a:t>Learn from the content.</a:t>
            </a:r>
          </a:p>
          <a:p>
            <a:r>
              <a:rPr lang="en-US" dirty="0"/>
              <a:t>Learn from discussion and reflection.</a:t>
            </a:r>
          </a:p>
          <a:p>
            <a:r>
              <a:rPr lang="en-US" dirty="0"/>
              <a:t>Learn from taking action.</a:t>
            </a:r>
          </a:p>
        </p:txBody>
      </p:sp>
      <p:pic>
        <p:nvPicPr>
          <p:cNvPr id="4" name="Picture 3"/>
          <p:cNvPicPr>
            <a:picLocks noChangeAspect="1"/>
          </p:cNvPicPr>
          <p:nvPr/>
        </p:nvPicPr>
        <p:blipFill>
          <a:blip r:embed="rId3"/>
          <a:stretch>
            <a:fillRect/>
          </a:stretch>
        </p:blipFill>
        <p:spPr>
          <a:xfrm rot="1334201">
            <a:off x="5842494" y="1749444"/>
            <a:ext cx="2256173" cy="2926080"/>
          </a:xfrm>
          <a:prstGeom prst="rect">
            <a:avLst/>
          </a:prstGeom>
        </p:spPr>
      </p:pic>
    </p:spTree>
    <p:extLst>
      <p:ext uri="{BB962C8B-B14F-4D97-AF65-F5344CB8AC3E}">
        <p14:creationId xmlns:p14="http://schemas.microsoft.com/office/powerpoint/2010/main" val="140668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98782" y="1692275"/>
            <a:ext cx="3725273" cy="2838450"/>
          </a:xfrm>
        </p:spPr>
      </p:pic>
      <p:sp>
        <p:nvSpPr>
          <p:cNvPr id="2" name="Title 1">
            <a:extLst>
              <a:ext uri="{FF2B5EF4-FFF2-40B4-BE49-F238E27FC236}">
                <a16:creationId xmlns:a16="http://schemas.microsoft.com/office/drawing/2014/main" id="{BDA9FAC4-FD34-4177-98CC-6A1442ED14E2}"/>
              </a:ext>
            </a:extLst>
          </p:cNvPr>
          <p:cNvSpPr>
            <a:spLocks noGrp="1"/>
          </p:cNvSpPr>
          <p:nvPr>
            <p:ph type="title"/>
          </p:nvPr>
        </p:nvSpPr>
        <p:spPr/>
        <p:txBody>
          <a:bodyPr/>
          <a:lstStyle/>
          <a:p>
            <a:r>
              <a:rPr lang="en-US" dirty="0"/>
              <a:t>Root Causes of Inequities</a:t>
            </a:r>
          </a:p>
        </p:txBody>
      </p:sp>
    </p:spTree>
    <p:extLst>
      <p:ext uri="{BB962C8B-B14F-4D97-AF65-F5344CB8AC3E}">
        <p14:creationId xmlns:p14="http://schemas.microsoft.com/office/powerpoint/2010/main" val="4123115133"/>
      </p:ext>
    </p:extLst>
  </p:cSld>
  <p:clrMapOvr>
    <a:masterClrMapping/>
  </p:clrMapOvr>
</p:sld>
</file>

<file path=ppt/theme/theme1.xml><?xml version="1.0" encoding="utf-8"?>
<a:theme xmlns:a="http://schemas.openxmlformats.org/drawingml/2006/main" name="chrr_2013">
  <a:themeElements>
    <a:clrScheme name="chrr">
      <a:dk1>
        <a:sysClr val="windowText" lastClr="000000"/>
      </a:dk1>
      <a:lt1>
        <a:sysClr val="window" lastClr="FFFFFF"/>
      </a:lt1>
      <a:dk2>
        <a:srgbClr val="D54215"/>
      </a:dk2>
      <a:lt2>
        <a:srgbClr val="F8931F"/>
      </a:lt2>
      <a:accent1>
        <a:srgbClr val="F15A25"/>
      </a:accent1>
      <a:accent2>
        <a:srgbClr val="709455"/>
      </a:accent2>
      <a:accent3>
        <a:srgbClr val="95BA79"/>
      </a:accent3>
      <a:accent4>
        <a:srgbClr val="003763"/>
      </a:accent4>
      <a:accent5>
        <a:srgbClr val="C5D7EB"/>
      </a:accent5>
      <a:accent6>
        <a:srgbClr val="EDE9E6"/>
      </a:accent6>
      <a:hlink>
        <a:srgbClr val="D54215"/>
      </a:hlink>
      <a:folHlink>
        <a:srgbClr val="F15A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2813" rtl="0" eaLnBrk="0" fontAlgn="base" latinLnBrk="0" hangingPunct="0">
          <a:lnSpc>
            <a:spcPct val="100000"/>
          </a:lnSpc>
          <a:spcBef>
            <a:spcPct val="5000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2813" rtl="0" eaLnBrk="0" fontAlgn="base" latinLnBrk="0" hangingPunct="0">
          <a:lnSpc>
            <a:spcPct val="100000"/>
          </a:lnSpc>
          <a:spcBef>
            <a:spcPct val="5000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effectLst/>
      </a:spPr>
      <a:bodyPr vert="horz" wrap="square" lIns="0" tIns="0" rIns="0" bIns="0" numCol="1" anchor="t" anchorCtr="0" compatLnSpc="1">
        <a:prstTxWarp prst="textNoShape">
          <a:avLst/>
        </a:prstTxWarp>
      </a:bodyPr>
      <a:lstStyle>
        <a:defPPr>
          <a:defRPr sz="3000" b="0" i="1" cap="none" spc="100" dirty="0" smtClean="0">
            <a:solidFill>
              <a:schemeClr val="bg2"/>
            </a:solidFill>
          </a:defRPr>
        </a:defPPr>
      </a:lstStyle>
    </a:txDef>
  </a:objectDefaults>
  <a:extraClrSchemeLst>
    <a:extraClrScheme>
      <a:clrScheme name="JPMAM Print Template 0109 1">
        <a:dk1>
          <a:srgbClr val="000000"/>
        </a:dk1>
        <a:lt1>
          <a:srgbClr val="FFFFFF"/>
        </a:lt1>
        <a:dk2>
          <a:srgbClr val="AB6100"/>
        </a:dk2>
        <a:lt2>
          <a:srgbClr val="D3D028"/>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RR Presentation Template_2018.pptx" id="{5B6A29A9-2538-4728-9DE4-11C9F9405E27}" vid="{9F450FB1-A61C-44BE-AB30-77627E797B33}"/>
    </a:ext>
  </a:extLst>
</a:theme>
</file>

<file path=ppt/theme/theme2.xml><?xml version="1.0" encoding="utf-8"?>
<a:theme xmlns:a="http://schemas.openxmlformats.org/drawingml/2006/main" name="1_chrr_2013">
  <a:themeElements>
    <a:clrScheme name="chrr">
      <a:dk1>
        <a:sysClr val="windowText" lastClr="000000"/>
      </a:dk1>
      <a:lt1>
        <a:sysClr val="window" lastClr="FFFFFF"/>
      </a:lt1>
      <a:dk2>
        <a:srgbClr val="D54215"/>
      </a:dk2>
      <a:lt2>
        <a:srgbClr val="F8931F"/>
      </a:lt2>
      <a:accent1>
        <a:srgbClr val="F15A25"/>
      </a:accent1>
      <a:accent2>
        <a:srgbClr val="709455"/>
      </a:accent2>
      <a:accent3>
        <a:srgbClr val="95BA79"/>
      </a:accent3>
      <a:accent4>
        <a:srgbClr val="003763"/>
      </a:accent4>
      <a:accent5>
        <a:srgbClr val="C5D7EB"/>
      </a:accent5>
      <a:accent6>
        <a:srgbClr val="EDE9E6"/>
      </a:accent6>
      <a:hlink>
        <a:srgbClr val="D54215"/>
      </a:hlink>
      <a:folHlink>
        <a:srgbClr val="F15A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2813" rtl="0" eaLnBrk="0" fontAlgn="base" latinLnBrk="0" hangingPunct="0">
          <a:lnSpc>
            <a:spcPct val="100000"/>
          </a:lnSpc>
          <a:spcBef>
            <a:spcPct val="5000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2813" rtl="0" eaLnBrk="0" fontAlgn="base" latinLnBrk="0" hangingPunct="0">
          <a:lnSpc>
            <a:spcPct val="100000"/>
          </a:lnSpc>
          <a:spcBef>
            <a:spcPct val="5000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effectLst/>
      </a:spPr>
      <a:bodyPr vert="horz" wrap="square" lIns="0" tIns="0" rIns="0" bIns="0" numCol="1" anchor="t" anchorCtr="0" compatLnSpc="1">
        <a:prstTxWarp prst="textNoShape">
          <a:avLst/>
        </a:prstTxWarp>
      </a:bodyPr>
      <a:lstStyle>
        <a:defPPr>
          <a:defRPr sz="3000" b="0" i="1" cap="none" spc="100" dirty="0" smtClean="0">
            <a:solidFill>
              <a:schemeClr val="bg2"/>
            </a:solidFill>
          </a:defRPr>
        </a:defPPr>
      </a:lstStyle>
    </a:txDef>
  </a:objectDefaults>
  <a:extraClrSchemeLst>
    <a:extraClrScheme>
      <a:clrScheme name="JPMAM Print Template 0109 1">
        <a:dk1>
          <a:srgbClr val="000000"/>
        </a:dk1>
        <a:lt1>
          <a:srgbClr val="FFFFFF"/>
        </a:lt1>
        <a:dk2>
          <a:srgbClr val="AB6100"/>
        </a:dk2>
        <a:lt2>
          <a:srgbClr val="D3D028"/>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hrr_2013">
  <a:themeElements>
    <a:clrScheme name="chrr">
      <a:dk1>
        <a:sysClr val="windowText" lastClr="000000"/>
      </a:dk1>
      <a:lt1>
        <a:sysClr val="window" lastClr="FFFFFF"/>
      </a:lt1>
      <a:dk2>
        <a:srgbClr val="D54215"/>
      </a:dk2>
      <a:lt2>
        <a:srgbClr val="F8931F"/>
      </a:lt2>
      <a:accent1>
        <a:srgbClr val="F15A25"/>
      </a:accent1>
      <a:accent2>
        <a:srgbClr val="709455"/>
      </a:accent2>
      <a:accent3>
        <a:srgbClr val="95BA79"/>
      </a:accent3>
      <a:accent4>
        <a:srgbClr val="003763"/>
      </a:accent4>
      <a:accent5>
        <a:srgbClr val="C5D7EB"/>
      </a:accent5>
      <a:accent6>
        <a:srgbClr val="EDE9E6"/>
      </a:accent6>
      <a:hlink>
        <a:srgbClr val="D54215"/>
      </a:hlink>
      <a:folHlink>
        <a:srgbClr val="F15A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2813" rtl="0" eaLnBrk="0" fontAlgn="base" latinLnBrk="0" hangingPunct="0">
          <a:lnSpc>
            <a:spcPct val="100000"/>
          </a:lnSpc>
          <a:spcBef>
            <a:spcPct val="5000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2813" rtl="0" eaLnBrk="0" fontAlgn="base" latinLnBrk="0" hangingPunct="0">
          <a:lnSpc>
            <a:spcPct val="100000"/>
          </a:lnSpc>
          <a:spcBef>
            <a:spcPct val="5000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effectLst/>
      </a:spPr>
      <a:bodyPr vert="horz" wrap="square" lIns="0" tIns="0" rIns="0" bIns="0" numCol="1" anchor="t" anchorCtr="0" compatLnSpc="1">
        <a:prstTxWarp prst="textNoShape">
          <a:avLst/>
        </a:prstTxWarp>
      </a:bodyPr>
      <a:lstStyle>
        <a:defPPr>
          <a:defRPr sz="3000" b="0" i="1" cap="none" spc="100" dirty="0" smtClean="0">
            <a:solidFill>
              <a:schemeClr val="bg2"/>
            </a:solidFill>
          </a:defRPr>
        </a:defPPr>
      </a:lstStyle>
    </a:txDef>
  </a:objectDefaults>
  <a:extraClrSchemeLst>
    <a:extraClrScheme>
      <a:clrScheme name="JPMAM Print Template 0109 1">
        <a:dk1>
          <a:srgbClr val="000000"/>
        </a:dk1>
        <a:lt1>
          <a:srgbClr val="FFFFFF"/>
        </a:lt1>
        <a:dk2>
          <a:srgbClr val="AB6100"/>
        </a:dk2>
        <a:lt2>
          <a:srgbClr val="D3D028"/>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RR Presentation Template_2018.pptx" id="{5B6A29A9-2538-4728-9DE4-11C9F9405E27}" vid="{9F450FB1-A61C-44BE-AB30-77627E797B3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50115C6-C3E2-4590-80AC-6B012703ACD1}">
  <we:reference id="fa000000002" version="1.0.0.0" store="en-us" storeType="FirstParty"/>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4576</TotalTime>
  <Words>9089</Words>
  <Application>Microsoft Office PowerPoint</Application>
  <PresentationFormat>On-screen Show (16:9)</PresentationFormat>
  <Paragraphs>607</Paragraphs>
  <Slides>38</Slides>
  <Notes>38</Notes>
  <HiddenSlides>2</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Lucida Grande</vt:lpstr>
      <vt:lpstr>Merriweather Sans</vt:lpstr>
      <vt:lpstr>Wingdings</vt:lpstr>
      <vt:lpstr>chrr_2013</vt:lpstr>
      <vt:lpstr>1_chrr_2013</vt:lpstr>
      <vt:lpstr>2_chrr_2013</vt:lpstr>
      <vt:lpstr>Notes for facilitator</vt:lpstr>
      <vt:lpstr>Starting Questions</vt:lpstr>
      <vt:lpstr> Develop Strategies to Promote Health and Equity</vt:lpstr>
      <vt:lpstr>Terms and Definitions</vt:lpstr>
      <vt:lpstr>Terms and Definitions</vt:lpstr>
      <vt:lpstr>Definitions</vt:lpstr>
      <vt:lpstr>Learning objectives</vt:lpstr>
      <vt:lpstr>What you can expect</vt:lpstr>
      <vt:lpstr>Root Causes of Inequities</vt:lpstr>
      <vt:lpstr>Community-Driven Solutions</vt:lpstr>
      <vt:lpstr>Influence of Policy on Root Causes</vt:lpstr>
      <vt:lpstr>Discussion &amp; Reflection</vt:lpstr>
      <vt:lpstr>Kansas City, MO: Influence of Policy on Root Causes</vt:lpstr>
      <vt:lpstr>Discussion &amp; Reflection</vt:lpstr>
      <vt:lpstr>Key Takeaways</vt:lpstr>
      <vt:lpstr>What are Effective Strategies?</vt:lpstr>
      <vt:lpstr>Evidence-Informed Strategies</vt:lpstr>
      <vt:lpstr>Community Context</vt:lpstr>
      <vt:lpstr>Engage Stakeholders</vt:lpstr>
      <vt:lpstr>What Works for Health</vt:lpstr>
      <vt:lpstr>What Works for Health</vt:lpstr>
      <vt:lpstr>What Works for Health</vt:lpstr>
      <vt:lpstr>What Works for Health</vt:lpstr>
      <vt:lpstr>Discussion &amp; Reflection</vt:lpstr>
      <vt:lpstr>Key Takeaways</vt:lpstr>
      <vt:lpstr>Community-Driven Solutions</vt:lpstr>
      <vt:lpstr>Make Health Equity A Shared Vision and Value</vt:lpstr>
      <vt:lpstr>Make Health Equity A Shared Vision and Value</vt:lpstr>
      <vt:lpstr>Strategy Selection Criteria</vt:lpstr>
      <vt:lpstr>Foster Multi-Sector Collaborations</vt:lpstr>
      <vt:lpstr>Meaningful Community Engagement</vt:lpstr>
      <vt:lpstr>Increase Community Capacity to Shape Outcomes</vt:lpstr>
      <vt:lpstr>Exploring Strategies From Communities</vt:lpstr>
      <vt:lpstr>Columbia Gorge, Oregon and Washington</vt:lpstr>
      <vt:lpstr>Discussion &amp; Reflection</vt:lpstr>
      <vt:lpstr>Key Takeaways</vt:lpstr>
      <vt:lpstr>Congratulations!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for facilitator</dc:title>
  <dc:creator>Joe Hinton</dc:creator>
  <cp:lastModifiedBy>Joe</cp:lastModifiedBy>
  <cp:revision>270</cp:revision>
  <cp:lastPrinted>2021-01-07T19:17:54Z</cp:lastPrinted>
  <dcterms:created xsi:type="dcterms:W3CDTF">2020-12-01T21:11:31Z</dcterms:created>
  <dcterms:modified xsi:type="dcterms:W3CDTF">2021-03-23T17:39:49Z</dcterms:modified>
</cp:coreProperties>
</file>