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60" r:id="rId2"/>
  </p:sldMasterIdLst>
  <p:notesMasterIdLst>
    <p:notesMasterId r:id="rId54"/>
  </p:notesMasterIdLst>
  <p:handoutMasterIdLst>
    <p:handoutMasterId r:id="rId55"/>
  </p:handoutMasterIdLst>
  <p:sldIdLst>
    <p:sldId id="485" r:id="rId3"/>
    <p:sldId id="486" r:id="rId4"/>
    <p:sldId id="584" r:id="rId5"/>
    <p:sldId id="585" r:id="rId6"/>
    <p:sldId id="602" r:id="rId7"/>
    <p:sldId id="601" r:id="rId8"/>
    <p:sldId id="495" r:id="rId9"/>
    <p:sldId id="497" r:id="rId10"/>
    <p:sldId id="504" r:id="rId11"/>
    <p:sldId id="563" r:id="rId12"/>
    <p:sldId id="573" r:id="rId13"/>
    <p:sldId id="572" r:id="rId14"/>
    <p:sldId id="564" r:id="rId15"/>
    <p:sldId id="565" r:id="rId16"/>
    <p:sldId id="566" r:id="rId17"/>
    <p:sldId id="567" r:id="rId18"/>
    <p:sldId id="568" r:id="rId19"/>
    <p:sldId id="569" r:id="rId20"/>
    <p:sldId id="872" r:id="rId21"/>
    <p:sldId id="576" r:id="rId22"/>
    <p:sldId id="877" r:id="rId23"/>
    <p:sldId id="577" r:id="rId24"/>
    <p:sldId id="575" r:id="rId25"/>
    <p:sldId id="553" r:id="rId26"/>
    <p:sldId id="878" r:id="rId27"/>
    <p:sldId id="874" r:id="rId28"/>
    <p:sldId id="847" r:id="rId29"/>
    <p:sldId id="541" r:id="rId30"/>
    <p:sldId id="891" r:id="rId31"/>
    <p:sldId id="883" r:id="rId32"/>
    <p:sldId id="868" r:id="rId33"/>
    <p:sldId id="884" r:id="rId34"/>
    <p:sldId id="885" r:id="rId35"/>
    <p:sldId id="886" r:id="rId36"/>
    <p:sldId id="887" r:id="rId37"/>
    <p:sldId id="888" r:id="rId38"/>
    <p:sldId id="890" r:id="rId39"/>
    <p:sldId id="503" r:id="rId40"/>
    <p:sldId id="869" r:id="rId41"/>
    <p:sldId id="519" r:id="rId42"/>
    <p:sldId id="520" r:id="rId43"/>
    <p:sldId id="873" r:id="rId44"/>
    <p:sldId id="562" r:id="rId45"/>
    <p:sldId id="870" r:id="rId46"/>
    <p:sldId id="897" r:id="rId47"/>
    <p:sldId id="893" r:id="rId48"/>
    <p:sldId id="894" r:id="rId49"/>
    <p:sldId id="896" r:id="rId50"/>
    <p:sldId id="895" r:id="rId51"/>
    <p:sldId id="603" r:id="rId52"/>
    <p:sldId id="283" r:id="rId53"/>
  </p:sldIdLst>
  <p:sldSz cx="9144000" cy="5143500" type="screen16x9"/>
  <p:notesSz cx="7086600" cy="9372600"/>
  <p:defaultTextStyle>
    <a:defPPr>
      <a:defRPr lang="en-US"/>
    </a:defPPr>
    <a:lvl1pPr algn="ctr" rtl="0" eaLnBrk="0" fontAlgn="base" hangingPunct="0">
      <a:spcBef>
        <a:spcPct val="50000"/>
      </a:spcBef>
      <a:spcAft>
        <a:spcPct val="0"/>
      </a:spcAft>
      <a:defRPr sz="900" b="1" kern="1200">
        <a:solidFill>
          <a:schemeClr val="tx1"/>
        </a:solidFill>
        <a:latin typeface="Arial" charset="0"/>
        <a:ea typeface="+mn-ea"/>
        <a:cs typeface="+mn-cs"/>
      </a:defRPr>
    </a:lvl1pPr>
    <a:lvl2pPr marL="366309" algn="ctr" rtl="0" eaLnBrk="0" fontAlgn="base" hangingPunct="0">
      <a:spcBef>
        <a:spcPct val="50000"/>
      </a:spcBef>
      <a:spcAft>
        <a:spcPct val="0"/>
      </a:spcAft>
      <a:defRPr sz="900" b="1" kern="1200">
        <a:solidFill>
          <a:schemeClr val="tx1"/>
        </a:solidFill>
        <a:latin typeface="Arial" charset="0"/>
        <a:ea typeface="+mn-ea"/>
        <a:cs typeface="+mn-cs"/>
      </a:defRPr>
    </a:lvl2pPr>
    <a:lvl3pPr marL="732617" algn="ctr" rtl="0" eaLnBrk="0" fontAlgn="base" hangingPunct="0">
      <a:spcBef>
        <a:spcPct val="50000"/>
      </a:spcBef>
      <a:spcAft>
        <a:spcPct val="0"/>
      </a:spcAft>
      <a:defRPr sz="900" b="1" kern="1200">
        <a:solidFill>
          <a:schemeClr val="tx1"/>
        </a:solidFill>
        <a:latin typeface="Arial" charset="0"/>
        <a:ea typeface="+mn-ea"/>
        <a:cs typeface="+mn-cs"/>
      </a:defRPr>
    </a:lvl3pPr>
    <a:lvl4pPr marL="1098926" algn="ctr" rtl="0" eaLnBrk="0" fontAlgn="base" hangingPunct="0">
      <a:spcBef>
        <a:spcPct val="50000"/>
      </a:spcBef>
      <a:spcAft>
        <a:spcPct val="0"/>
      </a:spcAft>
      <a:defRPr sz="900" b="1" kern="1200">
        <a:solidFill>
          <a:schemeClr val="tx1"/>
        </a:solidFill>
        <a:latin typeface="Arial" charset="0"/>
        <a:ea typeface="+mn-ea"/>
        <a:cs typeface="+mn-cs"/>
      </a:defRPr>
    </a:lvl4pPr>
    <a:lvl5pPr marL="1465235" algn="ctr" rtl="0" eaLnBrk="0" fontAlgn="base" hangingPunct="0">
      <a:spcBef>
        <a:spcPct val="50000"/>
      </a:spcBef>
      <a:spcAft>
        <a:spcPct val="0"/>
      </a:spcAft>
      <a:defRPr sz="900" b="1" kern="1200">
        <a:solidFill>
          <a:schemeClr val="tx1"/>
        </a:solidFill>
        <a:latin typeface="Arial" charset="0"/>
        <a:ea typeface="+mn-ea"/>
        <a:cs typeface="+mn-cs"/>
      </a:defRPr>
    </a:lvl5pPr>
    <a:lvl6pPr marL="1831543" algn="l" defTabSz="732617" rtl="0" eaLnBrk="1" latinLnBrk="0" hangingPunct="1">
      <a:defRPr sz="900" b="1" kern="1200">
        <a:solidFill>
          <a:schemeClr val="tx1"/>
        </a:solidFill>
        <a:latin typeface="Arial" charset="0"/>
        <a:ea typeface="+mn-ea"/>
        <a:cs typeface="+mn-cs"/>
      </a:defRPr>
    </a:lvl6pPr>
    <a:lvl7pPr marL="2197852" algn="l" defTabSz="732617" rtl="0" eaLnBrk="1" latinLnBrk="0" hangingPunct="1">
      <a:defRPr sz="900" b="1" kern="1200">
        <a:solidFill>
          <a:schemeClr val="tx1"/>
        </a:solidFill>
        <a:latin typeface="Arial" charset="0"/>
        <a:ea typeface="+mn-ea"/>
        <a:cs typeface="+mn-cs"/>
      </a:defRPr>
    </a:lvl7pPr>
    <a:lvl8pPr marL="2564160" algn="l" defTabSz="732617" rtl="0" eaLnBrk="1" latinLnBrk="0" hangingPunct="1">
      <a:defRPr sz="900" b="1" kern="1200">
        <a:solidFill>
          <a:schemeClr val="tx1"/>
        </a:solidFill>
        <a:latin typeface="Arial" charset="0"/>
        <a:ea typeface="+mn-ea"/>
        <a:cs typeface="+mn-cs"/>
      </a:defRPr>
    </a:lvl8pPr>
    <a:lvl9pPr marL="2930469" algn="l" defTabSz="732617" rtl="0" eaLnBrk="1" latinLnBrk="0" hangingPunct="1">
      <a:defRPr sz="900" b="1"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tion" id="{A16B6FEA-7182-44A9-9D83-73FDC930BF56}">
          <p14:sldIdLst>
            <p14:sldId id="485"/>
            <p14:sldId id="486"/>
          </p14:sldIdLst>
        </p14:section>
        <p14:section name="Why this work matters" id="{52A53B96-AF6E-46AC-9ED4-952183AA3C24}">
          <p14:sldIdLst>
            <p14:sldId id="584"/>
            <p14:sldId id="585"/>
            <p14:sldId id="602"/>
            <p14:sldId id="601"/>
            <p14:sldId id="495"/>
            <p14:sldId id="497"/>
          </p14:sldIdLst>
        </p14:section>
        <p14:section name="Data" id="{47AA49B6-4762-4A51-BB63-9F6B135551E9}">
          <p14:sldIdLst>
            <p14:sldId id="504"/>
            <p14:sldId id="563"/>
            <p14:sldId id="573"/>
            <p14:sldId id="572"/>
            <p14:sldId id="564"/>
            <p14:sldId id="565"/>
            <p14:sldId id="566"/>
            <p14:sldId id="567"/>
            <p14:sldId id="568"/>
            <p14:sldId id="569"/>
            <p14:sldId id="872"/>
            <p14:sldId id="576"/>
            <p14:sldId id="877"/>
            <p14:sldId id="577"/>
            <p14:sldId id="575"/>
            <p14:sldId id="553"/>
            <p14:sldId id="878"/>
            <p14:sldId id="874"/>
            <p14:sldId id="847"/>
          </p14:sldIdLst>
        </p14:section>
        <p14:section name="Evidence - What Works for Health" id="{250D6831-9E90-4E67-A9A7-DCB248502F98}">
          <p14:sldIdLst>
            <p14:sldId id="541"/>
            <p14:sldId id="891"/>
            <p14:sldId id="883"/>
            <p14:sldId id="868"/>
            <p14:sldId id="884"/>
            <p14:sldId id="885"/>
            <p14:sldId id="886"/>
            <p14:sldId id="887"/>
            <p14:sldId id="888"/>
            <p14:sldId id="890"/>
          </p14:sldIdLst>
        </p14:section>
        <p14:section name="Guidance" id="{41C28E12-4067-419B-BDBD-43C9B6C035DD}">
          <p14:sldIdLst>
            <p14:sldId id="503"/>
            <p14:sldId id="869"/>
            <p14:sldId id="519"/>
            <p14:sldId id="520"/>
            <p14:sldId id="873"/>
            <p14:sldId id="562"/>
          </p14:sldIdLst>
        </p14:section>
        <p14:section name="Stories - RWJF Culture of Health Prize" id="{2639F83D-8E99-4F67-829A-E99F9A142E7E}">
          <p14:sldIdLst>
            <p14:sldId id="870"/>
            <p14:sldId id="897"/>
            <p14:sldId id="893"/>
            <p14:sldId id="894"/>
            <p14:sldId id="896"/>
            <p14:sldId id="895"/>
          </p14:sldIdLst>
        </p14:section>
        <p14:section name="Closing" id="{C2651464-9976-49A8-8669-FFD88E8C0F6F}">
          <p14:sldIdLst>
            <p14:sldId id="603"/>
            <p14:sldId id="28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DEA"/>
    <a:srgbClr val="E8F0F8"/>
    <a:srgbClr val="D9D9D9"/>
    <a:srgbClr val="FEFFFF"/>
    <a:srgbClr val="000000"/>
    <a:srgbClr val="A9B287"/>
    <a:srgbClr val="D5AF7E"/>
    <a:srgbClr val="E9E794"/>
    <a:srgbClr val="F28814"/>
    <a:srgbClr val="E88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58284" autoAdjust="0"/>
  </p:normalViewPr>
  <p:slideViewPr>
    <p:cSldViewPr snapToGrid="0">
      <p:cViewPr varScale="1">
        <p:scale>
          <a:sx n="84" d="100"/>
          <a:sy n="84" d="100"/>
        </p:scale>
        <p:origin x="2244" y="90"/>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6EB3F0-90DC-4312-A0F5-2A238686BDAD}" type="doc">
      <dgm:prSet loTypeId="urn:microsoft.com/office/officeart/2005/8/layout/hList9" loCatId="list" qsTypeId="urn:microsoft.com/office/officeart/2005/8/quickstyle/simple1" qsCatId="simple" csTypeId="urn:microsoft.com/office/officeart/2005/8/colors/accent4_2" csCatId="accent4" phldr="1"/>
      <dgm:spPr/>
      <dgm:t>
        <a:bodyPr/>
        <a:lstStyle/>
        <a:p>
          <a:endParaRPr lang="en-US"/>
        </a:p>
      </dgm:t>
    </dgm:pt>
    <dgm:pt modelId="{2C655151-3843-4D77-8895-AEA1E1B38470}">
      <dgm:prSet phldrT="[Text]"/>
      <dgm:spPr>
        <a:solidFill>
          <a:schemeClr val="accent2"/>
        </a:solidFill>
      </dgm:spPr>
      <dgm:t>
        <a:bodyPr/>
        <a:lstStyle/>
        <a:p>
          <a:r>
            <a:rPr lang="en-US" b="1" dirty="0"/>
            <a:t>Health Outcomes</a:t>
          </a:r>
        </a:p>
      </dgm:t>
    </dgm:pt>
    <dgm:pt modelId="{AA66B47C-68D1-41A9-9F82-3B75A51D18B5}" type="parTrans" cxnId="{7F20963C-268E-423E-AD19-75AD497A660C}">
      <dgm:prSet/>
      <dgm:spPr/>
      <dgm:t>
        <a:bodyPr/>
        <a:lstStyle/>
        <a:p>
          <a:endParaRPr lang="en-US"/>
        </a:p>
      </dgm:t>
    </dgm:pt>
    <dgm:pt modelId="{01AF2E73-14A7-4663-B22E-C5D2A0777BDC}" type="sibTrans" cxnId="{7F20963C-268E-423E-AD19-75AD497A660C}">
      <dgm:prSet/>
      <dgm:spPr/>
      <dgm:t>
        <a:bodyPr/>
        <a:lstStyle/>
        <a:p>
          <a:endParaRPr lang="en-US"/>
        </a:p>
      </dgm:t>
    </dgm:pt>
    <dgm:pt modelId="{757C84C1-F63E-43C8-9E00-D89D08F24476}">
      <dgm:prSet phldrT="[Text]"/>
      <dgm:spPr>
        <a:solidFill>
          <a:schemeClr val="accent3">
            <a:lumMod val="40000"/>
            <a:lumOff val="60000"/>
          </a:schemeClr>
        </a:solidFill>
      </dgm:spPr>
      <dgm:t>
        <a:bodyPr/>
        <a:lstStyle/>
        <a:p>
          <a:pPr algn="ctr"/>
          <a:r>
            <a:rPr lang="en-US" dirty="0">
              <a:latin typeface="+mn-lt"/>
              <a:cs typeface="Arial" pitchFamily="34" charset="0"/>
            </a:rPr>
            <a:t>Today’s Health</a:t>
          </a:r>
        </a:p>
      </dgm:t>
    </dgm:pt>
    <dgm:pt modelId="{AA378864-99B9-4A3B-8065-2F0D621F20FC}" type="parTrans" cxnId="{8C26EC9D-A57D-43AE-BF97-201F19B1E734}">
      <dgm:prSet/>
      <dgm:spPr/>
      <dgm:t>
        <a:bodyPr/>
        <a:lstStyle/>
        <a:p>
          <a:endParaRPr lang="en-US"/>
        </a:p>
      </dgm:t>
    </dgm:pt>
    <dgm:pt modelId="{CD390630-4800-49B2-BEBA-F656DF4A3BE4}" type="sibTrans" cxnId="{8C26EC9D-A57D-43AE-BF97-201F19B1E734}">
      <dgm:prSet/>
      <dgm:spPr/>
      <dgm:t>
        <a:bodyPr/>
        <a:lstStyle/>
        <a:p>
          <a:endParaRPr lang="en-US"/>
        </a:p>
      </dgm:t>
    </dgm:pt>
    <dgm:pt modelId="{281108B4-AAB1-481E-AE1A-E1DBBD4FFDDB}">
      <dgm:prSet phldrT="[Text]"/>
      <dgm:spPr/>
      <dgm:t>
        <a:bodyPr/>
        <a:lstStyle/>
        <a:p>
          <a:r>
            <a:rPr lang="en-US" b="1" dirty="0"/>
            <a:t>Health Factors</a:t>
          </a:r>
        </a:p>
      </dgm:t>
    </dgm:pt>
    <dgm:pt modelId="{5483ECEC-121E-46A9-ADA7-4FD881F6DC9B}" type="parTrans" cxnId="{9F57842F-9EEB-4545-A423-9241A4EC2E00}">
      <dgm:prSet/>
      <dgm:spPr/>
      <dgm:t>
        <a:bodyPr/>
        <a:lstStyle/>
        <a:p>
          <a:endParaRPr lang="en-US"/>
        </a:p>
      </dgm:t>
    </dgm:pt>
    <dgm:pt modelId="{723566EF-BF89-4F90-9465-425D761DB96F}" type="sibTrans" cxnId="{9F57842F-9EEB-4545-A423-9241A4EC2E00}">
      <dgm:prSet/>
      <dgm:spPr/>
      <dgm:t>
        <a:bodyPr/>
        <a:lstStyle/>
        <a:p>
          <a:endParaRPr lang="en-US"/>
        </a:p>
      </dgm:t>
    </dgm:pt>
    <dgm:pt modelId="{CD06799E-79CC-463B-B40A-D5ED374CA87D}">
      <dgm:prSet phldrT="[Text]"/>
      <dgm:spPr/>
      <dgm:t>
        <a:bodyPr/>
        <a:lstStyle/>
        <a:p>
          <a:pPr algn="ctr"/>
          <a:r>
            <a:rPr lang="en-US" dirty="0"/>
            <a:t>Tomorrow’s Health </a:t>
          </a:r>
        </a:p>
      </dgm:t>
    </dgm:pt>
    <dgm:pt modelId="{8626EE4A-054E-4F19-9888-96F187C17D3E}" type="parTrans" cxnId="{5E1DF3F0-1BB8-4D92-B838-A84C6952B4AD}">
      <dgm:prSet/>
      <dgm:spPr/>
      <dgm:t>
        <a:bodyPr/>
        <a:lstStyle/>
        <a:p>
          <a:endParaRPr lang="en-US"/>
        </a:p>
      </dgm:t>
    </dgm:pt>
    <dgm:pt modelId="{7C5FC1DF-2D50-4D18-BC26-0AAB2F2D0EDD}" type="sibTrans" cxnId="{5E1DF3F0-1BB8-4D92-B838-A84C6952B4AD}">
      <dgm:prSet/>
      <dgm:spPr/>
      <dgm:t>
        <a:bodyPr/>
        <a:lstStyle/>
        <a:p>
          <a:endParaRPr lang="en-US"/>
        </a:p>
      </dgm:t>
    </dgm:pt>
    <dgm:pt modelId="{B07EA8B7-431A-472B-BE0C-C248F6C621E6}" type="pres">
      <dgm:prSet presAssocID="{EC6EB3F0-90DC-4312-A0F5-2A238686BDAD}" presName="list" presStyleCnt="0">
        <dgm:presLayoutVars>
          <dgm:dir/>
          <dgm:animLvl val="lvl"/>
        </dgm:presLayoutVars>
      </dgm:prSet>
      <dgm:spPr/>
    </dgm:pt>
    <dgm:pt modelId="{386BADE4-7AE6-49B0-A3B0-373D6A21A5E9}" type="pres">
      <dgm:prSet presAssocID="{2C655151-3843-4D77-8895-AEA1E1B38470}" presName="posSpace" presStyleCnt="0"/>
      <dgm:spPr/>
    </dgm:pt>
    <dgm:pt modelId="{453C1CD3-0362-405A-A9FD-183E81FB8304}" type="pres">
      <dgm:prSet presAssocID="{2C655151-3843-4D77-8895-AEA1E1B38470}" presName="vertFlow" presStyleCnt="0"/>
      <dgm:spPr/>
    </dgm:pt>
    <dgm:pt modelId="{2E9A8770-7061-47CF-9459-A14258290937}" type="pres">
      <dgm:prSet presAssocID="{2C655151-3843-4D77-8895-AEA1E1B38470}" presName="topSpace" presStyleCnt="0"/>
      <dgm:spPr/>
    </dgm:pt>
    <dgm:pt modelId="{BF4CA005-4467-436A-B250-184D78143BF5}" type="pres">
      <dgm:prSet presAssocID="{2C655151-3843-4D77-8895-AEA1E1B38470}" presName="firstComp" presStyleCnt="0"/>
      <dgm:spPr/>
    </dgm:pt>
    <dgm:pt modelId="{61A01E9E-5ACA-4FF5-85A9-0A184BCBE3C7}" type="pres">
      <dgm:prSet presAssocID="{2C655151-3843-4D77-8895-AEA1E1B38470}" presName="firstChild" presStyleLbl="bgAccFollowNode1" presStyleIdx="0" presStyleCnt="2"/>
      <dgm:spPr/>
    </dgm:pt>
    <dgm:pt modelId="{86F0B538-D5F7-44E9-B91A-19BE7BF4A780}" type="pres">
      <dgm:prSet presAssocID="{2C655151-3843-4D77-8895-AEA1E1B38470}" presName="firstChildTx" presStyleLbl="bgAccFollowNode1" presStyleIdx="0" presStyleCnt="2">
        <dgm:presLayoutVars>
          <dgm:bulletEnabled val="1"/>
        </dgm:presLayoutVars>
      </dgm:prSet>
      <dgm:spPr/>
    </dgm:pt>
    <dgm:pt modelId="{48BBB654-AB53-4CDF-907D-A31257FE65E1}" type="pres">
      <dgm:prSet presAssocID="{2C655151-3843-4D77-8895-AEA1E1B38470}" presName="negSpace" presStyleCnt="0"/>
      <dgm:spPr/>
    </dgm:pt>
    <dgm:pt modelId="{435588F0-D46C-4674-BAD3-E61E60E05478}" type="pres">
      <dgm:prSet presAssocID="{2C655151-3843-4D77-8895-AEA1E1B38470}" presName="circle" presStyleLbl="node1" presStyleIdx="0" presStyleCnt="2"/>
      <dgm:spPr/>
    </dgm:pt>
    <dgm:pt modelId="{0F3D990C-AC7F-4A58-AA40-3B062C875A9C}" type="pres">
      <dgm:prSet presAssocID="{01AF2E73-14A7-4663-B22E-C5D2A0777BDC}" presName="transSpace" presStyleCnt="0"/>
      <dgm:spPr/>
    </dgm:pt>
    <dgm:pt modelId="{D144195E-E9B8-4A39-A6F9-AF273634798E}" type="pres">
      <dgm:prSet presAssocID="{281108B4-AAB1-481E-AE1A-E1DBBD4FFDDB}" presName="posSpace" presStyleCnt="0"/>
      <dgm:spPr/>
    </dgm:pt>
    <dgm:pt modelId="{14FC77FC-EADD-4609-9D27-B3AAC755749D}" type="pres">
      <dgm:prSet presAssocID="{281108B4-AAB1-481E-AE1A-E1DBBD4FFDDB}" presName="vertFlow" presStyleCnt="0"/>
      <dgm:spPr/>
    </dgm:pt>
    <dgm:pt modelId="{7A4F1E48-790A-43B2-8BC6-CC65E676B939}" type="pres">
      <dgm:prSet presAssocID="{281108B4-AAB1-481E-AE1A-E1DBBD4FFDDB}" presName="topSpace" presStyleCnt="0"/>
      <dgm:spPr/>
    </dgm:pt>
    <dgm:pt modelId="{2D6A4743-CD87-40B0-8A32-B56D0C3B4A0F}" type="pres">
      <dgm:prSet presAssocID="{281108B4-AAB1-481E-AE1A-E1DBBD4FFDDB}" presName="firstComp" presStyleCnt="0"/>
      <dgm:spPr/>
    </dgm:pt>
    <dgm:pt modelId="{D8557DA1-57DA-4291-B8E1-A528972537E4}" type="pres">
      <dgm:prSet presAssocID="{281108B4-AAB1-481E-AE1A-E1DBBD4FFDDB}" presName="firstChild" presStyleLbl="bgAccFollowNode1" presStyleIdx="1" presStyleCnt="2" custLinFactNeighborX="-1363" custLinFactNeighborY="-878"/>
      <dgm:spPr/>
    </dgm:pt>
    <dgm:pt modelId="{8778F110-B618-4D69-992A-7D76ED7317A0}" type="pres">
      <dgm:prSet presAssocID="{281108B4-AAB1-481E-AE1A-E1DBBD4FFDDB}" presName="firstChildTx" presStyleLbl="bgAccFollowNode1" presStyleIdx="1" presStyleCnt="2">
        <dgm:presLayoutVars>
          <dgm:bulletEnabled val="1"/>
        </dgm:presLayoutVars>
      </dgm:prSet>
      <dgm:spPr/>
    </dgm:pt>
    <dgm:pt modelId="{FBACCE6B-AD98-4FDA-908F-B4C99A060BF5}" type="pres">
      <dgm:prSet presAssocID="{281108B4-AAB1-481E-AE1A-E1DBBD4FFDDB}" presName="negSpace" presStyleCnt="0"/>
      <dgm:spPr/>
    </dgm:pt>
    <dgm:pt modelId="{A7754DC5-9D3D-445F-BFEE-A87EED3689ED}" type="pres">
      <dgm:prSet presAssocID="{281108B4-AAB1-481E-AE1A-E1DBBD4FFDDB}" presName="circle" presStyleLbl="node1" presStyleIdx="1" presStyleCnt="2" custLinFactNeighborX="-105" custLinFactNeighborY="-3954"/>
      <dgm:spPr/>
    </dgm:pt>
  </dgm:ptLst>
  <dgm:cxnLst>
    <dgm:cxn modelId="{9F57842F-9EEB-4545-A423-9241A4EC2E00}" srcId="{EC6EB3F0-90DC-4312-A0F5-2A238686BDAD}" destId="{281108B4-AAB1-481E-AE1A-E1DBBD4FFDDB}" srcOrd="1" destOrd="0" parTransId="{5483ECEC-121E-46A9-ADA7-4FD881F6DC9B}" sibTransId="{723566EF-BF89-4F90-9465-425D761DB96F}"/>
    <dgm:cxn modelId="{7F20963C-268E-423E-AD19-75AD497A660C}" srcId="{EC6EB3F0-90DC-4312-A0F5-2A238686BDAD}" destId="{2C655151-3843-4D77-8895-AEA1E1B38470}" srcOrd="0" destOrd="0" parTransId="{AA66B47C-68D1-41A9-9F82-3B75A51D18B5}" sibTransId="{01AF2E73-14A7-4663-B22E-C5D2A0777BDC}"/>
    <dgm:cxn modelId="{1B8C8F65-8DC3-4491-9A93-46108CC647D6}" type="presOf" srcId="{EC6EB3F0-90DC-4312-A0F5-2A238686BDAD}" destId="{B07EA8B7-431A-472B-BE0C-C248F6C621E6}" srcOrd="0" destOrd="0" presId="urn:microsoft.com/office/officeart/2005/8/layout/hList9"/>
    <dgm:cxn modelId="{12DD7287-A969-4B65-9179-BF66D1F41B1C}" type="presOf" srcId="{757C84C1-F63E-43C8-9E00-D89D08F24476}" destId="{86F0B538-D5F7-44E9-B91A-19BE7BF4A780}" srcOrd="1" destOrd="0" presId="urn:microsoft.com/office/officeart/2005/8/layout/hList9"/>
    <dgm:cxn modelId="{8C26EC9D-A57D-43AE-BF97-201F19B1E734}" srcId="{2C655151-3843-4D77-8895-AEA1E1B38470}" destId="{757C84C1-F63E-43C8-9E00-D89D08F24476}" srcOrd="0" destOrd="0" parTransId="{AA378864-99B9-4A3B-8065-2F0D621F20FC}" sibTransId="{CD390630-4800-49B2-BEBA-F656DF4A3BE4}"/>
    <dgm:cxn modelId="{2130C0B1-4260-40A2-9CE1-4EDD92729DB8}" type="presOf" srcId="{CD06799E-79CC-463B-B40A-D5ED374CA87D}" destId="{8778F110-B618-4D69-992A-7D76ED7317A0}" srcOrd="1" destOrd="0" presId="urn:microsoft.com/office/officeart/2005/8/layout/hList9"/>
    <dgm:cxn modelId="{79BD9FBB-1F7E-4208-8FB9-8E9EBC347908}" type="presOf" srcId="{757C84C1-F63E-43C8-9E00-D89D08F24476}" destId="{61A01E9E-5ACA-4FF5-85A9-0A184BCBE3C7}" srcOrd="0" destOrd="0" presId="urn:microsoft.com/office/officeart/2005/8/layout/hList9"/>
    <dgm:cxn modelId="{768B34BD-8247-4B0E-A29A-FABAB23C8D1C}" type="presOf" srcId="{2C655151-3843-4D77-8895-AEA1E1B38470}" destId="{435588F0-D46C-4674-BAD3-E61E60E05478}" srcOrd="0" destOrd="0" presId="urn:microsoft.com/office/officeart/2005/8/layout/hList9"/>
    <dgm:cxn modelId="{70EE10E6-D04D-4491-B1E3-6D95B12B1417}" type="presOf" srcId="{281108B4-AAB1-481E-AE1A-E1DBBD4FFDDB}" destId="{A7754DC5-9D3D-445F-BFEE-A87EED3689ED}" srcOrd="0" destOrd="0" presId="urn:microsoft.com/office/officeart/2005/8/layout/hList9"/>
    <dgm:cxn modelId="{5E1DF3F0-1BB8-4D92-B838-A84C6952B4AD}" srcId="{281108B4-AAB1-481E-AE1A-E1DBBD4FFDDB}" destId="{CD06799E-79CC-463B-B40A-D5ED374CA87D}" srcOrd="0" destOrd="0" parTransId="{8626EE4A-054E-4F19-9888-96F187C17D3E}" sibTransId="{7C5FC1DF-2D50-4D18-BC26-0AAB2F2D0EDD}"/>
    <dgm:cxn modelId="{45382DFF-1713-405A-ABC3-694750FF5EA4}" type="presOf" srcId="{CD06799E-79CC-463B-B40A-D5ED374CA87D}" destId="{D8557DA1-57DA-4291-B8E1-A528972537E4}" srcOrd="0" destOrd="0" presId="urn:microsoft.com/office/officeart/2005/8/layout/hList9"/>
    <dgm:cxn modelId="{31A8AE4A-22ED-47E2-B822-6AAFC8C129FE}" type="presParOf" srcId="{B07EA8B7-431A-472B-BE0C-C248F6C621E6}" destId="{386BADE4-7AE6-49B0-A3B0-373D6A21A5E9}" srcOrd="0" destOrd="0" presId="urn:microsoft.com/office/officeart/2005/8/layout/hList9"/>
    <dgm:cxn modelId="{D1ED90D9-EAFD-43AF-BB00-F5BFD3BD2952}" type="presParOf" srcId="{B07EA8B7-431A-472B-BE0C-C248F6C621E6}" destId="{453C1CD3-0362-405A-A9FD-183E81FB8304}" srcOrd="1" destOrd="0" presId="urn:microsoft.com/office/officeart/2005/8/layout/hList9"/>
    <dgm:cxn modelId="{FA22CFF9-1F4F-4BAD-9BF9-8FC367B176D6}" type="presParOf" srcId="{453C1CD3-0362-405A-A9FD-183E81FB8304}" destId="{2E9A8770-7061-47CF-9459-A14258290937}" srcOrd="0" destOrd="0" presId="urn:microsoft.com/office/officeart/2005/8/layout/hList9"/>
    <dgm:cxn modelId="{53565CC7-B1C5-43D0-939C-6C92B6EE262D}" type="presParOf" srcId="{453C1CD3-0362-405A-A9FD-183E81FB8304}" destId="{BF4CA005-4467-436A-B250-184D78143BF5}" srcOrd="1" destOrd="0" presId="urn:microsoft.com/office/officeart/2005/8/layout/hList9"/>
    <dgm:cxn modelId="{A99229E3-E582-4254-89F1-9F9D65C46E69}" type="presParOf" srcId="{BF4CA005-4467-436A-B250-184D78143BF5}" destId="{61A01E9E-5ACA-4FF5-85A9-0A184BCBE3C7}" srcOrd="0" destOrd="0" presId="urn:microsoft.com/office/officeart/2005/8/layout/hList9"/>
    <dgm:cxn modelId="{8DC4C75F-9816-4DE8-A23B-F42C7A999594}" type="presParOf" srcId="{BF4CA005-4467-436A-B250-184D78143BF5}" destId="{86F0B538-D5F7-44E9-B91A-19BE7BF4A780}" srcOrd="1" destOrd="0" presId="urn:microsoft.com/office/officeart/2005/8/layout/hList9"/>
    <dgm:cxn modelId="{7A0D82B4-DB0D-40D3-B483-7E31EDC07894}" type="presParOf" srcId="{B07EA8B7-431A-472B-BE0C-C248F6C621E6}" destId="{48BBB654-AB53-4CDF-907D-A31257FE65E1}" srcOrd="2" destOrd="0" presId="urn:microsoft.com/office/officeart/2005/8/layout/hList9"/>
    <dgm:cxn modelId="{D2FB8F09-59B7-4C3B-B7C7-C867A5EABE86}" type="presParOf" srcId="{B07EA8B7-431A-472B-BE0C-C248F6C621E6}" destId="{435588F0-D46C-4674-BAD3-E61E60E05478}" srcOrd="3" destOrd="0" presId="urn:microsoft.com/office/officeart/2005/8/layout/hList9"/>
    <dgm:cxn modelId="{79750A27-1B99-4721-9F01-196139CD663D}" type="presParOf" srcId="{B07EA8B7-431A-472B-BE0C-C248F6C621E6}" destId="{0F3D990C-AC7F-4A58-AA40-3B062C875A9C}" srcOrd="4" destOrd="0" presId="urn:microsoft.com/office/officeart/2005/8/layout/hList9"/>
    <dgm:cxn modelId="{782B7FDC-BB0C-47BF-A1F1-A0037D85DF0C}" type="presParOf" srcId="{B07EA8B7-431A-472B-BE0C-C248F6C621E6}" destId="{D144195E-E9B8-4A39-A6F9-AF273634798E}" srcOrd="5" destOrd="0" presId="urn:microsoft.com/office/officeart/2005/8/layout/hList9"/>
    <dgm:cxn modelId="{FD483B2E-0203-4619-8103-5BD9D73F7EBE}" type="presParOf" srcId="{B07EA8B7-431A-472B-BE0C-C248F6C621E6}" destId="{14FC77FC-EADD-4609-9D27-B3AAC755749D}" srcOrd="6" destOrd="0" presId="urn:microsoft.com/office/officeart/2005/8/layout/hList9"/>
    <dgm:cxn modelId="{C6428B41-A548-498A-9C9A-5D79DDA40F02}" type="presParOf" srcId="{14FC77FC-EADD-4609-9D27-B3AAC755749D}" destId="{7A4F1E48-790A-43B2-8BC6-CC65E676B939}" srcOrd="0" destOrd="0" presId="urn:microsoft.com/office/officeart/2005/8/layout/hList9"/>
    <dgm:cxn modelId="{2AA3DE10-2D30-4510-BBDF-06257F8AF359}" type="presParOf" srcId="{14FC77FC-EADD-4609-9D27-B3AAC755749D}" destId="{2D6A4743-CD87-40B0-8A32-B56D0C3B4A0F}" srcOrd="1" destOrd="0" presId="urn:microsoft.com/office/officeart/2005/8/layout/hList9"/>
    <dgm:cxn modelId="{521A589D-7741-4002-8B37-51F8250CCC52}" type="presParOf" srcId="{2D6A4743-CD87-40B0-8A32-B56D0C3B4A0F}" destId="{D8557DA1-57DA-4291-B8E1-A528972537E4}" srcOrd="0" destOrd="0" presId="urn:microsoft.com/office/officeart/2005/8/layout/hList9"/>
    <dgm:cxn modelId="{33189203-E891-46E1-AA9D-D39E082EBDD1}" type="presParOf" srcId="{2D6A4743-CD87-40B0-8A32-B56D0C3B4A0F}" destId="{8778F110-B618-4D69-992A-7D76ED7317A0}" srcOrd="1" destOrd="0" presId="urn:microsoft.com/office/officeart/2005/8/layout/hList9"/>
    <dgm:cxn modelId="{4E519B16-7B72-48FA-81FE-2E179C222711}" type="presParOf" srcId="{B07EA8B7-431A-472B-BE0C-C248F6C621E6}" destId="{FBACCE6B-AD98-4FDA-908F-B4C99A060BF5}" srcOrd="7" destOrd="0" presId="urn:microsoft.com/office/officeart/2005/8/layout/hList9"/>
    <dgm:cxn modelId="{971B0D7A-0FB4-4660-BEBD-EF9003625DC3}" type="presParOf" srcId="{B07EA8B7-431A-472B-BE0C-C248F6C621E6}" destId="{A7754DC5-9D3D-445F-BFEE-A87EED3689ED}"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B2208-976C-425D-BD41-672F1D6779C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4879A89-C98C-4F07-AA5B-C9103B1A6DDB}">
      <dgm:prSet phldrT="[Text]"/>
      <dgm:spPr>
        <a:solidFill>
          <a:srgbClr val="3B5998"/>
        </a:solidFill>
      </dgm:spPr>
      <dgm:t>
        <a:bodyPr/>
        <a:lstStyle/>
        <a:p>
          <a:r>
            <a:rPr lang="en-US" dirty="0"/>
            <a:t> </a:t>
          </a:r>
        </a:p>
      </dgm:t>
    </dgm:pt>
    <dgm:pt modelId="{940B70CC-2904-446D-956F-F3F0F5454ADF}" type="parTrans" cxnId="{C1CE29AA-01C7-4444-B18F-E5581D0615BF}">
      <dgm:prSet/>
      <dgm:spPr/>
      <dgm:t>
        <a:bodyPr/>
        <a:lstStyle/>
        <a:p>
          <a:endParaRPr lang="en-US"/>
        </a:p>
      </dgm:t>
    </dgm:pt>
    <dgm:pt modelId="{4D1F3D22-842A-4473-9687-6F7584EA1505}" type="sibTrans" cxnId="{C1CE29AA-01C7-4444-B18F-E5581D0615BF}">
      <dgm:prSet/>
      <dgm:spPr/>
      <dgm:t>
        <a:bodyPr/>
        <a:lstStyle/>
        <a:p>
          <a:endParaRPr lang="en-US"/>
        </a:p>
      </dgm:t>
    </dgm:pt>
    <dgm:pt modelId="{29BFF257-1D1A-4DA8-AB32-A7A369C904BD}">
      <dgm:prSet phldrT="[Text]"/>
      <dgm:spPr>
        <a:solidFill>
          <a:srgbClr val="5174BB">
            <a:alpha val="89804"/>
          </a:srgbClr>
        </a:solidFill>
        <a:ln>
          <a:noFill/>
        </a:ln>
      </dgm:spPr>
      <dgm:t>
        <a:bodyPr/>
        <a:lstStyle/>
        <a:p>
          <a:r>
            <a:rPr lang="en-US" b="1" dirty="0">
              <a:solidFill>
                <a:schemeClr val="bg1"/>
              </a:solidFill>
            </a:rPr>
            <a:t>Facebook.com/</a:t>
          </a:r>
          <a:r>
            <a:rPr lang="en-US" b="1" dirty="0" err="1">
              <a:solidFill>
                <a:schemeClr val="bg1"/>
              </a:solidFill>
            </a:rPr>
            <a:t>CountyHealthRankings</a:t>
          </a:r>
          <a:endParaRPr lang="en-US" b="1" dirty="0">
            <a:solidFill>
              <a:schemeClr val="bg1"/>
            </a:solidFill>
          </a:endParaRPr>
        </a:p>
      </dgm:t>
    </dgm:pt>
    <dgm:pt modelId="{5092B2FA-4319-4E00-B318-29335D6DF0E6}" type="parTrans" cxnId="{70EA6354-3886-49E2-B19F-6D31DBA4B80E}">
      <dgm:prSet/>
      <dgm:spPr/>
      <dgm:t>
        <a:bodyPr/>
        <a:lstStyle/>
        <a:p>
          <a:endParaRPr lang="en-US"/>
        </a:p>
      </dgm:t>
    </dgm:pt>
    <dgm:pt modelId="{244CB77A-B65F-4EBB-97A0-40689D75B420}" type="sibTrans" cxnId="{70EA6354-3886-49E2-B19F-6D31DBA4B80E}">
      <dgm:prSet/>
      <dgm:spPr/>
      <dgm:t>
        <a:bodyPr/>
        <a:lstStyle/>
        <a:p>
          <a:endParaRPr lang="en-US"/>
        </a:p>
      </dgm:t>
    </dgm:pt>
    <dgm:pt modelId="{57FD8DFD-6225-457A-A678-2F6AE3AEF16A}">
      <dgm:prSet phldrT="[Text]"/>
      <dgm:spPr>
        <a:solidFill>
          <a:srgbClr val="0084FF"/>
        </a:solidFill>
      </dgm:spPr>
      <dgm:t>
        <a:bodyPr/>
        <a:lstStyle/>
        <a:p>
          <a:r>
            <a:rPr lang="en-US" dirty="0"/>
            <a:t> </a:t>
          </a:r>
        </a:p>
      </dgm:t>
    </dgm:pt>
    <dgm:pt modelId="{2ED9EDA9-689C-42DA-9537-D27C432883E6}" type="parTrans" cxnId="{B7ECCA52-0D2B-45CA-85B9-D6D7B351D859}">
      <dgm:prSet/>
      <dgm:spPr/>
      <dgm:t>
        <a:bodyPr/>
        <a:lstStyle/>
        <a:p>
          <a:endParaRPr lang="en-US"/>
        </a:p>
      </dgm:t>
    </dgm:pt>
    <dgm:pt modelId="{CFC111BD-B20B-4E02-899B-F7D33CCAC803}" type="sibTrans" cxnId="{B7ECCA52-0D2B-45CA-85B9-D6D7B351D859}">
      <dgm:prSet/>
      <dgm:spPr/>
      <dgm:t>
        <a:bodyPr/>
        <a:lstStyle/>
        <a:p>
          <a:endParaRPr lang="en-US"/>
        </a:p>
      </dgm:t>
    </dgm:pt>
    <dgm:pt modelId="{8CEF5826-D2AC-4E2C-8EF4-D4A2412DFADA}">
      <dgm:prSet phldrT="[Text]"/>
      <dgm:spPr>
        <a:solidFill>
          <a:srgbClr val="339EFF">
            <a:alpha val="89804"/>
          </a:srgbClr>
        </a:solidFill>
        <a:ln>
          <a:noFill/>
        </a:ln>
      </dgm:spPr>
      <dgm:t>
        <a:bodyPr/>
        <a:lstStyle/>
        <a:p>
          <a:r>
            <a:rPr lang="en-US" b="1" dirty="0">
              <a:solidFill>
                <a:schemeClr val="bg1"/>
              </a:solidFill>
            </a:rPr>
            <a:t>Follow @</a:t>
          </a:r>
          <a:r>
            <a:rPr lang="en-US" b="1" dirty="0" err="1">
              <a:solidFill>
                <a:schemeClr val="bg1"/>
              </a:solidFill>
            </a:rPr>
            <a:t>CHRankings</a:t>
          </a:r>
          <a:endParaRPr lang="en-US" b="1" dirty="0">
            <a:solidFill>
              <a:schemeClr val="bg1"/>
            </a:solidFill>
          </a:endParaRPr>
        </a:p>
      </dgm:t>
    </dgm:pt>
    <dgm:pt modelId="{FA8EF59F-2BD3-44DB-86AB-187F9420B018}" type="parTrans" cxnId="{D971D790-AF8B-4980-8E90-F900EEC57731}">
      <dgm:prSet/>
      <dgm:spPr/>
      <dgm:t>
        <a:bodyPr/>
        <a:lstStyle/>
        <a:p>
          <a:endParaRPr lang="en-US"/>
        </a:p>
      </dgm:t>
    </dgm:pt>
    <dgm:pt modelId="{B12807ED-6012-4AF2-B2D8-8F9FD68F3048}" type="sibTrans" cxnId="{D971D790-AF8B-4980-8E90-F900EEC57731}">
      <dgm:prSet/>
      <dgm:spPr/>
      <dgm:t>
        <a:bodyPr/>
        <a:lstStyle/>
        <a:p>
          <a:endParaRPr lang="en-US"/>
        </a:p>
      </dgm:t>
    </dgm:pt>
    <dgm:pt modelId="{4066F941-B1F3-49D3-91C1-80ECF81FF53B}">
      <dgm:prSet phldrT="[Text]"/>
      <dgm:spPr>
        <a:solidFill>
          <a:srgbClr val="E67F17"/>
        </a:solidFill>
      </dgm:spPr>
      <dgm:t>
        <a:bodyPr/>
        <a:lstStyle/>
        <a:p>
          <a:r>
            <a:rPr lang="en-US" dirty="0"/>
            <a:t> </a:t>
          </a:r>
        </a:p>
      </dgm:t>
    </dgm:pt>
    <dgm:pt modelId="{9A664A0D-F8C2-46C0-9893-583860A2A89C}" type="parTrans" cxnId="{39217F99-A3AE-4BA5-A565-6A167931E572}">
      <dgm:prSet/>
      <dgm:spPr/>
      <dgm:t>
        <a:bodyPr/>
        <a:lstStyle/>
        <a:p>
          <a:endParaRPr lang="en-US"/>
        </a:p>
      </dgm:t>
    </dgm:pt>
    <dgm:pt modelId="{F95EC024-6087-497C-98E8-AFFF9D348F3F}" type="sibTrans" cxnId="{39217F99-A3AE-4BA5-A565-6A167931E572}">
      <dgm:prSet/>
      <dgm:spPr/>
      <dgm:t>
        <a:bodyPr/>
        <a:lstStyle/>
        <a:p>
          <a:endParaRPr lang="en-US"/>
        </a:p>
      </dgm:t>
    </dgm:pt>
    <dgm:pt modelId="{377156BB-7B98-43ED-AE2F-0EC0AF4E4C2D}">
      <dgm:prSet phldrT="[Text]"/>
      <dgm:spPr>
        <a:solidFill>
          <a:srgbClr val="ED9945">
            <a:alpha val="89804"/>
          </a:srgbClr>
        </a:solidFill>
        <a:ln>
          <a:noFill/>
        </a:ln>
      </dgm:spPr>
      <dgm:t>
        <a:bodyPr/>
        <a:lstStyle/>
        <a:p>
          <a:r>
            <a:rPr lang="en-US" b="1" dirty="0">
              <a:solidFill>
                <a:schemeClr val="bg1"/>
              </a:solidFill>
            </a:rPr>
            <a:t>Sign up for our newsletter CountyHealthRankings.org/subscribe</a:t>
          </a:r>
        </a:p>
      </dgm:t>
    </dgm:pt>
    <dgm:pt modelId="{5411B83B-850D-4D89-AA63-F5DF9C1D726A}" type="parTrans" cxnId="{4AA69765-C23F-4383-89C7-97D5924A2C4F}">
      <dgm:prSet/>
      <dgm:spPr/>
      <dgm:t>
        <a:bodyPr/>
        <a:lstStyle/>
        <a:p>
          <a:endParaRPr lang="en-US"/>
        </a:p>
      </dgm:t>
    </dgm:pt>
    <dgm:pt modelId="{33DB273F-3B30-426E-A6EC-22266490A22C}" type="sibTrans" cxnId="{4AA69765-C23F-4383-89C7-97D5924A2C4F}">
      <dgm:prSet/>
      <dgm:spPr/>
      <dgm:t>
        <a:bodyPr/>
        <a:lstStyle/>
        <a:p>
          <a:endParaRPr lang="en-US"/>
        </a:p>
      </dgm:t>
    </dgm:pt>
    <dgm:pt modelId="{41F39162-6567-4DA2-84A6-02E69C2B4D6A}" type="pres">
      <dgm:prSet presAssocID="{48AB2208-976C-425D-BD41-672F1D6779CB}" presName="Name0" presStyleCnt="0">
        <dgm:presLayoutVars>
          <dgm:dir/>
          <dgm:animLvl val="lvl"/>
          <dgm:resizeHandles val="exact"/>
        </dgm:presLayoutVars>
      </dgm:prSet>
      <dgm:spPr/>
    </dgm:pt>
    <dgm:pt modelId="{C4D82150-F7BE-4F78-A5FB-5A22D0F69043}" type="pres">
      <dgm:prSet presAssocID="{D4879A89-C98C-4F07-AA5B-C9103B1A6DDB}" presName="linNode" presStyleCnt="0"/>
      <dgm:spPr/>
    </dgm:pt>
    <dgm:pt modelId="{32FA7978-1AA1-4129-8397-5E33AA30454C}" type="pres">
      <dgm:prSet presAssocID="{D4879A89-C98C-4F07-AA5B-C9103B1A6DDB}" presName="parentText" presStyleLbl="node1" presStyleIdx="0" presStyleCnt="3" custScaleX="37191">
        <dgm:presLayoutVars>
          <dgm:chMax val="1"/>
          <dgm:bulletEnabled val="1"/>
        </dgm:presLayoutVars>
      </dgm:prSet>
      <dgm:spPr/>
    </dgm:pt>
    <dgm:pt modelId="{507C0E17-3147-4B83-8198-0580B0539C8C}" type="pres">
      <dgm:prSet presAssocID="{D4879A89-C98C-4F07-AA5B-C9103B1A6DDB}" presName="descendantText" presStyleLbl="alignAccFollowNode1" presStyleIdx="0" presStyleCnt="3">
        <dgm:presLayoutVars>
          <dgm:bulletEnabled val="1"/>
        </dgm:presLayoutVars>
      </dgm:prSet>
      <dgm:spPr/>
    </dgm:pt>
    <dgm:pt modelId="{4A6FACDF-EBF0-4DB9-9A1C-3B1B1B8DC980}" type="pres">
      <dgm:prSet presAssocID="{4D1F3D22-842A-4473-9687-6F7584EA1505}" presName="sp" presStyleCnt="0"/>
      <dgm:spPr/>
    </dgm:pt>
    <dgm:pt modelId="{1213B35A-AF7B-4E2A-A469-B7691AD3DD9C}" type="pres">
      <dgm:prSet presAssocID="{57FD8DFD-6225-457A-A678-2F6AE3AEF16A}" presName="linNode" presStyleCnt="0"/>
      <dgm:spPr/>
    </dgm:pt>
    <dgm:pt modelId="{BB8C3541-DC72-4DF3-B276-A2F99E05C73C}" type="pres">
      <dgm:prSet presAssocID="{57FD8DFD-6225-457A-A678-2F6AE3AEF16A}" presName="parentText" presStyleLbl="node1" presStyleIdx="1" presStyleCnt="3" custScaleX="38348">
        <dgm:presLayoutVars>
          <dgm:chMax val="1"/>
          <dgm:bulletEnabled val="1"/>
        </dgm:presLayoutVars>
      </dgm:prSet>
      <dgm:spPr/>
    </dgm:pt>
    <dgm:pt modelId="{660AA2EB-485A-4BC7-8FB4-353C5B6CF20A}" type="pres">
      <dgm:prSet presAssocID="{57FD8DFD-6225-457A-A678-2F6AE3AEF16A}" presName="descendantText" presStyleLbl="alignAccFollowNode1" presStyleIdx="1" presStyleCnt="3">
        <dgm:presLayoutVars>
          <dgm:bulletEnabled val="1"/>
        </dgm:presLayoutVars>
      </dgm:prSet>
      <dgm:spPr/>
    </dgm:pt>
    <dgm:pt modelId="{97A41D5E-C0D9-40B3-A367-A8DE84C39E02}" type="pres">
      <dgm:prSet presAssocID="{CFC111BD-B20B-4E02-899B-F7D33CCAC803}" presName="sp" presStyleCnt="0"/>
      <dgm:spPr/>
    </dgm:pt>
    <dgm:pt modelId="{064CDF8F-A870-4BB2-9506-63951A462F61}" type="pres">
      <dgm:prSet presAssocID="{4066F941-B1F3-49D3-91C1-80ECF81FF53B}" presName="linNode" presStyleCnt="0"/>
      <dgm:spPr/>
    </dgm:pt>
    <dgm:pt modelId="{97F8ABEF-F8FD-44DC-8125-6B9C9313BE3E}" type="pres">
      <dgm:prSet presAssocID="{4066F941-B1F3-49D3-91C1-80ECF81FF53B}" presName="parentText" presStyleLbl="node1" presStyleIdx="2" presStyleCnt="3" custScaleX="38125">
        <dgm:presLayoutVars>
          <dgm:chMax val="1"/>
          <dgm:bulletEnabled val="1"/>
        </dgm:presLayoutVars>
      </dgm:prSet>
      <dgm:spPr/>
    </dgm:pt>
    <dgm:pt modelId="{5C188FFB-AC72-452D-84A8-02062AE4F1E4}" type="pres">
      <dgm:prSet presAssocID="{4066F941-B1F3-49D3-91C1-80ECF81FF53B}" presName="descendantText" presStyleLbl="alignAccFollowNode1" presStyleIdx="2" presStyleCnt="3">
        <dgm:presLayoutVars>
          <dgm:bulletEnabled val="1"/>
        </dgm:presLayoutVars>
      </dgm:prSet>
      <dgm:spPr/>
    </dgm:pt>
  </dgm:ptLst>
  <dgm:cxnLst>
    <dgm:cxn modelId="{D522E117-720A-4DE3-BEF6-F30FE659C4E1}" type="presOf" srcId="{4066F941-B1F3-49D3-91C1-80ECF81FF53B}" destId="{97F8ABEF-F8FD-44DC-8125-6B9C9313BE3E}" srcOrd="0" destOrd="0" presId="urn:microsoft.com/office/officeart/2005/8/layout/vList5"/>
    <dgm:cxn modelId="{7B4CBB44-7021-42F9-8161-38669D9A2D79}" type="presOf" srcId="{8CEF5826-D2AC-4E2C-8EF4-D4A2412DFADA}" destId="{660AA2EB-485A-4BC7-8FB4-353C5B6CF20A}" srcOrd="0" destOrd="0" presId="urn:microsoft.com/office/officeart/2005/8/layout/vList5"/>
    <dgm:cxn modelId="{4AA69765-C23F-4383-89C7-97D5924A2C4F}" srcId="{4066F941-B1F3-49D3-91C1-80ECF81FF53B}" destId="{377156BB-7B98-43ED-AE2F-0EC0AF4E4C2D}" srcOrd="0" destOrd="0" parTransId="{5411B83B-850D-4D89-AA63-F5DF9C1D726A}" sibTransId="{33DB273F-3B30-426E-A6EC-22266490A22C}"/>
    <dgm:cxn modelId="{4466806D-B620-493E-A4BC-E48FE3749632}" type="presOf" srcId="{57FD8DFD-6225-457A-A678-2F6AE3AEF16A}" destId="{BB8C3541-DC72-4DF3-B276-A2F99E05C73C}" srcOrd="0" destOrd="0" presId="urn:microsoft.com/office/officeart/2005/8/layout/vList5"/>
    <dgm:cxn modelId="{EBA7E770-1075-43E1-A70F-4583468EDB65}" type="presOf" srcId="{D4879A89-C98C-4F07-AA5B-C9103B1A6DDB}" destId="{32FA7978-1AA1-4129-8397-5E33AA30454C}" srcOrd="0" destOrd="0" presId="urn:microsoft.com/office/officeart/2005/8/layout/vList5"/>
    <dgm:cxn modelId="{B7ECCA52-0D2B-45CA-85B9-D6D7B351D859}" srcId="{48AB2208-976C-425D-BD41-672F1D6779CB}" destId="{57FD8DFD-6225-457A-A678-2F6AE3AEF16A}" srcOrd="1" destOrd="0" parTransId="{2ED9EDA9-689C-42DA-9537-D27C432883E6}" sibTransId="{CFC111BD-B20B-4E02-899B-F7D33CCAC803}"/>
    <dgm:cxn modelId="{70EA6354-3886-49E2-B19F-6D31DBA4B80E}" srcId="{D4879A89-C98C-4F07-AA5B-C9103B1A6DDB}" destId="{29BFF257-1D1A-4DA8-AB32-A7A369C904BD}" srcOrd="0" destOrd="0" parTransId="{5092B2FA-4319-4E00-B318-29335D6DF0E6}" sibTransId="{244CB77A-B65F-4EBB-97A0-40689D75B420}"/>
    <dgm:cxn modelId="{D971D790-AF8B-4980-8E90-F900EEC57731}" srcId="{57FD8DFD-6225-457A-A678-2F6AE3AEF16A}" destId="{8CEF5826-D2AC-4E2C-8EF4-D4A2412DFADA}" srcOrd="0" destOrd="0" parTransId="{FA8EF59F-2BD3-44DB-86AB-187F9420B018}" sibTransId="{B12807ED-6012-4AF2-B2D8-8F9FD68F3048}"/>
    <dgm:cxn modelId="{A8284792-1CAF-41F4-B0C5-AAF99F5ACC79}" type="presOf" srcId="{48AB2208-976C-425D-BD41-672F1D6779CB}" destId="{41F39162-6567-4DA2-84A6-02E69C2B4D6A}" srcOrd="0" destOrd="0" presId="urn:microsoft.com/office/officeart/2005/8/layout/vList5"/>
    <dgm:cxn modelId="{39217F99-A3AE-4BA5-A565-6A167931E572}" srcId="{48AB2208-976C-425D-BD41-672F1D6779CB}" destId="{4066F941-B1F3-49D3-91C1-80ECF81FF53B}" srcOrd="2" destOrd="0" parTransId="{9A664A0D-F8C2-46C0-9893-583860A2A89C}" sibTransId="{F95EC024-6087-497C-98E8-AFFF9D348F3F}"/>
    <dgm:cxn modelId="{C1CE29AA-01C7-4444-B18F-E5581D0615BF}" srcId="{48AB2208-976C-425D-BD41-672F1D6779CB}" destId="{D4879A89-C98C-4F07-AA5B-C9103B1A6DDB}" srcOrd="0" destOrd="0" parTransId="{940B70CC-2904-446D-956F-F3F0F5454ADF}" sibTransId="{4D1F3D22-842A-4473-9687-6F7584EA1505}"/>
    <dgm:cxn modelId="{343C85BC-D36D-4354-ABB6-877A3FAC9132}" type="presOf" srcId="{377156BB-7B98-43ED-AE2F-0EC0AF4E4C2D}" destId="{5C188FFB-AC72-452D-84A8-02062AE4F1E4}" srcOrd="0" destOrd="0" presId="urn:microsoft.com/office/officeart/2005/8/layout/vList5"/>
    <dgm:cxn modelId="{44103DDD-62FB-49F8-BFA8-D22C0ACF08DF}" type="presOf" srcId="{29BFF257-1D1A-4DA8-AB32-A7A369C904BD}" destId="{507C0E17-3147-4B83-8198-0580B0539C8C}" srcOrd="0" destOrd="0" presId="urn:microsoft.com/office/officeart/2005/8/layout/vList5"/>
    <dgm:cxn modelId="{8D82B129-847C-470F-B436-8FC73D5A672B}" type="presParOf" srcId="{41F39162-6567-4DA2-84A6-02E69C2B4D6A}" destId="{C4D82150-F7BE-4F78-A5FB-5A22D0F69043}" srcOrd="0" destOrd="0" presId="urn:microsoft.com/office/officeart/2005/8/layout/vList5"/>
    <dgm:cxn modelId="{5D60CCA6-65B5-4E69-98C8-3E1D76FF4023}" type="presParOf" srcId="{C4D82150-F7BE-4F78-A5FB-5A22D0F69043}" destId="{32FA7978-1AA1-4129-8397-5E33AA30454C}" srcOrd="0" destOrd="0" presId="urn:microsoft.com/office/officeart/2005/8/layout/vList5"/>
    <dgm:cxn modelId="{C9F24521-F524-4613-82FD-8652704FA2FF}" type="presParOf" srcId="{C4D82150-F7BE-4F78-A5FB-5A22D0F69043}" destId="{507C0E17-3147-4B83-8198-0580B0539C8C}" srcOrd="1" destOrd="0" presId="urn:microsoft.com/office/officeart/2005/8/layout/vList5"/>
    <dgm:cxn modelId="{5FB326A8-F5FB-4CFD-9200-36E2560D70E9}" type="presParOf" srcId="{41F39162-6567-4DA2-84A6-02E69C2B4D6A}" destId="{4A6FACDF-EBF0-4DB9-9A1C-3B1B1B8DC980}" srcOrd="1" destOrd="0" presId="urn:microsoft.com/office/officeart/2005/8/layout/vList5"/>
    <dgm:cxn modelId="{594B604E-1269-4AAF-A448-5B40BB4D5852}" type="presParOf" srcId="{41F39162-6567-4DA2-84A6-02E69C2B4D6A}" destId="{1213B35A-AF7B-4E2A-A469-B7691AD3DD9C}" srcOrd="2" destOrd="0" presId="urn:microsoft.com/office/officeart/2005/8/layout/vList5"/>
    <dgm:cxn modelId="{FDC2ACD6-FD0E-4E75-A01C-191290C5329F}" type="presParOf" srcId="{1213B35A-AF7B-4E2A-A469-B7691AD3DD9C}" destId="{BB8C3541-DC72-4DF3-B276-A2F99E05C73C}" srcOrd="0" destOrd="0" presId="urn:microsoft.com/office/officeart/2005/8/layout/vList5"/>
    <dgm:cxn modelId="{59A0CF51-D160-4E10-9FDD-D5CDDA55B181}" type="presParOf" srcId="{1213B35A-AF7B-4E2A-A469-B7691AD3DD9C}" destId="{660AA2EB-485A-4BC7-8FB4-353C5B6CF20A}" srcOrd="1" destOrd="0" presId="urn:microsoft.com/office/officeart/2005/8/layout/vList5"/>
    <dgm:cxn modelId="{D5EE6FC5-1B10-437E-9BF8-4D62CED4DE99}" type="presParOf" srcId="{41F39162-6567-4DA2-84A6-02E69C2B4D6A}" destId="{97A41D5E-C0D9-40B3-A367-A8DE84C39E02}" srcOrd="3" destOrd="0" presId="urn:microsoft.com/office/officeart/2005/8/layout/vList5"/>
    <dgm:cxn modelId="{A3A4D103-3F19-43E7-A0CF-D75616914571}" type="presParOf" srcId="{41F39162-6567-4DA2-84A6-02E69C2B4D6A}" destId="{064CDF8F-A870-4BB2-9506-63951A462F61}" srcOrd="4" destOrd="0" presId="urn:microsoft.com/office/officeart/2005/8/layout/vList5"/>
    <dgm:cxn modelId="{B08E0E41-79BC-4C8E-96F8-67D59DDCA259}" type="presParOf" srcId="{064CDF8F-A870-4BB2-9506-63951A462F61}" destId="{97F8ABEF-F8FD-44DC-8125-6B9C9313BE3E}" srcOrd="0" destOrd="0" presId="urn:microsoft.com/office/officeart/2005/8/layout/vList5"/>
    <dgm:cxn modelId="{80B1CA74-98AC-4F27-A8F7-0CF6962F97C2}" type="presParOf" srcId="{064CDF8F-A870-4BB2-9506-63951A462F61}" destId="{5C188FFB-AC72-452D-84A8-02062AE4F1E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01E9E-5ACA-4FF5-85A9-0A184BCBE3C7}">
      <dsp:nvSpPr>
        <dsp:cNvPr id="0" name=""/>
        <dsp:cNvSpPr/>
      </dsp:nvSpPr>
      <dsp:spPr>
        <a:xfrm>
          <a:off x="1384851" y="1085818"/>
          <a:ext cx="2593556" cy="1729902"/>
        </a:xfrm>
        <a:prstGeom prst="rect">
          <a:avLst/>
        </a:prstGeom>
        <a:solidFill>
          <a:schemeClr val="accent3">
            <a:lumMod val="40000"/>
            <a:lumOff val="6000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n-lt"/>
              <a:cs typeface="Arial" pitchFamily="34" charset="0"/>
            </a:rPr>
            <a:t>Today’s Health</a:t>
          </a:r>
        </a:p>
      </dsp:txBody>
      <dsp:txXfrm>
        <a:off x="1799820" y="1085818"/>
        <a:ext cx="2178587" cy="1729902"/>
      </dsp:txXfrm>
    </dsp:sp>
    <dsp:sp modelId="{435588F0-D46C-4674-BAD3-E61E60E05478}">
      <dsp:nvSpPr>
        <dsp:cNvPr id="0" name=""/>
        <dsp:cNvSpPr/>
      </dsp:nvSpPr>
      <dsp:spPr>
        <a:xfrm>
          <a:off x="1621" y="394203"/>
          <a:ext cx="1729037" cy="1729037"/>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t>Health Outcomes</a:t>
          </a:r>
        </a:p>
      </dsp:txBody>
      <dsp:txXfrm>
        <a:off x="254833" y="647415"/>
        <a:ext cx="1222613" cy="1222613"/>
      </dsp:txXfrm>
    </dsp:sp>
    <dsp:sp modelId="{D8557DA1-57DA-4291-B8E1-A528972537E4}">
      <dsp:nvSpPr>
        <dsp:cNvPr id="0" name=""/>
        <dsp:cNvSpPr/>
      </dsp:nvSpPr>
      <dsp:spPr>
        <a:xfrm>
          <a:off x="5672096" y="1070630"/>
          <a:ext cx="2593556" cy="1729902"/>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Tomorrow’s Health </a:t>
          </a:r>
        </a:p>
      </dsp:txBody>
      <dsp:txXfrm>
        <a:off x="6087065" y="1070630"/>
        <a:ext cx="2178587" cy="1729902"/>
      </dsp:txXfrm>
    </dsp:sp>
    <dsp:sp modelId="{A7754DC5-9D3D-445F-BFEE-A87EED3689ED}">
      <dsp:nvSpPr>
        <dsp:cNvPr id="0" name=""/>
        <dsp:cNvSpPr/>
      </dsp:nvSpPr>
      <dsp:spPr>
        <a:xfrm>
          <a:off x="4320040" y="325837"/>
          <a:ext cx="1729037" cy="172903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dirty="0"/>
            <a:t>Health Factors</a:t>
          </a:r>
        </a:p>
      </dsp:txBody>
      <dsp:txXfrm>
        <a:off x="4573252" y="579049"/>
        <a:ext cx="1222613" cy="1222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C0E17-3147-4B83-8198-0580B0539C8C}">
      <dsp:nvSpPr>
        <dsp:cNvPr id="0" name=""/>
        <dsp:cNvSpPr/>
      </dsp:nvSpPr>
      <dsp:spPr>
        <a:xfrm rot="5400000">
          <a:off x="4276051" y="-2138048"/>
          <a:ext cx="827558" cy="5313680"/>
        </a:xfrm>
        <a:prstGeom prst="round2SameRect">
          <a:avLst/>
        </a:prstGeom>
        <a:solidFill>
          <a:srgbClr val="5174BB">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solidFill>
                <a:schemeClr val="bg1"/>
              </a:solidFill>
            </a:rPr>
            <a:t>Facebook.com/</a:t>
          </a:r>
          <a:r>
            <a:rPr lang="en-US" sz="2300" b="1" kern="1200" dirty="0" err="1">
              <a:solidFill>
                <a:schemeClr val="bg1"/>
              </a:solidFill>
            </a:rPr>
            <a:t>CountyHealthRankings</a:t>
          </a:r>
          <a:endParaRPr lang="en-US" sz="2300" b="1" kern="1200" dirty="0">
            <a:solidFill>
              <a:schemeClr val="bg1"/>
            </a:solidFill>
          </a:endParaRPr>
        </a:p>
      </dsp:txBody>
      <dsp:txXfrm rot="-5400000">
        <a:off x="2032990" y="145411"/>
        <a:ext cx="5273282" cy="746762"/>
      </dsp:txXfrm>
    </dsp:sp>
    <dsp:sp modelId="{32FA7978-1AA1-4129-8397-5E33AA30454C}">
      <dsp:nvSpPr>
        <dsp:cNvPr id="0" name=""/>
        <dsp:cNvSpPr/>
      </dsp:nvSpPr>
      <dsp:spPr>
        <a:xfrm>
          <a:off x="921372" y="1567"/>
          <a:ext cx="1111618" cy="1034448"/>
        </a:xfrm>
        <a:prstGeom prst="roundRect">
          <a:avLst/>
        </a:prstGeom>
        <a:solidFill>
          <a:srgbClr val="3B59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 </a:t>
          </a:r>
        </a:p>
      </dsp:txBody>
      <dsp:txXfrm>
        <a:off x="971870" y="52065"/>
        <a:ext cx="1010622" cy="933452"/>
      </dsp:txXfrm>
    </dsp:sp>
    <dsp:sp modelId="{660AA2EB-485A-4BC7-8FB4-353C5B6CF20A}">
      <dsp:nvSpPr>
        <dsp:cNvPr id="0" name=""/>
        <dsp:cNvSpPr/>
      </dsp:nvSpPr>
      <dsp:spPr>
        <a:xfrm rot="5400000">
          <a:off x="4310633" y="-1051877"/>
          <a:ext cx="827558" cy="5313680"/>
        </a:xfrm>
        <a:prstGeom prst="round2SameRect">
          <a:avLst/>
        </a:prstGeom>
        <a:solidFill>
          <a:srgbClr val="339E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solidFill>
                <a:schemeClr val="bg1"/>
              </a:solidFill>
            </a:rPr>
            <a:t>Follow @</a:t>
          </a:r>
          <a:r>
            <a:rPr lang="en-US" sz="2300" b="1" kern="1200" dirty="0" err="1">
              <a:solidFill>
                <a:schemeClr val="bg1"/>
              </a:solidFill>
            </a:rPr>
            <a:t>CHRankings</a:t>
          </a:r>
          <a:endParaRPr lang="en-US" sz="2300" b="1" kern="1200" dirty="0">
            <a:solidFill>
              <a:schemeClr val="bg1"/>
            </a:solidFill>
          </a:endParaRPr>
        </a:p>
      </dsp:txBody>
      <dsp:txXfrm rot="-5400000">
        <a:off x="2067572" y="1231582"/>
        <a:ext cx="5273282" cy="746762"/>
      </dsp:txXfrm>
    </dsp:sp>
    <dsp:sp modelId="{BB8C3541-DC72-4DF3-B276-A2F99E05C73C}">
      <dsp:nvSpPr>
        <dsp:cNvPr id="0" name=""/>
        <dsp:cNvSpPr/>
      </dsp:nvSpPr>
      <dsp:spPr>
        <a:xfrm>
          <a:off x="921372" y="1087738"/>
          <a:ext cx="1146200" cy="1034448"/>
        </a:xfrm>
        <a:prstGeom prst="roundRect">
          <a:avLst/>
        </a:prstGeom>
        <a:solidFill>
          <a:srgbClr val="0084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 </a:t>
          </a:r>
        </a:p>
      </dsp:txBody>
      <dsp:txXfrm>
        <a:off x="971870" y="1138236"/>
        <a:ext cx="1045204" cy="933452"/>
      </dsp:txXfrm>
    </dsp:sp>
    <dsp:sp modelId="{5C188FFB-AC72-452D-84A8-02062AE4F1E4}">
      <dsp:nvSpPr>
        <dsp:cNvPr id="0" name=""/>
        <dsp:cNvSpPr/>
      </dsp:nvSpPr>
      <dsp:spPr>
        <a:xfrm rot="5400000">
          <a:off x="4303968" y="34293"/>
          <a:ext cx="827558" cy="5313680"/>
        </a:xfrm>
        <a:prstGeom prst="round2SameRect">
          <a:avLst/>
        </a:prstGeom>
        <a:solidFill>
          <a:srgbClr val="ED9945">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solidFill>
                <a:schemeClr val="bg1"/>
              </a:solidFill>
            </a:rPr>
            <a:t>Sign up for our newsletter CountyHealthRankings.org/subscribe</a:t>
          </a:r>
        </a:p>
      </dsp:txBody>
      <dsp:txXfrm rot="-5400000">
        <a:off x="2060907" y="2317752"/>
        <a:ext cx="5273282" cy="746762"/>
      </dsp:txXfrm>
    </dsp:sp>
    <dsp:sp modelId="{97F8ABEF-F8FD-44DC-8125-6B9C9313BE3E}">
      <dsp:nvSpPr>
        <dsp:cNvPr id="0" name=""/>
        <dsp:cNvSpPr/>
      </dsp:nvSpPr>
      <dsp:spPr>
        <a:xfrm>
          <a:off x="921372" y="2173909"/>
          <a:ext cx="1139535" cy="1034448"/>
        </a:xfrm>
        <a:prstGeom prst="roundRect">
          <a:avLst/>
        </a:prstGeom>
        <a:solidFill>
          <a:srgbClr val="E67F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 </a:t>
          </a:r>
        </a:p>
      </dsp:txBody>
      <dsp:txXfrm>
        <a:off x="971870" y="2224407"/>
        <a:ext cx="1038539" cy="933452"/>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3087549" cy="462549"/>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l" defTabSz="914893">
              <a:defRPr sz="1300" b="0"/>
            </a:lvl1pPr>
          </a:lstStyle>
          <a:p>
            <a:endParaRPr lang="en-US" dirty="0">
              <a:latin typeface="Calibri"/>
            </a:endParaRPr>
          </a:p>
        </p:txBody>
      </p:sp>
      <p:sp>
        <p:nvSpPr>
          <p:cNvPr id="218115" name="Rectangle 3"/>
          <p:cNvSpPr>
            <a:spLocks noGrp="1" noChangeArrowheads="1"/>
          </p:cNvSpPr>
          <p:nvPr>
            <p:ph type="dt" sz="quarter" idx="1"/>
          </p:nvPr>
        </p:nvSpPr>
        <p:spPr bwMode="auto">
          <a:xfrm>
            <a:off x="4015099" y="0"/>
            <a:ext cx="3090759" cy="462549"/>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r" defTabSz="914893">
              <a:defRPr sz="1300" b="0"/>
            </a:lvl1pPr>
          </a:lstStyle>
          <a:p>
            <a:endParaRPr lang="en-US" dirty="0">
              <a:latin typeface="Calibri"/>
            </a:endParaRPr>
          </a:p>
        </p:txBody>
      </p:sp>
      <p:sp>
        <p:nvSpPr>
          <p:cNvPr id="218116" name="Rectangle 4"/>
          <p:cNvSpPr>
            <a:spLocks noGrp="1" noChangeArrowheads="1"/>
          </p:cNvSpPr>
          <p:nvPr>
            <p:ph type="ftr" sz="quarter" idx="2"/>
          </p:nvPr>
        </p:nvSpPr>
        <p:spPr bwMode="auto">
          <a:xfrm>
            <a:off x="0" y="8924457"/>
            <a:ext cx="3087549" cy="464149"/>
          </a:xfrm>
          <a:prstGeom prst="rect">
            <a:avLst/>
          </a:prstGeom>
          <a:noFill/>
          <a:ln w="9525">
            <a:noFill/>
            <a:miter lim="800000"/>
            <a:headEnd/>
            <a:tailEnd/>
          </a:ln>
          <a:effectLst/>
        </p:spPr>
        <p:txBody>
          <a:bodyPr vert="horz" wrap="none" lIns="0" tIns="0" rIns="0" bIns="0" numCol="1" anchor="b" anchorCtr="0" compatLnSpc="1">
            <a:prstTxWarp prst="textNoShape">
              <a:avLst/>
            </a:prstTxWarp>
          </a:bodyPr>
          <a:lstStyle>
            <a:lvl1pPr algn="l" defTabSz="914893">
              <a:defRPr sz="1300" b="0"/>
            </a:lvl1pPr>
          </a:lstStyle>
          <a:p>
            <a:endParaRPr lang="en-US" dirty="0">
              <a:latin typeface="Calibri"/>
            </a:endParaRPr>
          </a:p>
        </p:txBody>
      </p:sp>
      <p:sp>
        <p:nvSpPr>
          <p:cNvPr id="218117" name="Rectangle 5"/>
          <p:cNvSpPr>
            <a:spLocks noGrp="1" noChangeArrowheads="1"/>
          </p:cNvSpPr>
          <p:nvPr>
            <p:ph type="sldNum" sz="quarter" idx="3"/>
          </p:nvPr>
        </p:nvSpPr>
        <p:spPr bwMode="auto">
          <a:xfrm>
            <a:off x="4015099" y="8924457"/>
            <a:ext cx="3090759" cy="464149"/>
          </a:xfrm>
          <a:prstGeom prst="rect">
            <a:avLst/>
          </a:prstGeom>
          <a:noFill/>
          <a:ln w="9525">
            <a:noFill/>
            <a:miter lim="800000"/>
            <a:headEnd/>
            <a:tailEnd/>
          </a:ln>
          <a:effectLst/>
        </p:spPr>
        <p:txBody>
          <a:bodyPr vert="horz" wrap="none" lIns="0" tIns="0" rIns="0" bIns="0" numCol="1" anchor="b" anchorCtr="0" compatLnSpc="1">
            <a:prstTxWarp prst="textNoShape">
              <a:avLst/>
            </a:prstTxWarp>
          </a:bodyPr>
          <a:lstStyle>
            <a:lvl1pPr algn="r" defTabSz="914893">
              <a:defRPr sz="1300" b="0"/>
            </a:lvl1pPr>
          </a:lstStyle>
          <a:p>
            <a:fld id="{0FF62FC9-B551-4C74-B008-C80ECD740706}" type="slidenum">
              <a:rPr lang="en-US">
                <a:latin typeface="Calibri"/>
              </a:rPr>
              <a:pPr/>
              <a:t>‹#›</a:t>
            </a:fld>
            <a:endParaRPr lang="en-US" dirty="0">
              <a:latin typeface="Calibri"/>
            </a:endParaRPr>
          </a:p>
        </p:txBody>
      </p:sp>
    </p:spTree>
    <p:extLst>
      <p:ext uri="{BB962C8B-B14F-4D97-AF65-F5344CB8AC3E}">
        <p14:creationId xmlns:p14="http://schemas.microsoft.com/office/powerpoint/2010/main" val="3376552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71502" cy="467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27711">
              <a:spcBef>
                <a:spcPct val="0"/>
              </a:spcBef>
              <a:defRPr sz="1300" b="0">
                <a:latin typeface="Calibri"/>
              </a:defRPr>
            </a:lvl1pPr>
          </a:lstStyle>
          <a:p>
            <a:endParaRPr lang="en-US" dirty="0"/>
          </a:p>
        </p:txBody>
      </p:sp>
      <p:sp>
        <p:nvSpPr>
          <p:cNvPr id="13315" name="Rectangle 3"/>
          <p:cNvSpPr>
            <a:spLocks noGrp="1" noChangeArrowheads="1"/>
          </p:cNvSpPr>
          <p:nvPr>
            <p:ph type="dt" idx="1"/>
          </p:nvPr>
        </p:nvSpPr>
        <p:spPr bwMode="auto">
          <a:xfrm>
            <a:off x="4015099" y="0"/>
            <a:ext cx="3071502" cy="467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927711">
              <a:spcBef>
                <a:spcPct val="0"/>
              </a:spcBef>
              <a:defRPr sz="1300" b="0">
                <a:latin typeface="Calibri"/>
              </a:defRPr>
            </a:lvl1pPr>
          </a:lstStyle>
          <a:p>
            <a:endParaRPr lang="en-US" dirty="0"/>
          </a:p>
        </p:txBody>
      </p:sp>
      <p:sp>
        <p:nvSpPr>
          <p:cNvPr id="13316" name="Rectangle 4"/>
          <p:cNvSpPr>
            <a:spLocks noGrp="1" noRot="1" noChangeAspect="1" noChangeArrowheads="1" noTextEdit="1"/>
          </p:cNvSpPr>
          <p:nvPr>
            <p:ph type="sldImg" idx="2"/>
          </p:nvPr>
        </p:nvSpPr>
        <p:spPr bwMode="auto">
          <a:xfrm>
            <a:off x="428625" y="706438"/>
            <a:ext cx="6240463" cy="35115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46806" y="4451026"/>
            <a:ext cx="5192989" cy="421574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8" name="Rectangle 6"/>
          <p:cNvSpPr>
            <a:spLocks noGrp="1" noChangeArrowheads="1"/>
          </p:cNvSpPr>
          <p:nvPr>
            <p:ph type="ftr" sz="quarter" idx="4"/>
          </p:nvPr>
        </p:nvSpPr>
        <p:spPr bwMode="auto">
          <a:xfrm>
            <a:off x="0" y="8905250"/>
            <a:ext cx="3071502" cy="4673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defTabSz="927711">
              <a:spcBef>
                <a:spcPct val="0"/>
              </a:spcBef>
              <a:defRPr sz="1300" b="0">
                <a:latin typeface="Calibri"/>
              </a:defRPr>
            </a:lvl1pPr>
          </a:lstStyle>
          <a:p>
            <a:endParaRPr lang="en-US" dirty="0"/>
          </a:p>
        </p:txBody>
      </p:sp>
      <p:sp>
        <p:nvSpPr>
          <p:cNvPr id="13319" name="Rectangle 7"/>
          <p:cNvSpPr>
            <a:spLocks noGrp="1" noChangeArrowheads="1"/>
          </p:cNvSpPr>
          <p:nvPr>
            <p:ph type="sldNum" sz="quarter" idx="5"/>
          </p:nvPr>
        </p:nvSpPr>
        <p:spPr bwMode="auto">
          <a:xfrm>
            <a:off x="4015099" y="8905250"/>
            <a:ext cx="3071502" cy="4673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defTabSz="927711">
              <a:spcBef>
                <a:spcPct val="0"/>
              </a:spcBef>
              <a:defRPr sz="1300" b="0">
                <a:latin typeface="Calibri"/>
              </a:defRPr>
            </a:lvl1pPr>
          </a:lstStyle>
          <a:p>
            <a:fld id="{73CCD79A-C112-46F1-87CE-BB7105F42290}" type="slidenum">
              <a:rPr lang="en-US" smtClean="0"/>
              <a:pPr/>
              <a:t>‹#›</a:t>
            </a:fld>
            <a:endParaRPr lang="en-US" dirty="0"/>
          </a:p>
        </p:txBody>
      </p:sp>
    </p:spTree>
    <p:extLst>
      <p:ext uri="{BB962C8B-B14F-4D97-AF65-F5344CB8AC3E}">
        <p14:creationId xmlns:p14="http://schemas.microsoft.com/office/powerpoint/2010/main" val="1627465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000" kern="1200">
        <a:solidFill>
          <a:schemeClr val="tx1"/>
        </a:solidFill>
        <a:latin typeface="Calibri"/>
        <a:ea typeface="+mn-ea"/>
        <a:cs typeface="+mn-cs"/>
      </a:defRPr>
    </a:lvl1pPr>
    <a:lvl2pPr marL="366309" algn="l" rtl="0" fontAlgn="base">
      <a:spcBef>
        <a:spcPct val="30000"/>
      </a:spcBef>
      <a:spcAft>
        <a:spcPct val="0"/>
      </a:spcAft>
      <a:defRPr sz="1000" kern="1200">
        <a:solidFill>
          <a:schemeClr val="tx1"/>
        </a:solidFill>
        <a:latin typeface="Calibri"/>
        <a:ea typeface="+mn-ea"/>
        <a:cs typeface="+mn-cs"/>
      </a:defRPr>
    </a:lvl2pPr>
    <a:lvl3pPr marL="732617" algn="l" rtl="0" fontAlgn="base">
      <a:spcBef>
        <a:spcPct val="30000"/>
      </a:spcBef>
      <a:spcAft>
        <a:spcPct val="0"/>
      </a:spcAft>
      <a:defRPr sz="1000" kern="1200">
        <a:solidFill>
          <a:schemeClr val="tx1"/>
        </a:solidFill>
        <a:latin typeface="Calibri"/>
        <a:ea typeface="+mn-ea"/>
        <a:cs typeface="+mn-cs"/>
      </a:defRPr>
    </a:lvl3pPr>
    <a:lvl4pPr marL="1098926" algn="l" rtl="0" fontAlgn="base">
      <a:spcBef>
        <a:spcPct val="30000"/>
      </a:spcBef>
      <a:spcAft>
        <a:spcPct val="0"/>
      </a:spcAft>
      <a:defRPr sz="1000" kern="1200">
        <a:solidFill>
          <a:schemeClr val="tx1"/>
        </a:solidFill>
        <a:latin typeface="Calibri"/>
        <a:ea typeface="+mn-ea"/>
        <a:cs typeface="+mn-cs"/>
      </a:defRPr>
    </a:lvl4pPr>
    <a:lvl5pPr marL="1465235" algn="l" rtl="0" fontAlgn="base">
      <a:spcBef>
        <a:spcPct val="30000"/>
      </a:spcBef>
      <a:spcAft>
        <a:spcPct val="0"/>
      </a:spcAft>
      <a:defRPr sz="1000" kern="1200">
        <a:solidFill>
          <a:schemeClr val="tx1"/>
        </a:solidFill>
        <a:latin typeface="Calibri"/>
        <a:ea typeface="+mn-ea"/>
        <a:cs typeface="+mn-cs"/>
      </a:defRPr>
    </a:lvl5pPr>
    <a:lvl6pPr marL="1831543" algn="l" defTabSz="732617" rtl="0" eaLnBrk="1" latinLnBrk="0" hangingPunct="1">
      <a:defRPr sz="1000" kern="1200">
        <a:solidFill>
          <a:schemeClr val="tx1"/>
        </a:solidFill>
        <a:latin typeface="+mn-lt"/>
        <a:ea typeface="+mn-ea"/>
        <a:cs typeface="+mn-cs"/>
      </a:defRPr>
    </a:lvl6pPr>
    <a:lvl7pPr marL="2197852" algn="l" defTabSz="732617" rtl="0" eaLnBrk="1" latinLnBrk="0" hangingPunct="1">
      <a:defRPr sz="1000" kern="1200">
        <a:solidFill>
          <a:schemeClr val="tx1"/>
        </a:solidFill>
        <a:latin typeface="+mn-lt"/>
        <a:ea typeface="+mn-ea"/>
        <a:cs typeface="+mn-cs"/>
      </a:defRPr>
    </a:lvl7pPr>
    <a:lvl8pPr marL="2564160" algn="l" defTabSz="732617" rtl="0" eaLnBrk="1" latinLnBrk="0" hangingPunct="1">
      <a:defRPr sz="1000" kern="1200">
        <a:solidFill>
          <a:schemeClr val="tx1"/>
        </a:solidFill>
        <a:latin typeface="+mn-lt"/>
        <a:ea typeface="+mn-ea"/>
        <a:cs typeface="+mn-cs"/>
      </a:defRPr>
    </a:lvl8pPr>
    <a:lvl9pPr marL="2930469" algn="l" defTabSz="73261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ountyhealthrankings.org/whatwork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countyhealthrankings.org/take-action-to-improve-health/what-works-for-health/our-method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ountyhealthrankings.org/take-action-to-improve-health/what-works-for-health/strategies/paid-family-leav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ountyhealthrankings.org/take-action-to-improve-health/what-works-for-health/strategies/paid-family-leav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ountyhealthrankings.org/action-learning-guide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wjf.org/en/library/infographics/visualizing-health-equity.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fontAlgn="auto">
              <a:spcBef>
                <a:spcPts val="0"/>
              </a:spcBef>
              <a:spcAft>
                <a:spcPts val="0"/>
              </a:spcAft>
              <a:defRPr/>
            </a:pPr>
            <a:r>
              <a:rPr lang="en-US" b="1" i="1" kern="0" dirty="0">
                <a:solidFill>
                  <a:sysClr val="windowText" lastClr="000000"/>
                </a:solidFill>
                <a:ea typeface="ＭＳ Ｐゴシック" pitchFamily="34" charset="-128"/>
              </a:rPr>
              <a:t>County Health Rankings &amp; Roadmaps </a:t>
            </a:r>
            <a:r>
              <a:rPr lang="en-US" kern="0" dirty="0">
                <a:solidFill>
                  <a:sysClr val="windowText" lastClr="000000"/>
                </a:solidFill>
                <a:ea typeface="ＭＳ Ｐゴシック" pitchFamily="34" charset="-128"/>
              </a:rPr>
              <a:t>is a </a:t>
            </a:r>
            <a:r>
              <a:rPr lang="en-US" dirty="0"/>
              <a:t>collaboration between the Robert Wood Johnson Foundation and the University of Wisconsin Population Health Institute.</a:t>
            </a:r>
          </a:p>
          <a:p>
            <a:pPr defTabSz="921807" fontAlgn="auto">
              <a:spcBef>
                <a:spcPts val="0"/>
              </a:spcBef>
              <a:spcAft>
                <a:spcPts val="0"/>
              </a:spcAft>
              <a:defRPr/>
            </a:pPr>
            <a:endParaRPr lang="en-US" kern="0" dirty="0">
              <a:solidFill>
                <a:sysClr val="windowText" lastClr="000000"/>
              </a:solidFill>
              <a:ea typeface="ＭＳ Ｐゴシック" pitchFamily="34" charset="-128"/>
            </a:endParaRPr>
          </a:p>
          <a:p>
            <a:pPr defTabSz="921807" fontAlgn="auto">
              <a:spcBef>
                <a:spcPts val="0"/>
              </a:spcBef>
              <a:spcAft>
                <a:spcPts val="0"/>
              </a:spcAft>
              <a:defRPr/>
            </a:pPr>
            <a:r>
              <a:rPr lang="en-US" kern="0" dirty="0">
                <a:solidFill>
                  <a:sysClr val="windowText" lastClr="000000"/>
                </a:solidFill>
                <a:ea typeface="ＭＳ Ｐゴシック" pitchFamily="34" charset="-128"/>
              </a:rPr>
              <a:t>The </a:t>
            </a:r>
            <a:r>
              <a:rPr lang="en-US" i="0" kern="0" dirty="0">
                <a:solidFill>
                  <a:sysClr val="windowText" lastClr="000000"/>
                </a:solidFill>
                <a:ea typeface="ＭＳ Ｐゴシック" pitchFamily="34" charset="-128"/>
              </a:rPr>
              <a:t>County Health Rankings &amp; Roadmaps </a:t>
            </a:r>
            <a:r>
              <a:rPr lang="en-US" kern="0" dirty="0">
                <a:solidFill>
                  <a:sysClr val="windowText" lastClr="000000"/>
                </a:solidFill>
                <a:ea typeface="ＭＳ Ｐゴシック" pitchFamily="34" charset="-128"/>
              </a:rPr>
              <a:t>show us that where we live matters to our health. The purpose of this presentation is to provide you with an general overview of C</a:t>
            </a:r>
            <a:r>
              <a:rPr lang="en-US" i="0" kern="0" dirty="0">
                <a:solidFill>
                  <a:sysClr val="windowText" lastClr="000000"/>
                </a:solidFill>
                <a:ea typeface="ＭＳ Ｐゴシック" pitchFamily="34" charset="-128"/>
              </a:rPr>
              <a:t>ounty Health Rankings &amp; Roadmaps</a:t>
            </a:r>
            <a:r>
              <a:rPr lang="en-US" sz="1200" i="0" kern="0" dirty="0">
                <a:solidFill>
                  <a:sysClr val="windowText" lastClr="000000"/>
                </a:solidFill>
                <a:ea typeface="ＭＳ Ｐゴシック" pitchFamily="34" charset="-128"/>
              </a:rPr>
              <a:t>.</a:t>
            </a:r>
          </a:p>
          <a:p>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1</a:t>
            </a:fld>
            <a:endParaRPr lang="en-US" dirty="0"/>
          </a:p>
        </p:txBody>
      </p:sp>
    </p:spTree>
    <p:extLst>
      <p:ext uri="{BB962C8B-B14F-4D97-AF65-F5344CB8AC3E}">
        <p14:creationId xmlns:p14="http://schemas.microsoft.com/office/powerpoint/2010/main" val="939889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dirty="0">
                <a:solidFill>
                  <a:srgbClr val="1F497D">
                    <a:lumMod val="75000"/>
                  </a:srgbClr>
                </a:solidFill>
                <a:ea typeface="ＭＳ Ｐゴシック" pitchFamily="34" charset="-128"/>
              </a:rPr>
              <a:t>KEY POINT</a:t>
            </a:r>
            <a:r>
              <a:rPr lang="en-US" b="1" i="0" dirty="0">
                <a:solidFill>
                  <a:srgbClr val="1F497D">
                    <a:lumMod val="75000"/>
                  </a:srgbClr>
                </a:solidFill>
                <a:ea typeface="ＭＳ Ｐゴシック" pitchFamily="34" charset="-128"/>
              </a:rPr>
              <a:t>S</a:t>
            </a:r>
          </a:p>
          <a:p>
            <a:pPr>
              <a:spcBef>
                <a:spcPct val="0"/>
              </a:spcBef>
            </a:pPr>
            <a:r>
              <a:rPr lang="en-US" i="0" dirty="0">
                <a:ea typeface="ＭＳ Ｐゴシック" pitchFamily="34" charset="-128"/>
              </a:rPr>
              <a:t>The County Health Rankings </a:t>
            </a:r>
            <a:r>
              <a:rPr lang="en-US" dirty="0">
                <a:ea typeface="ＭＳ Ｐゴシック" pitchFamily="34" charset="-128"/>
              </a:rPr>
              <a:t>ranks the health of nearly every county in every state. </a:t>
            </a:r>
          </a:p>
          <a:p>
            <a:pPr>
              <a:spcBef>
                <a:spcPct val="0"/>
              </a:spcBef>
            </a:pPr>
            <a:endParaRPr lang="en-US" dirty="0">
              <a:ea typeface="ＭＳ Ｐゴシック" pitchFamily="34" charset="-128"/>
            </a:endParaRPr>
          </a:p>
          <a:p>
            <a:pPr>
              <a:spcBef>
                <a:spcPct val="0"/>
              </a:spcBef>
            </a:pPr>
            <a:r>
              <a:rPr lang="en-US" dirty="0">
                <a:ea typeface="ＭＳ Ｐゴシック" pitchFamily="34" charset="-128"/>
              </a:rPr>
              <a:t>For each county, you will find </a:t>
            </a:r>
            <a:r>
              <a:rPr lang="en-US" u="sng" dirty="0">
                <a:ea typeface="ＭＳ Ｐゴシック" pitchFamily="34" charset="-128"/>
              </a:rPr>
              <a:t>two</a:t>
            </a:r>
            <a:r>
              <a:rPr lang="en-US" dirty="0">
                <a:ea typeface="ＭＳ Ｐゴシック" pitchFamily="34" charset="-128"/>
              </a:rPr>
              <a:t> </a:t>
            </a:r>
            <a:r>
              <a:rPr lang="en-US" i="0" dirty="0">
                <a:ea typeface="ＭＳ Ｐゴシック" pitchFamily="34" charset="-128"/>
              </a:rPr>
              <a:t>rankings,</a:t>
            </a:r>
            <a:r>
              <a:rPr lang="en-US" dirty="0">
                <a:ea typeface="ＭＳ Ｐゴシック" pitchFamily="34" charset="-128"/>
              </a:rPr>
              <a:t> one for Health Outcomes and one for Health Factors. </a:t>
            </a:r>
          </a:p>
          <a:p>
            <a:pPr>
              <a:spcBef>
                <a:spcPct val="0"/>
              </a:spcBef>
            </a:pPr>
            <a:endParaRPr lang="en-US" b="1" dirty="0">
              <a:ea typeface="ＭＳ Ｐゴシック" pitchFamily="34" charset="-128"/>
            </a:endParaRPr>
          </a:p>
          <a:p>
            <a:pPr>
              <a:spcBef>
                <a:spcPct val="0"/>
              </a:spcBef>
            </a:pPr>
            <a:r>
              <a:rPr lang="en-US" dirty="0"/>
              <a:t>There are two separate sets of messages to convey. </a:t>
            </a:r>
          </a:p>
          <a:p>
            <a:pPr marL="172839" indent="-172839">
              <a:spcBef>
                <a:spcPct val="0"/>
              </a:spcBef>
              <a:buFontTx/>
              <a:buChar char="-"/>
            </a:pPr>
            <a:r>
              <a:rPr lang="en-US" dirty="0"/>
              <a:t>How healthy a county currently is (Health Outcomes) </a:t>
            </a:r>
          </a:p>
          <a:p>
            <a:pPr marL="172839" indent="-172839">
              <a:spcBef>
                <a:spcPct val="0"/>
              </a:spcBef>
              <a:buFontTx/>
              <a:buChar char="-"/>
            </a:pPr>
            <a:r>
              <a:rPr lang="en-US" dirty="0"/>
              <a:t>How healthy a county might be in the future based on the many factors that influence health (Health Factors). </a:t>
            </a:r>
          </a:p>
          <a:p>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10</a:t>
            </a:fld>
            <a:endParaRPr lang="en-US" dirty="0"/>
          </a:p>
        </p:txBody>
      </p:sp>
    </p:spTree>
    <p:extLst>
      <p:ext uri="{BB962C8B-B14F-4D97-AF65-F5344CB8AC3E}">
        <p14:creationId xmlns:p14="http://schemas.microsoft.com/office/powerpoint/2010/main" val="3993269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b="1" dirty="0">
                <a:solidFill>
                  <a:srgbClr val="1F497D">
                    <a:lumMod val="75000"/>
                  </a:srgbClr>
                </a:solidFill>
                <a:ea typeface="ＭＳ Ｐゴシック" pitchFamily="34" charset="-128"/>
              </a:rPr>
              <a:t>KEY POINTS</a:t>
            </a:r>
          </a:p>
          <a:p>
            <a:r>
              <a:rPr lang="en-US" sz="1400" dirty="0"/>
              <a:t>You can find</a:t>
            </a:r>
            <a:r>
              <a:rPr lang="en-US" sz="1400" baseline="0" dirty="0"/>
              <a:t> information for your state and county four different ways: </a:t>
            </a:r>
          </a:p>
          <a:p>
            <a:pPr marL="342900" indent="-342900">
              <a:buFont typeface="+mj-lt"/>
              <a:buAutoNum type="arabicPeriod"/>
            </a:pPr>
            <a:r>
              <a:rPr lang="en-US" sz="1400" baseline="0" dirty="0"/>
              <a:t>Clicking on your state on the map on the CHR&amp;R homepage</a:t>
            </a:r>
          </a:p>
          <a:p>
            <a:pPr marL="342900" indent="-342900">
              <a:buFont typeface="+mj-lt"/>
              <a:buAutoNum type="arabicPeriod"/>
            </a:pPr>
            <a:r>
              <a:rPr lang="en-US" sz="1400" baseline="0" dirty="0"/>
              <a:t>Entering your county name in the search bar to the left of the map on the CHR&amp;R homepage</a:t>
            </a:r>
          </a:p>
          <a:p>
            <a:pPr marL="342900" indent="-342900">
              <a:buFont typeface="+mj-lt"/>
              <a:buAutoNum type="arabicPeriod"/>
            </a:pPr>
            <a:r>
              <a:rPr lang="en-US" sz="1400" baseline="0" dirty="0"/>
              <a:t>On our “Explore Health Rankings” page (Click on the orange bar shown)</a:t>
            </a:r>
          </a:p>
          <a:p>
            <a:pPr marL="342900" indent="-342900">
              <a:buFont typeface="+mj-lt"/>
              <a:buAutoNum type="arabicPeriod"/>
            </a:pPr>
            <a:r>
              <a:rPr lang="en-US" sz="1400" baseline="0" dirty="0"/>
              <a:t>Typing in your state or county name in the main website search bar (click on the magnifying glass in the orange bar shown) </a:t>
            </a:r>
          </a:p>
          <a:p>
            <a:pPr marL="342900" indent="-342900">
              <a:buFont typeface="+mj-lt"/>
              <a:buAutoNum type="arabicPeriod"/>
            </a:pPr>
            <a:endParaRPr lang="en-US" sz="1400" baseline="0"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11</a:t>
            </a:fld>
            <a:endParaRPr lang="en-US" dirty="0"/>
          </a:p>
        </p:txBody>
      </p:sp>
    </p:spTree>
    <p:extLst>
      <p:ext uri="{BB962C8B-B14F-4D97-AF65-F5344CB8AC3E}">
        <p14:creationId xmlns:p14="http://schemas.microsoft.com/office/powerpoint/2010/main" val="2608651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Slide hidden. For facilitation purposes only. </a:t>
            </a:r>
          </a:p>
        </p:txBody>
      </p:sp>
      <p:sp>
        <p:nvSpPr>
          <p:cNvPr id="4" name="Slide Number Placeholder 3"/>
          <p:cNvSpPr>
            <a:spLocks noGrp="1"/>
          </p:cNvSpPr>
          <p:nvPr>
            <p:ph type="sldNum" sz="quarter" idx="10"/>
          </p:nvPr>
        </p:nvSpPr>
        <p:spPr/>
        <p:txBody>
          <a:bodyPr/>
          <a:lstStyle/>
          <a:p>
            <a:fld id="{73CCD79A-C112-46F1-87CE-BB7105F42290}" type="slidenum">
              <a:rPr lang="en-US" smtClean="0"/>
              <a:pPr/>
              <a:t>12</a:t>
            </a:fld>
            <a:endParaRPr lang="en-US" dirty="0"/>
          </a:p>
        </p:txBody>
      </p:sp>
    </p:spTree>
    <p:extLst>
      <p:ext uri="{BB962C8B-B14F-4D97-AF65-F5344CB8AC3E}">
        <p14:creationId xmlns:p14="http://schemas.microsoft.com/office/powerpoint/2010/main" val="86609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400" b="1" dirty="0">
                <a:solidFill>
                  <a:srgbClr val="1F497D">
                    <a:lumMod val="75000"/>
                  </a:srgbClr>
                </a:solidFill>
                <a:ea typeface="ＭＳ Ｐゴシック" pitchFamily="34" charset="-128"/>
              </a:rPr>
              <a:t>KEY POINTS</a:t>
            </a:r>
          </a:p>
          <a:p>
            <a:pPr fontAlgn="auto">
              <a:lnSpc>
                <a:spcPct val="90000"/>
              </a:lnSpc>
              <a:spcBef>
                <a:spcPct val="0"/>
              </a:spcBef>
              <a:spcAft>
                <a:spcPts val="0"/>
              </a:spcAft>
              <a:defRPr/>
            </a:pPr>
            <a:r>
              <a:rPr lang="en-US" sz="1300" b="0" kern="0" dirty="0">
                <a:solidFill>
                  <a:srgbClr val="1F497D">
                    <a:lumMod val="75000"/>
                  </a:srgbClr>
                </a:solidFill>
                <a:ea typeface="ＭＳ Ｐゴシック" pitchFamily="34" charset="-128"/>
              </a:rPr>
              <a:t>At county health rankings we provide both health outcome and health factor ranks. The health outcome rank measures the length and quality of life in counties within a state. </a:t>
            </a:r>
          </a:p>
          <a:p>
            <a:pPr fontAlgn="auto">
              <a:lnSpc>
                <a:spcPct val="90000"/>
              </a:lnSpc>
              <a:spcBef>
                <a:spcPct val="0"/>
              </a:spcBef>
              <a:spcAft>
                <a:spcPts val="0"/>
              </a:spcAft>
              <a:defRPr/>
            </a:pPr>
            <a:endParaRPr lang="en-US" sz="1300" b="0" kern="0" dirty="0">
              <a:solidFill>
                <a:srgbClr val="1F497D">
                  <a:lumMod val="75000"/>
                </a:srgbClr>
              </a:solidFill>
              <a:ea typeface="ＭＳ Ｐゴシック" pitchFamily="34" charset="-128"/>
            </a:endParaRPr>
          </a:p>
          <a:p>
            <a:pPr fontAlgn="auto">
              <a:lnSpc>
                <a:spcPct val="90000"/>
              </a:lnSpc>
              <a:spcBef>
                <a:spcPct val="0"/>
              </a:spcBef>
              <a:spcAft>
                <a:spcPts val="0"/>
              </a:spcAft>
              <a:defRPr/>
            </a:pPr>
            <a:r>
              <a:rPr lang="en-US" sz="1300" b="0" kern="0" dirty="0">
                <a:solidFill>
                  <a:srgbClr val="1F497D">
                    <a:lumMod val="75000"/>
                  </a:srgbClr>
                </a:solidFill>
                <a:ea typeface="ＭＳ Ｐゴシック" pitchFamily="34" charset="-128"/>
              </a:rPr>
              <a:t>You can see here Fulton County, Georgia where Atlanta is located ranks 13</a:t>
            </a:r>
            <a:r>
              <a:rPr lang="en-US" sz="1300" b="0" kern="0" baseline="30000" dirty="0">
                <a:solidFill>
                  <a:srgbClr val="1F497D">
                    <a:lumMod val="75000"/>
                  </a:srgbClr>
                </a:solidFill>
                <a:ea typeface="ＭＳ Ｐゴシック" pitchFamily="34" charset="-128"/>
              </a:rPr>
              <a:t>th</a:t>
            </a:r>
            <a:r>
              <a:rPr lang="en-US" sz="1300" b="0" kern="0" dirty="0">
                <a:solidFill>
                  <a:srgbClr val="1F497D">
                    <a:lumMod val="75000"/>
                  </a:srgbClr>
                </a:solidFill>
                <a:ea typeface="ＭＳ Ｐゴシック" pitchFamily="34" charset="-128"/>
              </a:rPr>
              <a:t> out of 159 counties for health outcomes.  </a:t>
            </a:r>
          </a:p>
          <a:p>
            <a:endParaRPr lang="en-US" sz="1400" baseline="0" dirty="0"/>
          </a:p>
          <a:p>
            <a:pPr marL="0" indent="0">
              <a:buFont typeface="Arial" panose="020B0604020202020204" pitchFamily="34" charset="0"/>
              <a:buNone/>
            </a:pPr>
            <a:r>
              <a:rPr lang="en-US" sz="1400" dirty="0"/>
              <a:t>This map shows the counties broken into quartiles where lighter performing counties are the healthier ranked counties. </a:t>
            </a:r>
          </a:p>
          <a:p>
            <a:endParaRPr lang="en-US"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6598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b="1" dirty="0">
                <a:solidFill>
                  <a:srgbClr val="1F497D">
                    <a:lumMod val="75000"/>
                  </a:srgbClr>
                </a:solidFill>
                <a:ea typeface="ＭＳ Ｐゴシック" pitchFamily="34" charset="-128"/>
              </a:rPr>
              <a:t>KEY POINTS</a:t>
            </a:r>
          </a:p>
          <a:p>
            <a:r>
              <a:rPr lang="en-US" sz="1400" dirty="0"/>
              <a:t>Fulton County, GA ranks 27th out of 159 counties for</a:t>
            </a:r>
            <a:r>
              <a:rPr lang="en-US" sz="1400" baseline="0" dirty="0"/>
              <a:t> Health Factors which is the composite score of measures that fall into categories of health behaviors, clinical care, social and economic factors, and the physical environment. </a:t>
            </a:r>
          </a:p>
          <a:p>
            <a:endParaRPr lang="en-US" sz="1400" baseline="0" dirty="0"/>
          </a:p>
          <a:p>
            <a:r>
              <a:rPr lang="en-US" sz="2000" b="0" i="0" kern="1200" dirty="0">
                <a:solidFill>
                  <a:schemeClr val="tx1"/>
                </a:solidFill>
                <a:effectLst/>
                <a:latin typeface="Calibri"/>
                <a:ea typeface="+mn-ea"/>
                <a:cs typeface="+mn-cs"/>
              </a:rPr>
              <a:t>If your overall rank for health outcomes is better than your rank for health factors, like in this case, this suggests that if you take no further action, your health outcomes rank may decline in the future. </a:t>
            </a:r>
            <a:endParaRPr lang="en-US" sz="1400" dirty="0"/>
          </a:p>
          <a:p>
            <a:endParaRPr lang="en-US"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5353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90000"/>
              </a:lnSpc>
              <a:spcBef>
                <a:spcPct val="0"/>
              </a:spcBef>
              <a:spcAft>
                <a:spcPts val="0"/>
              </a:spcAft>
              <a:defRPr/>
            </a:pPr>
            <a:r>
              <a:rPr lang="en-US" sz="1300" b="1" kern="0" dirty="0">
                <a:solidFill>
                  <a:srgbClr val="1F497D">
                    <a:lumMod val="75000"/>
                  </a:srgbClr>
                </a:solidFill>
                <a:ea typeface="ＭＳ Ｐゴシック" pitchFamily="34" charset="-128"/>
              </a:rPr>
              <a:t>KEY POINTS</a:t>
            </a:r>
          </a:p>
          <a:p>
            <a:r>
              <a:rPr lang="en-US" baseline="0" dirty="0"/>
              <a:t>Health behaviors includes things like diet &amp; exercise, alcohol &amp; drug use, tobacco use, and sexual activity.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Fulton County, GA ranks 17</a:t>
            </a:r>
            <a:r>
              <a:rPr lang="en-US" baseline="30000" dirty="0"/>
              <a:t>th</a:t>
            </a:r>
            <a:r>
              <a:rPr lang="en-US" dirty="0"/>
              <a:t> out of 159 counties for</a:t>
            </a:r>
            <a:r>
              <a:rPr lang="en-US" baseline="0" dirty="0"/>
              <a:t> Health Behaviors. </a:t>
            </a:r>
          </a:p>
          <a:p>
            <a:endParaRPr lang="en-US" baseline="0" dirty="0"/>
          </a:p>
          <a:p>
            <a:endParaRPr lang="en-US" baseline="0" dirty="0"/>
          </a:p>
          <a:p>
            <a:r>
              <a:rPr lang="en-US" b="1" baseline="0" dirty="0"/>
              <a:t>POTENTIAL DISCUSSION QUESTIONS</a:t>
            </a:r>
          </a:p>
          <a:p>
            <a:r>
              <a:rPr lang="en-US" b="0" baseline="0" dirty="0"/>
              <a:t>What do you notice about our county’s rank compared with the state? </a:t>
            </a:r>
          </a:p>
          <a:p>
            <a:r>
              <a:rPr lang="en-US" b="0" baseline="0" dirty="0"/>
              <a:t>What surprises you about this rank? </a:t>
            </a:r>
          </a:p>
          <a:p>
            <a:r>
              <a:rPr lang="en-US" b="0" baseline="0" dirty="0"/>
              <a:t>What are you curious about? </a:t>
            </a:r>
          </a:p>
          <a:p>
            <a:endParaRPr lang="en-US" b="0" baseline="0" dirty="0"/>
          </a:p>
          <a:p>
            <a:endParaRPr lang="en-US" baseline="0" dirty="0"/>
          </a:p>
          <a:p>
            <a:endParaRPr lang="en-US" baseline="0" dirty="0"/>
          </a:p>
          <a:p>
            <a:r>
              <a:rPr lang="en-US" dirty="0"/>
              <a:t>______________________________________</a:t>
            </a:r>
          </a:p>
          <a:p>
            <a:r>
              <a:rPr lang="en-US" b="1" kern="0" dirty="0">
                <a:solidFill>
                  <a:srgbClr val="1F497D"/>
                </a:solidFill>
                <a:ea typeface="ＭＳ Ｐゴシック" pitchFamily="34" charset="-128"/>
              </a:rPr>
              <a:t>NOTES TO PRESENTER</a:t>
            </a:r>
            <a:r>
              <a:rPr lang="en-US" b="1" i="0" kern="0" dirty="0">
                <a:solidFill>
                  <a:srgbClr val="1F497D"/>
                </a:solidFill>
                <a:ea typeface="ＭＳ Ｐゴシック" pitchFamily="34" charset="-128"/>
              </a:rPr>
              <a:t>:</a:t>
            </a:r>
            <a:r>
              <a:rPr lang="en-US" b="1" i="1" kern="0" dirty="0">
                <a:solidFill>
                  <a:srgbClr val="1F497D"/>
                </a:solidFill>
                <a:ea typeface="ＭＳ Ｐゴシック" pitchFamily="34" charset="-128"/>
              </a:rPr>
              <a:t> </a:t>
            </a:r>
          </a:p>
          <a:p>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If your overall rank for health outcomes is better than your rank for health factors, this suggests if you take no further action, your health outcomes rank may decline in the future. If your health outcomes rank is worse than your health factors rank, your health outcomes rank may improve in the future.</a:t>
            </a:r>
          </a:p>
          <a:p>
            <a:endParaRPr lang="en-US" sz="1200" b="0" i="0" kern="1200" baseline="0" dirty="0">
              <a:solidFill>
                <a:schemeClr val="tx1"/>
              </a:solidFill>
              <a:effectLst/>
              <a:latin typeface="Calibri"/>
              <a:ea typeface="+mn-ea"/>
              <a:cs typeface="+mn-cs"/>
            </a:endParaRPr>
          </a:p>
          <a:p>
            <a:pPr marL="0" indent="0">
              <a:buFontTx/>
              <a:buNone/>
            </a:pPr>
            <a:r>
              <a:rPr lang="en-US" b="1" dirty="0"/>
              <a:t>CUSTOMIZE</a:t>
            </a:r>
            <a:r>
              <a:rPr lang="en-US" b="1" baseline="0" dirty="0"/>
              <a:t> FOR YOUR COMMUNITY</a:t>
            </a:r>
          </a:p>
          <a:p>
            <a:pPr marL="171450" indent="-171450">
              <a:buFont typeface="Arial" panose="020B0604020202020204" pitchFamily="34" charset="0"/>
              <a:buChar char="•"/>
            </a:pPr>
            <a:r>
              <a:rPr lang="en-US" baseline="0" dirty="0"/>
              <a:t>Enter your county’s name, rank, and the number of counties in your state.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15</a:t>
            </a:fld>
            <a:endParaRPr lang="en-US" dirty="0"/>
          </a:p>
        </p:txBody>
      </p:sp>
    </p:spTree>
    <p:extLst>
      <p:ext uri="{BB962C8B-B14F-4D97-AF65-F5344CB8AC3E}">
        <p14:creationId xmlns:p14="http://schemas.microsoft.com/office/powerpoint/2010/main" val="3535463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90000"/>
              </a:lnSpc>
              <a:spcBef>
                <a:spcPct val="0"/>
              </a:spcBef>
              <a:spcAft>
                <a:spcPts val="0"/>
              </a:spcAft>
              <a:defRPr/>
            </a:pPr>
            <a:r>
              <a:rPr lang="en-US" sz="1300" b="1" kern="0" dirty="0">
                <a:solidFill>
                  <a:srgbClr val="1F497D">
                    <a:lumMod val="75000"/>
                  </a:srgbClr>
                </a:solidFill>
                <a:ea typeface="ＭＳ Ｐゴシック" pitchFamily="34" charset="-128"/>
              </a:rPr>
              <a:t>KEY POINTS</a:t>
            </a:r>
          </a:p>
          <a:p>
            <a:r>
              <a:rPr lang="en-US" baseline="0" dirty="0"/>
              <a:t>Clinical Care includes things like access to care and quality of care.</a:t>
            </a:r>
          </a:p>
          <a:p>
            <a:endParaRPr lang="en-US" dirty="0"/>
          </a:p>
          <a:p>
            <a:r>
              <a:rPr lang="en-US" dirty="0"/>
              <a:t>Fulton County, GA ranks 5</a:t>
            </a:r>
            <a:r>
              <a:rPr lang="en-US" baseline="30000" dirty="0"/>
              <a:t>th</a:t>
            </a:r>
            <a:r>
              <a:rPr lang="en-US" dirty="0"/>
              <a:t> out of 159 counties for</a:t>
            </a:r>
            <a:r>
              <a:rPr lang="en-US" baseline="0" dirty="0"/>
              <a:t> clinical care.</a:t>
            </a:r>
          </a:p>
          <a:p>
            <a:endParaRPr lang="en-US" baseline="0" dirty="0"/>
          </a:p>
          <a:p>
            <a:endParaRPr lang="en-US" baseline="0" dirty="0"/>
          </a:p>
          <a:p>
            <a:r>
              <a:rPr lang="en-US" b="1" baseline="0" dirty="0"/>
              <a:t>POTENTIAL DISCUSSION QUESTIONS</a:t>
            </a:r>
          </a:p>
          <a:p>
            <a:r>
              <a:rPr lang="en-US" b="0" baseline="0" dirty="0"/>
              <a:t>What do you notice about our county’s rank compared with the state? </a:t>
            </a:r>
          </a:p>
          <a:p>
            <a:r>
              <a:rPr lang="en-US" b="0" baseline="0" dirty="0"/>
              <a:t>What surprises you about this rank? </a:t>
            </a:r>
          </a:p>
          <a:p>
            <a:r>
              <a:rPr lang="en-US" b="0" baseline="0" dirty="0"/>
              <a:t>What are you curious about? </a:t>
            </a:r>
            <a:endParaRPr lang="en-US" baseline="0" dirty="0"/>
          </a:p>
          <a:p>
            <a:endParaRPr lang="en-US" baseline="0" dirty="0"/>
          </a:p>
          <a:p>
            <a:r>
              <a:rPr lang="en-US" dirty="0"/>
              <a:t>______________________________________</a:t>
            </a:r>
          </a:p>
          <a:p>
            <a:r>
              <a:rPr lang="en-US" b="1" kern="0" dirty="0">
                <a:solidFill>
                  <a:srgbClr val="1F497D"/>
                </a:solidFill>
                <a:ea typeface="ＭＳ Ｐゴシック" pitchFamily="34" charset="-128"/>
              </a:rPr>
              <a:t>NOTES TO PRESENTER</a:t>
            </a:r>
            <a:r>
              <a:rPr lang="en-US" b="1" i="0" kern="0" dirty="0">
                <a:solidFill>
                  <a:srgbClr val="1F497D"/>
                </a:solidFill>
                <a:ea typeface="ＭＳ Ｐゴシック" pitchFamily="34" charset="-128"/>
              </a:rPr>
              <a:t>:</a:t>
            </a:r>
            <a:r>
              <a:rPr lang="en-US" b="1" i="1" kern="0" dirty="0">
                <a:solidFill>
                  <a:srgbClr val="1F497D"/>
                </a:solidFill>
                <a:ea typeface="ＭＳ Ｐゴシック" pitchFamily="34" charset="-128"/>
              </a:rPr>
              <a:t> </a:t>
            </a:r>
          </a:p>
          <a:p>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If your overall rank for health outcomes is better than your rank for health factors, this suggests if you take no further action, your health outcomes rank may decline in the future. If your health outcomes rank is worse than your health factors rank, your health outcomes rank may improve in the future.</a:t>
            </a:r>
            <a:endParaRPr lang="en-US" baseline="0" dirty="0"/>
          </a:p>
          <a:p>
            <a:endParaRPr lang="en-US" dirty="0"/>
          </a:p>
          <a:p>
            <a:pPr marL="0" indent="0">
              <a:buFontTx/>
              <a:buNone/>
            </a:pPr>
            <a:r>
              <a:rPr lang="en-US" b="1" dirty="0"/>
              <a:t>CUSTOMIZE</a:t>
            </a:r>
            <a:r>
              <a:rPr lang="en-US" b="1" baseline="0" dirty="0"/>
              <a:t> FOR YOUR COMMUNITY</a:t>
            </a:r>
          </a:p>
          <a:p>
            <a:pPr marL="171450" indent="-171450">
              <a:buFont typeface="Arial" panose="020B0604020202020204" pitchFamily="34" charset="0"/>
              <a:buChar char="•"/>
            </a:pPr>
            <a:r>
              <a:rPr lang="en-US" baseline="0" dirty="0"/>
              <a:t>Enter your county’s name, rank, and the number of counties in your state. </a:t>
            </a:r>
          </a:p>
          <a:p>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16</a:t>
            </a:fld>
            <a:endParaRPr lang="en-US" dirty="0"/>
          </a:p>
        </p:txBody>
      </p:sp>
    </p:spTree>
    <p:extLst>
      <p:ext uri="{BB962C8B-B14F-4D97-AF65-F5344CB8AC3E}">
        <p14:creationId xmlns:p14="http://schemas.microsoft.com/office/powerpoint/2010/main" val="1990578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90000"/>
              </a:lnSpc>
              <a:spcBef>
                <a:spcPct val="0"/>
              </a:spcBef>
              <a:spcAft>
                <a:spcPts val="0"/>
              </a:spcAft>
              <a:defRPr/>
            </a:pPr>
            <a:r>
              <a:rPr lang="en-US" sz="1300" b="1" kern="0" dirty="0">
                <a:solidFill>
                  <a:srgbClr val="1F497D">
                    <a:lumMod val="75000"/>
                  </a:srgbClr>
                </a:solidFill>
                <a:ea typeface="ＭＳ Ｐゴシック" pitchFamily="34" charset="-128"/>
              </a:rPr>
              <a:t>KEY POINTS</a:t>
            </a:r>
          </a:p>
          <a:p>
            <a:r>
              <a:rPr lang="en-US" baseline="0" dirty="0"/>
              <a:t>Social and economic includes things like education, employment, income, family &amp; social support, and community safety.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Fulton County, GA ranks 47th out of 159 counties for</a:t>
            </a:r>
            <a:r>
              <a:rPr lang="en-US" baseline="0" dirty="0"/>
              <a:t> Social &amp; Economic Factors. </a:t>
            </a:r>
          </a:p>
          <a:p>
            <a:endParaRPr lang="en-US" baseline="0" dirty="0"/>
          </a:p>
          <a:p>
            <a:endParaRPr lang="en-US" baseline="0" dirty="0"/>
          </a:p>
          <a:p>
            <a:endParaRPr lang="en-US" baseline="0" dirty="0"/>
          </a:p>
          <a:p>
            <a:endParaRPr lang="en-US" baseline="0" dirty="0"/>
          </a:p>
          <a:p>
            <a:r>
              <a:rPr lang="en-US" b="1" baseline="0" dirty="0"/>
              <a:t>POTENTIAL DISCUSSION QUESTIONS</a:t>
            </a:r>
          </a:p>
          <a:p>
            <a:r>
              <a:rPr lang="en-US" b="0" baseline="0" dirty="0"/>
              <a:t>What do you notice about our county’s rank compared with the state? </a:t>
            </a:r>
          </a:p>
          <a:p>
            <a:r>
              <a:rPr lang="en-US" b="0" baseline="0" dirty="0"/>
              <a:t>What surprises you about this rank? </a:t>
            </a:r>
          </a:p>
          <a:p>
            <a:r>
              <a:rPr lang="en-US" b="0" baseline="0" dirty="0"/>
              <a:t>What are you curious about? </a:t>
            </a:r>
          </a:p>
          <a:p>
            <a:endParaRPr lang="en-US" b="0" baseline="0" dirty="0"/>
          </a:p>
          <a:p>
            <a:endParaRPr lang="en-US" baseline="0" dirty="0"/>
          </a:p>
          <a:p>
            <a:endParaRPr lang="en-US" baseline="0" dirty="0"/>
          </a:p>
          <a:p>
            <a:r>
              <a:rPr lang="en-US" dirty="0"/>
              <a:t>______________________________________</a:t>
            </a:r>
          </a:p>
          <a:p>
            <a:r>
              <a:rPr lang="en-US" b="1" kern="0" dirty="0">
                <a:solidFill>
                  <a:srgbClr val="1F497D"/>
                </a:solidFill>
                <a:ea typeface="ＭＳ Ｐゴシック" pitchFamily="34" charset="-128"/>
              </a:rPr>
              <a:t>NOTES TO PRESENTER</a:t>
            </a:r>
            <a:r>
              <a:rPr lang="en-US" b="1" i="0" kern="0" dirty="0">
                <a:solidFill>
                  <a:srgbClr val="1F497D"/>
                </a:solidFill>
                <a:ea typeface="ＭＳ Ｐゴシック" pitchFamily="34" charset="-128"/>
              </a:rPr>
              <a:t>:</a:t>
            </a:r>
            <a:r>
              <a:rPr lang="en-US" b="1" i="1" kern="0" dirty="0">
                <a:solidFill>
                  <a:srgbClr val="1F497D"/>
                </a:solidFill>
                <a:ea typeface="ＭＳ Ｐゴシック" pitchFamily="34" charset="-128"/>
              </a:rPr>
              <a:t> </a:t>
            </a:r>
          </a:p>
          <a:p>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If your overall rank for health outcomes is better than your rank for health factors, this suggests if you take no further action, your health outcomes rank may decline in the future. If your health outcomes rank is worse than your health factors rank, your health outcomes rank may improve in the future.</a:t>
            </a:r>
            <a:endParaRPr lang="en-US" baseline="0" dirty="0"/>
          </a:p>
          <a:p>
            <a:endParaRPr lang="en-US" dirty="0"/>
          </a:p>
          <a:p>
            <a:pPr marL="0" indent="0">
              <a:buFontTx/>
              <a:buNone/>
            </a:pPr>
            <a:r>
              <a:rPr lang="en-US" b="1" dirty="0"/>
              <a:t>CUSTOMIZE</a:t>
            </a:r>
            <a:r>
              <a:rPr lang="en-US" b="1" baseline="0" dirty="0"/>
              <a:t> FOR YOUR COMMUNITY</a:t>
            </a:r>
          </a:p>
          <a:p>
            <a:pPr marL="171450" indent="-171450">
              <a:buFont typeface="Arial" panose="020B0604020202020204" pitchFamily="34" charset="0"/>
              <a:buChar char="•"/>
            </a:pPr>
            <a:r>
              <a:rPr lang="en-US" baseline="0" dirty="0"/>
              <a:t>Enter your county’s name, rank, and the number of counties in your state. </a:t>
            </a:r>
          </a:p>
          <a:p>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17</a:t>
            </a:fld>
            <a:endParaRPr lang="en-US" dirty="0"/>
          </a:p>
        </p:txBody>
      </p:sp>
    </p:spTree>
    <p:extLst>
      <p:ext uri="{BB962C8B-B14F-4D97-AF65-F5344CB8AC3E}">
        <p14:creationId xmlns:p14="http://schemas.microsoft.com/office/powerpoint/2010/main" val="1460798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90000"/>
              </a:lnSpc>
              <a:spcBef>
                <a:spcPct val="0"/>
              </a:spcBef>
              <a:spcAft>
                <a:spcPts val="0"/>
              </a:spcAft>
              <a:defRPr/>
            </a:pPr>
            <a:r>
              <a:rPr lang="en-US" sz="1300" b="1" kern="0" dirty="0">
                <a:solidFill>
                  <a:srgbClr val="1F497D">
                    <a:lumMod val="75000"/>
                  </a:srgbClr>
                </a:solidFill>
                <a:ea typeface="ＭＳ Ｐゴシック" pitchFamily="34" charset="-128"/>
              </a:rPr>
              <a:t>KEY POINTS</a:t>
            </a:r>
          </a:p>
          <a:p>
            <a:r>
              <a:rPr lang="en-US" baseline="0" dirty="0"/>
              <a:t>Physical environment includes things like air &amp; water quality and housing &amp; transit.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Fulton County, GA ranks 154th out of 159 counties for</a:t>
            </a:r>
            <a:r>
              <a:rPr lang="en-US" baseline="0" dirty="0"/>
              <a:t> physical environment. </a:t>
            </a:r>
          </a:p>
          <a:p>
            <a:endParaRPr lang="en-US" baseline="0" dirty="0"/>
          </a:p>
          <a:p>
            <a:endParaRPr lang="en-US" baseline="0" dirty="0"/>
          </a:p>
          <a:p>
            <a:endParaRPr lang="en-US" baseline="0" dirty="0"/>
          </a:p>
          <a:p>
            <a:r>
              <a:rPr lang="en-US" b="1" baseline="0" dirty="0"/>
              <a:t>POTENTIAL DISCUSSION QUESTIONS</a:t>
            </a:r>
          </a:p>
          <a:p>
            <a:r>
              <a:rPr lang="en-US" b="0" baseline="0" dirty="0"/>
              <a:t>What do you notice about our county’s rank compared with the state? </a:t>
            </a:r>
          </a:p>
          <a:p>
            <a:r>
              <a:rPr lang="en-US" b="0" baseline="0" dirty="0"/>
              <a:t>What surprises you about this rank? </a:t>
            </a:r>
          </a:p>
          <a:p>
            <a:r>
              <a:rPr lang="en-US" b="0" baseline="0" dirty="0"/>
              <a:t>What are you curious about? </a:t>
            </a:r>
          </a:p>
          <a:p>
            <a:endParaRPr lang="en-US" b="0" baseline="0" dirty="0"/>
          </a:p>
          <a:p>
            <a:endParaRPr lang="en-US" baseline="0" dirty="0"/>
          </a:p>
          <a:p>
            <a:endParaRPr lang="en-US" baseline="0" dirty="0"/>
          </a:p>
          <a:p>
            <a:r>
              <a:rPr lang="en-US" dirty="0"/>
              <a:t>______________________________________</a:t>
            </a:r>
          </a:p>
          <a:p>
            <a:r>
              <a:rPr lang="en-US" b="1" kern="0" dirty="0">
                <a:solidFill>
                  <a:srgbClr val="1F497D"/>
                </a:solidFill>
                <a:ea typeface="ＭＳ Ｐゴシック" pitchFamily="34" charset="-128"/>
              </a:rPr>
              <a:t>NOTES TO PRESENTER</a:t>
            </a:r>
            <a:r>
              <a:rPr lang="en-US" b="1" i="0" kern="0" dirty="0">
                <a:solidFill>
                  <a:srgbClr val="1F497D"/>
                </a:solidFill>
                <a:ea typeface="ＭＳ Ｐゴシック" pitchFamily="34" charset="-128"/>
              </a:rPr>
              <a:t>:</a:t>
            </a:r>
            <a:r>
              <a:rPr lang="en-US" b="1" i="1" kern="0" dirty="0">
                <a:solidFill>
                  <a:srgbClr val="1F497D"/>
                </a:solidFill>
                <a:ea typeface="ＭＳ Ｐゴシック" pitchFamily="34" charset="-128"/>
              </a:rPr>
              <a:t> </a:t>
            </a:r>
          </a:p>
          <a:p>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If your overall rank for health outcomes is better than your rank for health factors, this suggests if you take no further action, your health outcomes rank may decline in the future. If your health outcomes rank is worse than your health factors rank, your health outcomes rank may improve in the future.</a:t>
            </a:r>
            <a:endParaRPr lang="en-US" baseline="0" dirty="0"/>
          </a:p>
          <a:p>
            <a:endParaRPr lang="en-US" dirty="0"/>
          </a:p>
          <a:p>
            <a:pPr marL="0" indent="0">
              <a:buFontTx/>
              <a:buNone/>
            </a:pPr>
            <a:r>
              <a:rPr lang="en-US" b="1" dirty="0"/>
              <a:t>CUSTOMIZE</a:t>
            </a:r>
            <a:r>
              <a:rPr lang="en-US" b="1" baseline="0" dirty="0"/>
              <a:t> FOR YOUR COMMUNITY</a:t>
            </a:r>
          </a:p>
          <a:p>
            <a:pPr marL="171450" indent="-171450">
              <a:buFont typeface="Arial" panose="020B0604020202020204" pitchFamily="34" charset="0"/>
              <a:buChar char="•"/>
            </a:pPr>
            <a:r>
              <a:rPr lang="en-US" baseline="0" dirty="0"/>
              <a:t>Enter your county’s name, rank, and the number of counties in your state. </a:t>
            </a:r>
          </a:p>
          <a:p>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18</a:t>
            </a:fld>
            <a:endParaRPr lang="en-US" dirty="0"/>
          </a:p>
        </p:txBody>
      </p:sp>
    </p:spTree>
    <p:extLst>
      <p:ext uri="{BB962C8B-B14F-4D97-AF65-F5344CB8AC3E}">
        <p14:creationId xmlns:p14="http://schemas.microsoft.com/office/powerpoint/2010/main" val="1900388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r>
              <a:rPr lang="en-US" dirty="0"/>
              <a:t>At the County Health Rankings we provide a snapshot of health data for key metrics. But what does your snapshot really tell you? </a:t>
            </a:r>
          </a:p>
          <a:p>
            <a:endParaRPr lang="en-US" dirty="0"/>
          </a:p>
          <a:p>
            <a:r>
              <a:rPr lang="en-US" dirty="0"/>
              <a:t>1. When you</a:t>
            </a:r>
            <a:r>
              <a:rPr lang="en-US" baseline="0" dirty="0"/>
              <a:t> </a:t>
            </a:r>
            <a:r>
              <a:rPr lang="en-US" dirty="0"/>
              <a:t>first look at your snapshot,</a:t>
            </a:r>
            <a:r>
              <a:rPr lang="en-US" baseline="0" dirty="0"/>
              <a:t> </a:t>
            </a:r>
            <a:r>
              <a:rPr lang="en-US" dirty="0"/>
              <a:t>try to get a sense of the big picture.  The health factor and health outcome ranks can do that. These are in the right most column.</a:t>
            </a:r>
          </a:p>
          <a:p>
            <a:endParaRPr lang="en-US" dirty="0"/>
          </a:p>
          <a:p>
            <a:r>
              <a:rPr lang="en-US" dirty="0"/>
              <a:t>2. Next, check</a:t>
            </a:r>
            <a:r>
              <a:rPr lang="en-US" baseline="0" dirty="0"/>
              <a:t> your </a:t>
            </a:r>
            <a:r>
              <a:rPr lang="en-US" dirty="0"/>
              <a:t>health factors to see which are strongest and which might need some work. These are ranks for health behaviors, clinical care, social and economic factors and the physical environment.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4. Finally, explore</a:t>
            </a:r>
            <a:r>
              <a:rPr lang="en-US" baseline="0" dirty="0"/>
              <a:t> the measures. </a:t>
            </a:r>
            <a:r>
              <a:rPr lang="en-US" dirty="0"/>
              <a:t>Within each of these areas you can also look at the measures themselves. We provide county data with an error margin, a state level value as well as the national benchmark value which is the top 10% of counties. </a:t>
            </a:r>
          </a:p>
          <a:p>
            <a:endParaRPr lang="en-US" baseline="0" dirty="0"/>
          </a:p>
          <a:p>
            <a:r>
              <a:rPr lang="en-US" dirty="0"/>
              <a:t>Knowing what to focus on in your community</a:t>
            </a:r>
            <a:r>
              <a:rPr lang="en-US" baseline="0" dirty="0"/>
              <a:t> will take more than looking at the Rankings data. But w</a:t>
            </a:r>
            <a:r>
              <a:rPr lang="en-US" dirty="0"/>
              <a:t>e include two tools that can give a head start. If you click on </a:t>
            </a:r>
            <a:r>
              <a:rPr lang="en-US" b="1" dirty="0"/>
              <a:t>Areas to Explore </a:t>
            </a:r>
            <a:r>
              <a:rPr lang="en-US" dirty="0"/>
              <a:t>and </a:t>
            </a:r>
            <a:r>
              <a:rPr lang="en-US" b="1" dirty="0"/>
              <a:t>Areas of strength</a:t>
            </a:r>
            <a:r>
              <a:rPr lang="en-US" dirty="0"/>
              <a:t>, you’ll see highlighted measures that are particularly worrisome or particularly great when compared to the state or national averages.  </a:t>
            </a:r>
          </a:p>
          <a:p>
            <a:endParaRPr lang="en-US" dirty="0"/>
          </a:p>
          <a:p>
            <a:r>
              <a:rPr lang="en-US" dirty="0"/>
              <a:t>These comparisons don’t replace a true priority setting process, but they can give you a quick peek into strong and weak areas in your county</a:t>
            </a:r>
            <a:r>
              <a:rPr lang="en-US" baseline="0" dirty="0"/>
              <a:t> that might be worth exploring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19</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1026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800" b="1" dirty="0">
                <a:solidFill>
                  <a:srgbClr val="1F497D">
                    <a:lumMod val="75000"/>
                  </a:srgbClr>
                </a:solidFill>
                <a:ea typeface="ＭＳ Ｐゴシック" pitchFamily="34" charset="-128"/>
              </a:rPr>
              <a:t>KEY POINTS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800" dirty="0">
                <a:solidFill>
                  <a:prstClr val="black"/>
                </a:solidFill>
                <a:ea typeface="ＭＳ Ｐゴシック" pitchFamily="34" charset="-128"/>
              </a:rPr>
              <a:t>By the end of this presentation you will:</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800" dirty="0">
                <a:solidFill>
                  <a:prstClr val="black"/>
                </a:solidFill>
                <a:ea typeface="ＭＳ Ｐゴシック" pitchFamily="34" charset="-128"/>
              </a:rPr>
              <a:t>Understand why this work matters</a:t>
            </a:r>
          </a:p>
          <a:p>
            <a:pPr marL="171450" indent="-171450">
              <a:buFont typeface="Arial" panose="020B0604020202020204" pitchFamily="34" charset="0"/>
              <a:buChar char="•"/>
            </a:pPr>
            <a:r>
              <a:rPr lang="en-US" sz="800" dirty="0"/>
              <a:t>Be prepared to use Data, Evidence, Guidance and Stories to support your work.</a:t>
            </a:r>
          </a:p>
          <a:p>
            <a:endParaRPr lang="en-US" sz="800" baseline="0" dirty="0"/>
          </a:p>
          <a:p>
            <a:pPr marL="0" indent="0">
              <a:buFont typeface="+mj-lt"/>
              <a:buNone/>
            </a:pPr>
            <a:endParaRPr lang="en-US" sz="800" b="1" dirty="0"/>
          </a:p>
          <a:p>
            <a:endParaRPr lang="en-US" sz="800" b="1"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2</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84463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b="0" i="0" kern="0" dirty="0">
                <a:solidFill>
                  <a:srgbClr val="1F497D">
                    <a:lumMod val="75000"/>
                  </a:srgbClr>
                </a:solidFill>
                <a:effectLst/>
                <a:latin typeface="Calibri"/>
                <a:ea typeface="ＭＳ Ｐゴシック" pitchFamily="34" charset="-128"/>
                <a:cs typeface="+mn-cs"/>
              </a:rPr>
              <a:t>When you examine your measures</a:t>
            </a:r>
            <a:r>
              <a:rPr lang="en-US" sz="1000" b="0" i="0" kern="0" baseline="0" dirty="0">
                <a:solidFill>
                  <a:srgbClr val="1F497D">
                    <a:lumMod val="75000"/>
                  </a:srgbClr>
                </a:solidFill>
                <a:effectLst/>
                <a:latin typeface="Calibri"/>
                <a:ea typeface="ＭＳ Ｐゴシック" pitchFamily="34" charset="-128"/>
                <a:cs typeface="+mn-cs"/>
              </a:rPr>
              <a:t> you might want to </a:t>
            </a:r>
            <a:r>
              <a:rPr lang="en-US" sz="1000" b="0" i="0" kern="1200" baseline="0" dirty="0">
                <a:solidFill>
                  <a:schemeClr val="accent1"/>
                </a:solidFill>
                <a:effectLst/>
                <a:latin typeface="Calibri"/>
                <a:ea typeface="+mn-ea"/>
                <a:cs typeface="+mn-cs"/>
              </a:rPr>
              <a:t>u</a:t>
            </a:r>
            <a:r>
              <a:rPr lang="en-US" sz="1000" b="0" kern="1200" dirty="0">
                <a:solidFill>
                  <a:schemeClr val="accent1"/>
                </a:solidFill>
                <a:effectLst/>
                <a:latin typeface="Calibri"/>
                <a:ea typeface="+mn-ea"/>
                <a:cs typeface="+mn-cs"/>
              </a:rPr>
              <a:t>nderstand how you are doing compared to previous years and to other places. Looking at changes in individual measures over time can help</a:t>
            </a:r>
            <a:r>
              <a:rPr lang="en-US" sz="1000" b="0" kern="1200" baseline="0" dirty="0">
                <a:solidFill>
                  <a:schemeClr val="accent1"/>
                </a:solidFill>
                <a:effectLst/>
                <a:latin typeface="Calibri"/>
                <a:ea typeface="+mn-ea"/>
                <a:cs typeface="+mn-cs"/>
              </a:rPr>
              <a:t> you measure your progress.</a:t>
            </a:r>
          </a:p>
          <a:p>
            <a:pPr fontAlgn="base"/>
            <a:endParaRPr lang="en-US" sz="1000" b="0" i="0" kern="1200" baseline="0" dirty="0">
              <a:solidFill>
                <a:schemeClr val="accent1"/>
              </a:solidFill>
              <a:effectLst/>
              <a:latin typeface="Calibri"/>
              <a:ea typeface="+mn-ea"/>
              <a:cs typeface="+mn-cs"/>
            </a:endParaRPr>
          </a:p>
          <a:p>
            <a:pPr marL="228600" indent="-228600" fontAlgn="base">
              <a:buAutoNum type="arabicPeriod"/>
            </a:pPr>
            <a:r>
              <a:rPr lang="en-US" sz="1000" b="1" i="0" kern="1200" baseline="0" dirty="0">
                <a:solidFill>
                  <a:schemeClr val="accent1"/>
                </a:solidFill>
                <a:effectLst/>
                <a:latin typeface="Calibri"/>
                <a:ea typeface="+mn-ea"/>
                <a:cs typeface="+mn-cs"/>
              </a:rPr>
              <a:t>Compare your county to the Top U.S. Performers </a:t>
            </a:r>
            <a:r>
              <a:rPr lang="en-US" sz="1000" b="0" i="0" kern="1200" baseline="0" dirty="0">
                <a:solidFill>
                  <a:schemeClr val="accent1"/>
                </a:solidFill>
                <a:effectLst/>
                <a:latin typeface="Calibri"/>
                <a:ea typeface="+mn-ea"/>
                <a:cs typeface="+mn-cs"/>
              </a:rPr>
              <a:t>(the top 10% of US counties) </a:t>
            </a:r>
          </a:p>
          <a:p>
            <a:pPr marL="228600" indent="-228600" fontAlgn="base">
              <a:buAutoNum type="arabicPeriod"/>
            </a:pPr>
            <a:endParaRPr lang="en-US" sz="1000" b="0" i="0" kern="1200" baseline="0" dirty="0">
              <a:solidFill>
                <a:schemeClr val="accent1"/>
              </a:solidFill>
              <a:effectLst/>
              <a:latin typeface="Calibri"/>
              <a:ea typeface="+mn-ea"/>
              <a:cs typeface="+mn-cs"/>
            </a:endParaRPr>
          </a:p>
          <a:p>
            <a:pPr marL="228600" indent="-228600" fontAlgn="base">
              <a:buAutoNum type="arabicPeriod"/>
            </a:pPr>
            <a:r>
              <a:rPr lang="en-US" sz="1000" b="1" i="0" kern="1200" baseline="0" dirty="0">
                <a:solidFill>
                  <a:schemeClr val="accent1"/>
                </a:solidFill>
                <a:effectLst/>
                <a:latin typeface="Calibri"/>
                <a:ea typeface="+mn-ea"/>
                <a:cs typeface="+mn-cs"/>
              </a:rPr>
              <a:t>Compare your county values to the state average </a:t>
            </a:r>
          </a:p>
          <a:p>
            <a:pPr marL="594909" lvl="1" indent="-228600" fontAlgn="base">
              <a:buFont typeface="Arial" panose="020B0604020202020204" pitchFamily="34" charset="0"/>
              <a:buChar char="•"/>
            </a:pPr>
            <a:r>
              <a:rPr lang="en-US" sz="1000" b="0" i="0" kern="1200" baseline="0" dirty="0">
                <a:solidFill>
                  <a:schemeClr val="accent1"/>
                </a:solidFill>
                <a:effectLst/>
                <a:latin typeface="Calibri"/>
                <a:ea typeface="+mn-ea"/>
                <a:cs typeface="+mn-cs"/>
              </a:rPr>
              <a:t>Which measures are better than the state average? Which are worse? </a:t>
            </a:r>
          </a:p>
          <a:p>
            <a:pPr marL="594909" lvl="1" indent="-228600" fontAlgn="base">
              <a:buFont typeface="Arial" panose="020B0604020202020204" pitchFamily="34" charset="0"/>
              <a:buChar char="•"/>
            </a:pPr>
            <a:endParaRPr lang="en-US" sz="1000" b="0" i="0" kern="1200" baseline="0" dirty="0">
              <a:solidFill>
                <a:schemeClr val="accent1"/>
              </a:solidFill>
              <a:effectLst/>
              <a:latin typeface="Calibri"/>
              <a:ea typeface="+mn-ea"/>
              <a:cs typeface="+mn-cs"/>
            </a:endParaRPr>
          </a:p>
          <a:p>
            <a:pPr marL="0" lvl="0" indent="0" fontAlgn="base">
              <a:buFont typeface="Arial" panose="020B0604020202020204" pitchFamily="34" charset="0"/>
              <a:buNone/>
            </a:pPr>
            <a:r>
              <a:rPr lang="en-US" sz="1000" b="0" i="0" kern="1200" baseline="0" dirty="0">
                <a:solidFill>
                  <a:schemeClr val="accent1"/>
                </a:solidFill>
                <a:effectLst/>
                <a:latin typeface="Calibri"/>
                <a:ea typeface="+mn-ea"/>
                <a:cs typeface="+mn-cs"/>
              </a:rPr>
              <a:t>3. </a:t>
            </a:r>
            <a:r>
              <a:rPr lang="en-US" sz="1000" b="1" i="0" kern="1200" baseline="0" dirty="0">
                <a:solidFill>
                  <a:schemeClr val="accent1"/>
                </a:solidFill>
                <a:effectLst/>
                <a:latin typeface="Calibri"/>
                <a:ea typeface="+mn-ea"/>
                <a:cs typeface="+mn-cs"/>
              </a:rPr>
              <a:t>Look at the error margins </a:t>
            </a:r>
            <a:r>
              <a:rPr lang="en-US" sz="1000" b="0" i="0" kern="1200" baseline="0" dirty="0">
                <a:solidFill>
                  <a:schemeClr val="accent1"/>
                </a:solidFill>
                <a:effectLst/>
                <a:latin typeface="Calibri"/>
                <a:ea typeface="+mn-ea"/>
                <a:cs typeface="+mn-cs"/>
              </a:rPr>
              <a:t>to find meaningful differences </a:t>
            </a:r>
          </a:p>
          <a:p>
            <a:pPr marL="0" lvl="0" indent="0" fontAlgn="base">
              <a:buFont typeface="Arial" panose="020B0604020202020204" pitchFamily="34" charset="0"/>
              <a:buNone/>
            </a:pPr>
            <a:endParaRPr lang="en-US" sz="1000" b="0" i="0" kern="1200" baseline="0" dirty="0">
              <a:solidFill>
                <a:schemeClr val="accent1"/>
              </a:solidFill>
              <a:effectLst/>
              <a:latin typeface="Calibri"/>
              <a:ea typeface="+mn-ea"/>
              <a:cs typeface="+mn-cs"/>
            </a:endParaRPr>
          </a:p>
          <a:p>
            <a:pPr marL="0" lvl="0" indent="0" fontAlgn="base">
              <a:buFont typeface="Arial" panose="020B0604020202020204" pitchFamily="34" charset="0"/>
              <a:buNone/>
            </a:pPr>
            <a:r>
              <a:rPr lang="en-US" sz="1000" b="0" i="0" kern="1200" baseline="0" dirty="0">
                <a:solidFill>
                  <a:schemeClr val="accent1"/>
                </a:solidFill>
                <a:effectLst/>
                <a:latin typeface="Calibri"/>
                <a:ea typeface="+mn-ea"/>
                <a:cs typeface="+mn-cs"/>
              </a:rPr>
              <a:t>4. </a:t>
            </a:r>
            <a:r>
              <a:rPr lang="en-US" sz="1000" b="1" i="0" kern="1200" dirty="0">
                <a:solidFill>
                  <a:schemeClr val="tx1"/>
                </a:solidFill>
                <a:effectLst/>
                <a:latin typeface="Calibri"/>
                <a:ea typeface="+mn-ea"/>
                <a:cs typeface="+mn-cs"/>
              </a:rPr>
              <a:t>Look at the trends. </a:t>
            </a:r>
            <a:r>
              <a:rPr lang="en-US" sz="1000" b="0" i="0" kern="1200" dirty="0">
                <a:solidFill>
                  <a:schemeClr val="tx1"/>
                </a:solidFill>
                <a:effectLst/>
                <a:latin typeface="Calibri"/>
                <a:ea typeface="+mn-ea"/>
                <a:cs typeface="+mn-cs"/>
              </a:rPr>
              <a:t>We include trend graphs for several</a:t>
            </a:r>
            <a:r>
              <a:rPr lang="en-US" sz="1000" b="0" i="0" kern="1200" baseline="0" dirty="0">
                <a:solidFill>
                  <a:schemeClr val="tx1"/>
                </a:solidFill>
                <a:effectLst/>
                <a:latin typeface="Calibri"/>
                <a:ea typeface="+mn-ea"/>
                <a:cs typeface="+mn-cs"/>
              </a:rPr>
              <a:t> </a:t>
            </a:r>
            <a:r>
              <a:rPr lang="en-US" sz="1000" b="0" i="0" kern="1200" dirty="0">
                <a:solidFill>
                  <a:schemeClr val="tx1"/>
                </a:solidFill>
                <a:effectLst/>
                <a:latin typeface="Calibri"/>
                <a:ea typeface="+mn-ea"/>
                <a:cs typeface="+mn-cs"/>
              </a:rPr>
              <a:t>measures. Find the graph icon in the Trend column of your county’s snapshot. The color of the line in the icon shows the direction of the measures in your county:</a:t>
            </a:r>
          </a:p>
          <a:p>
            <a:pPr fontAlgn="base"/>
            <a:r>
              <a:rPr lang="en-US" sz="1000" b="0" i="0" kern="1200" dirty="0">
                <a:solidFill>
                  <a:srgbClr val="FF0000"/>
                </a:solidFill>
                <a:effectLst/>
                <a:latin typeface="Calibri"/>
                <a:ea typeface="+mn-ea"/>
                <a:cs typeface="+mn-cs"/>
              </a:rPr>
              <a:t>Red</a:t>
            </a:r>
            <a:r>
              <a:rPr lang="en-US" sz="1000" b="0" i="0" kern="1200" dirty="0">
                <a:solidFill>
                  <a:schemeClr val="tx1"/>
                </a:solidFill>
                <a:effectLst/>
                <a:latin typeface="Calibri"/>
                <a:ea typeface="+mn-ea"/>
                <a:cs typeface="+mn-cs"/>
              </a:rPr>
              <a:t> - Your county is getting worse for this measure</a:t>
            </a:r>
          </a:p>
          <a:p>
            <a:pPr fontAlgn="base"/>
            <a:r>
              <a:rPr lang="en-US" sz="1000" b="0" i="0" kern="1200" dirty="0">
                <a:solidFill>
                  <a:srgbClr val="FFFF00"/>
                </a:solidFill>
                <a:effectLst/>
                <a:latin typeface="Calibri"/>
                <a:ea typeface="+mn-ea"/>
                <a:cs typeface="+mn-cs"/>
              </a:rPr>
              <a:t>Yellow</a:t>
            </a:r>
            <a:r>
              <a:rPr lang="en-US" sz="1000" b="0" i="0" kern="1200" dirty="0">
                <a:solidFill>
                  <a:schemeClr val="tx1"/>
                </a:solidFill>
                <a:effectLst/>
                <a:latin typeface="Calibri"/>
                <a:ea typeface="+mn-ea"/>
                <a:cs typeface="+mn-cs"/>
              </a:rPr>
              <a:t> - Your county is staying the same for this measure</a:t>
            </a:r>
          </a:p>
          <a:p>
            <a:pPr fontAlgn="base"/>
            <a:r>
              <a:rPr lang="en-US" sz="1000" b="0" i="0" kern="1200" dirty="0">
                <a:solidFill>
                  <a:schemeClr val="tx1"/>
                </a:solidFill>
                <a:effectLst/>
                <a:latin typeface="Calibri"/>
                <a:ea typeface="+mn-ea"/>
                <a:cs typeface="+mn-cs"/>
              </a:rPr>
              <a:t>Green - Your county is getting better for this measure</a:t>
            </a:r>
          </a:p>
          <a:p>
            <a:pPr marL="0" lvl="0" indent="0" fontAlgn="base">
              <a:buFont typeface="Arial" panose="020B0604020202020204" pitchFamily="34" charset="0"/>
              <a:buNone/>
            </a:pPr>
            <a:endParaRPr lang="en-US" sz="1000" b="0" i="0" kern="1200" dirty="0">
              <a:solidFill>
                <a:schemeClr val="tx1"/>
              </a:solidFill>
              <a:effectLst/>
              <a:latin typeface="Calibri"/>
              <a:ea typeface="+mn-ea"/>
              <a:cs typeface="+mn-cs"/>
            </a:endParaRPr>
          </a:p>
          <a:p>
            <a:pPr marL="0" lvl="0" indent="0" fontAlgn="base">
              <a:buFont typeface="Arial" panose="020B0604020202020204" pitchFamily="34" charset="0"/>
              <a:buNone/>
            </a:pPr>
            <a:r>
              <a:rPr lang="en-US" sz="1000" b="1" i="0" kern="1200" dirty="0">
                <a:solidFill>
                  <a:schemeClr val="tx1"/>
                </a:solidFill>
                <a:effectLst/>
                <a:latin typeface="Calibri"/>
                <a:ea typeface="+mn-ea"/>
                <a:cs typeface="+mn-cs"/>
              </a:rPr>
              <a:t>[CLICK] </a:t>
            </a:r>
            <a:r>
              <a:rPr lang="en-US" sz="1000" b="0" i="0" kern="1200" dirty="0">
                <a:solidFill>
                  <a:schemeClr val="tx1"/>
                </a:solidFill>
                <a:effectLst/>
                <a:latin typeface="Calibri"/>
                <a:ea typeface="+mn-ea"/>
                <a:cs typeface="+mn-cs"/>
              </a:rPr>
              <a:t>Click on the graph icon for a specific measure. This will open a graph to allow you to see the datapoints overtime for your county, your state, and the US. </a:t>
            </a:r>
          </a:p>
          <a:p>
            <a:endParaRPr lang="en-US" dirty="0"/>
          </a:p>
          <a:p>
            <a:r>
              <a:rPr lang="en-US" b="1" dirty="0"/>
              <a:t>NOTE TO PRESENTER: </a:t>
            </a:r>
          </a:p>
          <a:p>
            <a:r>
              <a:rPr lang="en-US" b="1" dirty="0"/>
              <a:t>This slide is animated.</a:t>
            </a:r>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20</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76861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select </a:t>
            </a:r>
            <a:r>
              <a:rPr lang="en-US" b="1" dirty="0"/>
              <a:t>Areas to Explore </a:t>
            </a:r>
            <a:r>
              <a:rPr lang="en-US" dirty="0"/>
              <a:t>and </a:t>
            </a:r>
            <a:r>
              <a:rPr lang="en-US" b="1" dirty="0"/>
              <a:t>Areas of strength </a:t>
            </a:r>
            <a:r>
              <a:rPr lang="en-US" b="0" dirty="0"/>
              <a:t>(checkboxes are available just above the snapshot), </a:t>
            </a:r>
            <a:r>
              <a:rPr lang="en-US" dirty="0"/>
              <a:t>you’ll see highlighted measures that are particularly worrisome or particularly great when compared to the state or national averages.  </a:t>
            </a:r>
          </a:p>
          <a:p>
            <a:endParaRPr lang="en-US" dirty="0"/>
          </a:p>
          <a:p>
            <a:r>
              <a:rPr lang="en-US" dirty="0"/>
              <a:t>These comparisons don’t replace a true priority setting process, but they can give you a quick peek into strong and weak areas in your county</a:t>
            </a:r>
            <a:r>
              <a:rPr lang="en-US" baseline="0" dirty="0"/>
              <a:t> that might be worth exploring further.</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0" i="0" kern="1200" dirty="0">
              <a:solidFill>
                <a:schemeClr val="tx1"/>
              </a:solidFill>
              <a:effectLst/>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i="0" kern="1200" dirty="0">
                <a:solidFill>
                  <a:schemeClr val="tx1"/>
                </a:solidFill>
                <a:effectLst/>
                <a:latin typeface="Calibri"/>
                <a:ea typeface="+mn-ea"/>
                <a:cs typeface="+mn-cs"/>
              </a:rPr>
              <a:t>Dive deeper.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0" i="0" kern="1200" dirty="0">
                <a:solidFill>
                  <a:schemeClr val="tx1"/>
                </a:solidFill>
                <a:effectLst/>
                <a:latin typeface="Calibri"/>
                <a:ea typeface="+mn-ea"/>
                <a:cs typeface="+mn-cs"/>
              </a:rPr>
              <a:t>Within counties, differences can also exist from one neighborhood or ZIP code to the next. These differences are not captured in the County Health Rankings</a:t>
            </a:r>
            <a:r>
              <a:rPr lang="en-US" sz="1000" b="0" i="1" kern="1200" dirty="0">
                <a:solidFill>
                  <a:schemeClr val="tx1"/>
                </a:solidFill>
                <a:effectLst/>
                <a:latin typeface="Calibri"/>
                <a:ea typeface="+mn-ea"/>
                <a:cs typeface="+mn-cs"/>
              </a:rPr>
              <a:t> </a:t>
            </a:r>
            <a:r>
              <a:rPr lang="en-US" sz="1000" b="0" i="0" kern="1200" dirty="0">
                <a:solidFill>
                  <a:schemeClr val="tx1"/>
                </a:solidFill>
                <a:effectLst/>
                <a:latin typeface="Calibri"/>
                <a:ea typeface="+mn-ea"/>
                <a:cs typeface="+mn-cs"/>
              </a:rPr>
              <a:t>data.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0" i="0" kern="1200" dirty="0">
              <a:solidFill>
                <a:schemeClr val="tx1"/>
              </a:solidFill>
              <a:effectLst/>
              <a:latin typeface="Calibri"/>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0" i="0" kern="1200" dirty="0">
                <a:solidFill>
                  <a:schemeClr val="tx1"/>
                </a:solidFill>
                <a:effectLst/>
                <a:latin typeface="Calibri"/>
                <a:ea typeface="+mn-ea"/>
                <a:cs typeface="+mn-cs"/>
              </a:rPr>
              <a:t>More detailed data for subgroups and for many other measures of health may exist at the state, county, and even city level. These can be found in our digging deeper page which includes other national as well as state data sources.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0" i="0" kern="1200" dirty="0">
              <a:solidFill>
                <a:schemeClr val="tx1"/>
              </a:solidFill>
              <a:effectLst/>
              <a:latin typeface="Calibri"/>
              <a:ea typeface="+mn-ea"/>
              <a:cs typeface="+mn-cs"/>
            </a:endParaRP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0" i="0" kern="1200" dirty="0">
              <a:solidFill>
                <a:schemeClr val="tx1"/>
              </a:solidFill>
              <a:effectLst/>
              <a:latin typeface="Calibri"/>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0387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Many of the CHR&amp;R measures include data broken down by race/ethnicity. This is an opportunity to dive deeper into the data to compare meaningful differences within a county by race. </a:t>
            </a:r>
          </a:p>
          <a:p>
            <a:pPr fontAlgn="base"/>
            <a:endParaRPr lang="en-US" dirty="0"/>
          </a:p>
          <a:p>
            <a:pPr fontAlgn="base"/>
            <a:r>
              <a:rPr lang="en-US" dirty="0"/>
              <a:t>Any measure with the value that appears blue and underlined has additional disaggregated data available for it. </a:t>
            </a:r>
          </a:p>
          <a:p>
            <a:pPr fontAlgn="base"/>
            <a:endParaRPr lang="en-US" dirty="0"/>
          </a:p>
          <a:p>
            <a:pPr fontAlgn="base"/>
            <a:r>
              <a:rPr lang="en-US" dirty="0"/>
              <a:t>In 2020, CHR&amp;R added data available for more racial and ethnic groups, adding Asian and American Indiana &amp; Alaskan Native. You can now find data broken down into values for American Indian &amp; Alaskan Native, Asian, Black, Hispanic, and White. </a:t>
            </a:r>
          </a:p>
          <a:p>
            <a:pPr fontAlgn="base"/>
            <a:endParaRPr lang="en-US" dirty="0"/>
          </a:p>
          <a:p>
            <a:pPr fontAlgn="base"/>
            <a:r>
              <a:rPr lang="en-US" dirty="0"/>
              <a:t>These measures also include error margins. </a:t>
            </a:r>
          </a:p>
          <a:p>
            <a:pPr fontAlgn="base"/>
            <a:endParaRPr lang="en-US" dirty="0"/>
          </a:p>
          <a:p>
            <a:pPr fontAlgn="base"/>
            <a:endParaRPr lang="en-US" b="1" dirty="0"/>
          </a:p>
          <a:p>
            <a:pPr fontAlgn="base"/>
            <a:r>
              <a:rPr lang="en-US" b="1" dirty="0"/>
              <a:t>NOTE FOR PRESENTER: </a:t>
            </a:r>
          </a:p>
          <a:p>
            <a:pPr marL="171450" indent="-171450" fontAlgn="base">
              <a:buFont typeface="Arial" panose="020B0604020202020204" pitchFamily="34" charset="0"/>
              <a:buChar char="•"/>
            </a:pPr>
            <a:r>
              <a:rPr lang="en-US" dirty="0"/>
              <a:t>If a measure breakdown is missing any of these race/ethnicities, it suggests that there was not enough data and the available data were suppressed. </a:t>
            </a:r>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22</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67133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Causes of death: </a:t>
            </a:r>
            <a:r>
              <a:rPr lang="en-US" dirty="0"/>
              <a:t>If you click on the “</a:t>
            </a:r>
            <a:r>
              <a:rPr lang="en-US" dirty="0" err="1"/>
              <a:t>i</a:t>
            </a:r>
            <a:r>
              <a:rPr lang="en-US" dirty="0"/>
              <a:t>” that's next to “Premature Death” you can see the leading causes of death under age 75. We include as many of those causes as we can up to 5. </a:t>
            </a:r>
          </a:p>
          <a:p>
            <a:endParaRPr lang="en-US" b="1" dirty="0"/>
          </a:p>
          <a:p>
            <a:r>
              <a:rPr lang="en-US" b="1" dirty="0"/>
              <a:t>Additional Measures: </a:t>
            </a:r>
            <a:r>
              <a:rPr lang="en-US" dirty="0"/>
              <a:t>On your snapshot, you’ll see that you can expand additional measures under Health Outcomes and several Health Factor areas. </a:t>
            </a:r>
          </a:p>
          <a:p>
            <a:r>
              <a:rPr lang="en-US" dirty="0"/>
              <a:t>These</a:t>
            </a:r>
            <a:r>
              <a:rPr lang="en-US" baseline="0" dirty="0"/>
              <a:t> are m</a:t>
            </a:r>
            <a:r>
              <a:rPr lang="en-US" dirty="0"/>
              <a:t>easures that</a:t>
            </a:r>
            <a:endParaRPr lang="en-US" baseline="0" dirty="0"/>
          </a:p>
          <a:p>
            <a:pPr marL="166615" indent="-166615">
              <a:buFont typeface="Arial" panose="020B0604020202020204" pitchFamily="34" charset="0"/>
              <a:buChar char="•"/>
            </a:pPr>
            <a:r>
              <a:rPr lang="en-US" baseline="0" dirty="0"/>
              <a:t>P</a:t>
            </a:r>
            <a:r>
              <a:rPr lang="en-US" dirty="0"/>
              <a:t>rovide additional context to ranked measures</a:t>
            </a:r>
          </a:p>
          <a:p>
            <a:pPr marL="166615" indent="-166615">
              <a:buFont typeface="Arial" panose="020B0604020202020204" pitchFamily="34" charset="0"/>
              <a:buChar char="•"/>
            </a:pPr>
            <a:r>
              <a:rPr lang="en-US" dirty="0"/>
              <a:t>May not be available for all counties</a:t>
            </a:r>
          </a:p>
          <a:p>
            <a:pPr marL="166615" indent="-166615">
              <a:buFont typeface="Arial" panose="020B0604020202020204" pitchFamily="34" charset="0"/>
              <a:buChar char="•"/>
            </a:pPr>
            <a:r>
              <a:rPr lang="en-US" dirty="0"/>
              <a:t>Provide demographic information</a:t>
            </a:r>
          </a:p>
          <a:p>
            <a:pPr marL="166615" indent="-166615">
              <a:buFont typeface="Arial" panose="020B0604020202020204" pitchFamily="34" charset="0"/>
              <a:buChar char="•"/>
            </a:pPr>
            <a:r>
              <a:rPr lang="en-US" dirty="0"/>
              <a:t>Are not used to rank the health of your</a:t>
            </a:r>
            <a:r>
              <a:rPr lang="en-US" baseline="0" dirty="0"/>
              <a:t> county</a:t>
            </a:r>
            <a:endParaRPr lang="en-US" dirty="0"/>
          </a:p>
          <a:p>
            <a:endParaRPr lang="en-US" b="1" dirty="0"/>
          </a:p>
          <a:p>
            <a:r>
              <a:rPr lang="en-US" b="1" dirty="0"/>
              <a:t>Demographic Data: </a:t>
            </a:r>
            <a:r>
              <a:rPr lang="en-US" dirty="0"/>
              <a:t>We have made demographic breakdowns by race/ethnicity available for some measures, Children in Poverty is probably the best and most useful example. </a:t>
            </a:r>
          </a:p>
          <a:p>
            <a:endParaRPr lang="en-US" dirty="0"/>
          </a:p>
          <a:p>
            <a:r>
              <a:rPr lang="en-US" b="1" dirty="0"/>
              <a:t>Policies &amp; Programs: </a:t>
            </a:r>
            <a:r>
              <a:rPr lang="en-US" dirty="0"/>
              <a:t>One other thing we want to highlight from the measure detail page, is a link to policies and programs that can impact the measure you’re looking at. These are pulled from What Works for Health. </a:t>
            </a:r>
          </a:p>
          <a:p>
            <a:endParaRPr lang="en-US" dirty="0"/>
          </a:p>
          <a:p>
            <a:r>
              <a:rPr lang="en-US" b="1" dirty="0"/>
              <a:t>Spanish Translation: </a:t>
            </a:r>
            <a:r>
              <a:rPr lang="en-US" b="0" dirty="0"/>
              <a:t>Click the blue </a:t>
            </a:r>
            <a:r>
              <a:rPr lang="en-US" b="0" dirty="0" err="1"/>
              <a:t>Español</a:t>
            </a:r>
            <a:r>
              <a:rPr lang="en-US" b="0" dirty="0"/>
              <a:t> button in the top right corner of your snapshot to see your snapshot in Spanish.</a:t>
            </a:r>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23</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9890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release reports to go along with the data. The 2020 report explores the size and nature of health differences by place and race/ethnicity in your state and gives examples of actions state and community leaders can take to create environments where all residents have the opportunity to live their healthiest lives. </a:t>
            </a:r>
          </a:p>
          <a:p>
            <a:pPr marL="0" lvl="0" indent="0">
              <a:buFont typeface="Arial" panose="020B0604020202020204" pitchFamily="34" charset="0"/>
              <a:buNone/>
            </a:pPr>
            <a:endParaRPr lang="en-US" sz="100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u="none" strike="noStrike" dirty="0">
                <a:effectLst/>
              </a:rPr>
              <a:t>Through a series of graphics,</a:t>
            </a:r>
            <a:r>
              <a:rPr lang="en-US" u="none" strike="noStrike" baseline="0" dirty="0">
                <a:effectLst/>
              </a:rPr>
              <a:t> our state reports </a:t>
            </a:r>
            <a:r>
              <a:rPr lang="en-US" u="none" strike="noStrike" dirty="0">
                <a:effectLst/>
              </a:rPr>
              <a:t>illustrate how health outcomes and some health factor measures vary among counties and among racial and ethnic groups within states.</a:t>
            </a:r>
          </a:p>
          <a:p>
            <a:pPr marL="0" lv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24</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05990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new interactive graphics help to illustrate the size of the gaps that exist from one county to the next, and allow you to see patterns that arise when you dig deeper to look at differences among racial and ethnic groups within counties. </a:t>
            </a:r>
          </a:p>
          <a:p>
            <a:endParaRPr lang="en-US" dirty="0"/>
          </a:p>
          <a:p>
            <a:r>
              <a:rPr lang="en-US" dirty="0"/>
              <a:t>A series of guided questions help communities put the information into context and learn more about the patterns in their state. These questions can help communities understand: </a:t>
            </a:r>
          </a:p>
          <a:p>
            <a:pPr marL="171450" indent="-171450">
              <a:buFont typeface="Arial" panose="020B0604020202020204" pitchFamily="34" charset="0"/>
              <a:buChar char="•"/>
            </a:pPr>
            <a:r>
              <a:rPr lang="en-US" dirty="0"/>
              <a:t>How their state compares to the nation</a:t>
            </a:r>
          </a:p>
          <a:p>
            <a:pPr marL="171450" indent="-171450">
              <a:buFont typeface="Arial" panose="020B0604020202020204" pitchFamily="34" charset="0"/>
              <a:buChar char="•"/>
            </a:pPr>
            <a:r>
              <a:rPr lang="en-US" dirty="0"/>
              <a:t>How wide is the range between the counties in their state</a:t>
            </a:r>
          </a:p>
          <a:p>
            <a:pPr marL="171450" indent="-171450">
              <a:buFont typeface="Arial" panose="020B0604020202020204" pitchFamily="34" charset="0"/>
              <a:buChar char="•"/>
            </a:pPr>
            <a:r>
              <a:rPr lang="en-US" dirty="0"/>
              <a:t>How patterns differ by race or ethnicity</a:t>
            </a:r>
          </a:p>
          <a:p>
            <a:pPr marL="171450" indent="-171450">
              <a:buFont typeface="Arial" panose="020B0604020202020204" pitchFamily="34" charset="0"/>
              <a:buChar char="•"/>
            </a:pPr>
            <a:r>
              <a:rPr lang="en-US" dirty="0"/>
              <a:t>How other counties in the US compare, and what the patterns of those counties looks like</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The pattern in these data should encourage us all to ask ‘why’? and to take a closer look at community conditions where we live, including past and present policies and systems in our communities that may be limiting opportunities for ALL families and children to thrive. </a:t>
            </a:r>
            <a:r>
              <a:rPr lang="en-US" dirty="0"/>
              <a:t>You will notice similar, unfortunate patterns as you look to multiple states.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These interactive graphics are available for all states and for three key indicators (as of 3/18/20): Children in Poverty, Percent Low Birthweight, and Median Household Income.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36190-2B33-4150-846A-A7605BC5C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09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state page and measure pages you can now overlay city data as well as congressional district data. </a:t>
            </a:r>
          </a:p>
          <a:p>
            <a:endParaRPr lang="en-US" dirty="0"/>
          </a:p>
          <a:p>
            <a:r>
              <a:rPr lang="en-US" dirty="0"/>
              <a:t>This can be an informative way to look at your data. </a:t>
            </a:r>
          </a:p>
          <a:p>
            <a:endParaRPr lang="en-US" dirty="0"/>
          </a:p>
          <a:p>
            <a:r>
              <a:rPr lang="en-US" dirty="0"/>
              <a:t>When you select a congressional district it will pull up a box with all the counties that overlap that congressional district and their respective rank. </a:t>
            </a:r>
          </a:p>
          <a:p>
            <a:endParaRPr lang="en-US" dirty="0"/>
          </a:p>
          <a:p>
            <a:r>
              <a:rPr lang="en-US" dirty="0"/>
              <a:t>This can help identify additional geographic disparities and inform how policy impacts health outcomes.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36190-2B33-4150-846A-A7605BC5C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258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Rankings</a:t>
            </a:r>
            <a:r>
              <a:rPr lang="en-US" baseline="0" dirty="0"/>
              <a:t> are a great starting point to draw attention to problems that matter in your community. </a:t>
            </a:r>
          </a:p>
          <a:p>
            <a:endParaRPr lang="en-US" baseline="0" dirty="0"/>
          </a:p>
          <a:p>
            <a:r>
              <a:rPr lang="en-US" baseline="0" dirty="0"/>
              <a:t>Don’t stop at the Rankings, turn to the data, and then most importantly use the data to drive action. </a:t>
            </a:r>
          </a:p>
          <a:p>
            <a:endParaRPr lang="en-US" baseline="0" dirty="0"/>
          </a:p>
        </p:txBody>
      </p:sp>
      <p:sp>
        <p:nvSpPr>
          <p:cNvPr id="4" name="Slide Number Placeholder 3"/>
          <p:cNvSpPr>
            <a:spLocks noGrp="1"/>
          </p:cNvSpPr>
          <p:nvPr>
            <p:ph type="sldNum" sz="quarter" idx="10"/>
          </p:nvPr>
        </p:nvSpPr>
        <p:spPr/>
        <p:txBody>
          <a:bodyPr/>
          <a:lstStyle/>
          <a:p>
            <a:pPr>
              <a:defRPr/>
            </a:pPr>
            <a:fld id="{73CCD79A-C112-46F1-87CE-BB7105F42290}" type="slidenum">
              <a:rPr lang="en-US">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3386621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0" dirty="0">
                <a:solidFill>
                  <a:srgbClr val="1F497D">
                    <a:lumMod val="75000"/>
                  </a:srgbClr>
                </a:solidFill>
                <a:ea typeface="ＭＳ Ｐゴシック" pitchFamily="34" charset="-128"/>
              </a:rPr>
              <a:t>KEY POINTS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t>Once you have used data to think about challenges and strengths, then its time to figure out what to focus on and how to improve it!</a:t>
            </a:r>
            <a:endParaRPr lang="en-US" sz="1000" b="0" i="0" kern="1200" dirty="0">
              <a:solidFill>
                <a:schemeClr val="tx1"/>
              </a:solidFill>
              <a:effectLst/>
              <a:latin typeface="Calibri"/>
              <a:ea typeface="+mn-ea"/>
              <a:cs typeface="+mn-cs"/>
            </a:endParaRPr>
          </a:p>
          <a:p>
            <a:endParaRPr lang="en-US" sz="1000" b="0" i="0" kern="1200" dirty="0">
              <a:solidFill>
                <a:schemeClr val="tx1"/>
              </a:solidFill>
              <a:effectLst/>
              <a:latin typeface="Calibri"/>
              <a:ea typeface="+mn-ea"/>
              <a:cs typeface="+mn-cs"/>
            </a:endParaRPr>
          </a:p>
          <a:p>
            <a:r>
              <a:rPr lang="en-US" sz="1000" b="0" i="0" kern="1200" dirty="0">
                <a:solidFill>
                  <a:schemeClr val="tx1"/>
                </a:solidFill>
                <a:effectLst/>
                <a:latin typeface="Calibri"/>
                <a:ea typeface="+mn-ea"/>
                <a:cs typeface="+mn-cs"/>
              </a:rPr>
              <a:t>Our What Works for Health tool will help you find policies and programs that are a good fit for your community's priorities.</a:t>
            </a:r>
            <a:endParaRPr lang="en-US" sz="1400" dirty="0"/>
          </a:p>
          <a:p>
            <a:endParaRPr lang="en-US" sz="1400" dirty="0"/>
          </a:p>
          <a:p>
            <a:r>
              <a:rPr lang="en-US" sz="1400" dirty="0"/>
              <a:t>_____________________________________</a:t>
            </a:r>
          </a:p>
          <a:p>
            <a:r>
              <a:rPr lang="en-US" sz="1400" b="1" kern="0" dirty="0">
                <a:solidFill>
                  <a:srgbClr val="1F497D">
                    <a:lumMod val="75000"/>
                  </a:srgbClr>
                </a:solidFill>
                <a:ea typeface="ＭＳ Ｐゴシック" pitchFamily="34" charset="-128"/>
              </a:rPr>
              <a:t>NOTE TO PRESENTER</a:t>
            </a:r>
            <a:endParaRPr lang="en-US" sz="1400" i="1" kern="0" dirty="0">
              <a:solidFill>
                <a:srgbClr val="1F497D">
                  <a:lumMod val="75000"/>
                </a:srgbClr>
              </a:solidFill>
              <a:ea typeface="ＭＳ Ｐゴシック" pitchFamily="34" charset="-128"/>
            </a:endParaRPr>
          </a:p>
          <a:p>
            <a:pPr marL="172839" indent="-172839">
              <a:buFont typeface="Arial" panose="020B0604020202020204" pitchFamily="34" charset="0"/>
              <a:buChar char="•"/>
            </a:pPr>
            <a:r>
              <a:rPr lang="en-US" sz="1400" kern="0" dirty="0">
                <a:solidFill>
                  <a:srgbClr val="1F497D">
                    <a:lumMod val="75000"/>
                  </a:srgbClr>
                </a:solidFill>
                <a:ea typeface="ＭＳ Ｐゴシック" pitchFamily="34" charset="-128"/>
              </a:rPr>
              <a:t>You can find What Works for Health under Take Action to Improve Health on the main navigation bar or at </a:t>
            </a:r>
            <a:r>
              <a:rPr lang="en-US" sz="1400" dirty="0">
                <a:solidFill>
                  <a:schemeClr val="tx2"/>
                </a:solidFill>
                <a:hlinkClick r:id="rId3">
                  <a:extLst>
                    <a:ext uri="{A12FA001-AC4F-418D-AE19-62706E023703}">
                      <ahyp:hlinkClr xmlns:ahyp="http://schemas.microsoft.com/office/drawing/2018/hyperlinkcolor" val="tx"/>
                    </a:ext>
                  </a:extLst>
                </a:hlinkClick>
              </a:rPr>
              <a:t>https://www.countyhealthrankings.org/whatworks</a:t>
            </a:r>
            <a:endParaRPr lang="en-US" sz="1400" dirty="0">
              <a:solidFill>
                <a:schemeClr val="tx2"/>
              </a:solidFill>
            </a:endParaRPr>
          </a:p>
          <a:p>
            <a:pPr marL="172839" indent="-172839">
              <a:buFont typeface="Arial" panose="020B0604020202020204" pitchFamily="34" charset="0"/>
              <a:buChar char="•"/>
            </a:pPr>
            <a:r>
              <a:rPr lang="en-US" sz="1400" kern="0" dirty="0">
                <a:solidFill>
                  <a:srgbClr val="1F497D">
                    <a:lumMod val="75000"/>
                  </a:srgbClr>
                </a:solidFill>
                <a:ea typeface="ＭＳ Ｐゴシック" pitchFamily="34" charset="-128"/>
              </a:rPr>
              <a:t>For each strategy</a:t>
            </a:r>
            <a:r>
              <a:rPr lang="en-US" sz="1400" kern="0" baseline="0" dirty="0">
                <a:solidFill>
                  <a:srgbClr val="1F497D">
                    <a:lumMod val="75000"/>
                  </a:srgbClr>
                </a:solidFill>
                <a:ea typeface="ＭＳ Ｐゴシック" pitchFamily="34" charset="-128"/>
              </a:rPr>
              <a:t> included in </a:t>
            </a:r>
            <a:r>
              <a:rPr lang="en-US" sz="1400" i="0" kern="0" baseline="0" dirty="0">
                <a:solidFill>
                  <a:srgbClr val="1F497D">
                    <a:lumMod val="75000"/>
                  </a:srgbClr>
                </a:solidFill>
                <a:ea typeface="ＭＳ Ｐゴシック" pitchFamily="34" charset="-128"/>
              </a:rPr>
              <a:t>What Works for Health</a:t>
            </a:r>
            <a:r>
              <a:rPr lang="en-US" sz="1400" kern="0" baseline="0" dirty="0">
                <a:solidFill>
                  <a:srgbClr val="1F497D">
                    <a:lumMod val="75000"/>
                  </a:srgbClr>
                </a:solidFill>
                <a:ea typeface="ＭＳ Ｐゴシック" pitchFamily="34" charset="-128"/>
              </a:rPr>
              <a:t>, </a:t>
            </a:r>
            <a:r>
              <a:rPr lang="en-US" sz="1400" kern="0" dirty="0">
                <a:solidFill>
                  <a:srgbClr val="1F497D">
                    <a:lumMod val="75000"/>
                  </a:srgbClr>
                </a:solidFill>
                <a:ea typeface="ＭＳ Ｐゴシック" pitchFamily="34" charset="-128"/>
              </a:rPr>
              <a:t>experts at the University of Wisconsin Population Health Institute search published and unpublished literature as well as the findings of credible organizations that assess evidence of effectiveness. Learn more about our methods here:</a:t>
            </a:r>
            <a:r>
              <a:rPr lang="en-US" sz="1400" kern="0" baseline="0" dirty="0">
                <a:solidFill>
                  <a:srgbClr val="1F497D">
                    <a:lumMod val="75000"/>
                  </a:srgbClr>
                </a:solidFill>
                <a:ea typeface="ＭＳ Ｐゴシック" pitchFamily="34" charset="-128"/>
              </a:rPr>
              <a:t> </a:t>
            </a:r>
            <a:r>
              <a:rPr lang="en-US" sz="1400" dirty="0">
                <a:solidFill>
                  <a:schemeClr val="tx2"/>
                </a:solidFill>
                <a:hlinkClick r:id="rId4">
                  <a:extLst>
                    <a:ext uri="{A12FA001-AC4F-418D-AE19-62706E023703}">
                      <ahyp:hlinkClr xmlns:ahyp="http://schemas.microsoft.com/office/drawing/2018/hyperlinkcolor" val="tx"/>
                    </a:ext>
                  </a:extLst>
                </a:hlinkClick>
              </a:rPr>
              <a:t>https://www.countyhealthrankings.org/take-action-to-improve-health/what-works-for-health/our-methods</a:t>
            </a:r>
            <a:endParaRPr lang="en-US" sz="1400" dirty="0">
              <a:solidFill>
                <a:schemeClr val="tx2"/>
              </a:solidFill>
            </a:endParaRPr>
          </a:p>
          <a:p>
            <a:endParaRPr lang="en-US" sz="1400"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28</a:t>
            </a:fld>
            <a:endParaRPr lang="en-US" dirty="0"/>
          </a:p>
        </p:txBody>
      </p:sp>
    </p:spTree>
    <p:extLst>
      <p:ext uri="{BB962C8B-B14F-4D97-AF65-F5344CB8AC3E}">
        <p14:creationId xmlns:p14="http://schemas.microsoft.com/office/powerpoint/2010/main" val="3516279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326">
              <a:defRPr/>
            </a:pPr>
            <a:endParaRPr lang="en-US" sz="1400" dirty="0"/>
          </a:p>
          <a:p>
            <a:pPr marL="0" marR="0" lvl="0" indent="0" algn="l" defTabSz="911326" rtl="0" eaLnBrk="1" fontAlgn="base" latinLnBrk="0" hangingPunct="1">
              <a:lnSpc>
                <a:spcPct val="100000"/>
              </a:lnSpc>
              <a:spcBef>
                <a:spcPct val="30000"/>
              </a:spcBef>
              <a:spcAft>
                <a:spcPct val="0"/>
              </a:spcAft>
              <a:buClrTx/>
              <a:buSzTx/>
              <a:buFontTx/>
              <a:buNone/>
              <a:tabLst/>
              <a:defRPr/>
            </a:pPr>
            <a:r>
              <a:rPr lang="en-US" sz="1400" b="1" kern="0" dirty="0">
                <a:solidFill>
                  <a:srgbClr val="1F497D">
                    <a:lumMod val="75000"/>
                  </a:srgbClr>
                </a:solidFill>
                <a:ea typeface="ＭＳ Ｐゴシック" pitchFamily="34" charset="-128"/>
              </a:rPr>
              <a:t>KEY POINTS</a:t>
            </a:r>
          </a:p>
          <a:p>
            <a:pPr defTabSz="911326">
              <a:defRPr/>
            </a:pPr>
            <a:r>
              <a:rPr lang="en-US" sz="1400" dirty="0"/>
              <a:t>What does evidence mean to you?  Please consider how you currently select strategies:</a:t>
            </a:r>
          </a:p>
          <a:p>
            <a:pPr defTabSz="910082">
              <a:defRPr/>
            </a:pPr>
            <a:endParaRPr lang="en-US" sz="1400" dirty="0"/>
          </a:p>
          <a:p>
            <a:r>
              <a:rPr lang="en-US" sz="1400" b="0" dirty="0"/>
              <a:t>1. Do you use your intuition or a gut feeling about what will be effective?</a:t>
            </a:r>
          </a:p>
          <a:p>
            <a:r>
              <a:rPr lang="en-US" sz="1400" b="0" dirty="0"/>
              <a:t>2. Is it based on what you have heard others are implementing in your field?</a:t>
            </a:r>
          </a:p>
          <a:p>
            <a:r>
              <a:rPr lang="en-US" sz="1400" b="0" dirty="0"/>
              <a:t>3. Do you consider past experience with similar situations and strategies you have used?</a:t>
            </a:r>
          </a:p>
          <a:p>
            <a:r>
              <a:rPr lang="en-US" sz="1400" b="0" dirty="0"/>
              <a:t>4. Do you examine the results of controlled experimental studies that show a method is helpful?</a:t>
            </a:r>
          </a:p>
          <a:p>
            <a:r>
              <a:rPr lang="en-US" sz="1400" b="0" dirty="0"/>
              <a:t>5. Or, do you factor in what you know by critically reading the literature in the field?</a:t>
            </a:r>
          </a:p>
          <a:p>
            <a:pPr defTabSz="891789">
              <a:defRPr/>
            </a:pPr>
            <a:endParaRPr lang="en-US" sz="1400" dirty="0"/>
          </a:p>
          <a:p>
            <a:pPr defTabSz="891789">
              <a:defRPr/>
            </a:pPr>
            <a:r>
              <a:rPr lang="en-US" sz="1400" dirty="0"/>
              <a:t>When we in WWFH think of evidence, we focus on options 4&amp;5 </a:t>
            </a:r>
            <a:r>
              <a:rPr lang="en-US" sz="1400" b="1" dirty="0"/>
              <a:t>[CLICK], </a:t>
            </a:r>
            <a:r>
              <a:rPr lang="en-US" sz="1400" dirty="0"/>
              <a:t>which are the results of controlled experimental studies and critically reading the literature. They are important components, but, not the only things that should be considered.</a:t>
            </a:r>
          </a:p>
          <a:p>
            <a:endParaRPr lang="en-US" sz="1400" b="1" dirty="0"/>
          </a:p>
          <a:p>
            <a:r>
              <a:rPr lang="en-US" sz="1400" b="1" dirty="0"/>
              <a:t>POP-UP RELECTION QUESTION: </a:t>
            </a:r>
            <a:r>
              <a:rPr lang="en-US" sz="1400" b="0" dirty="0"/>
              <a:t>What does evidence means to you?</a:t>
            </a:r>
          </a:p>
          <a:p>
            <a:endParaRPr lang="en-US" sz="1400" b="0" dirty="0"/>
          </a:p>
          <a:p>
            <a:r>
              <a:rPr lang="en-US" sz="1400" b="1" kern="0" dirty="0">
                <a:solidFill>
                  <a:srgbClr val="1F497D">
                    <a:lumMod val="75000"/>
                  </a:srgbClr>
                </a:solidFill>
                <a:ea typeface="ＭＳ Ｐゴシック" pitchFamily="34" charset="-128"/>
              </a:rPr>
              <a:t>NOTE TO PRESENTER</a:t>
            </a:r>
          </a:p>
          <a:p>
            <a:pPr marL="285750" indent="-285750">
              <a:buFont typeface="Arial" panose="020B0604020202020204" pitchFamily="34" charset="0"/>
              <a:buChar char="•"/>
            </a:pPr>
            <a:r>
              <a:rPr lang="en-US" sz="1400" b="0" i="0" kern="0" dirty="0">
                <a:solidFill>
                  <a:srgbClr val="1F497D">
                    <a:lumMod val="75000"/>
                  </a:srgbClr>
                </a:solidFill>
                <a:ea typeface="ＭＳ Ｐゴシック" pitchFamily="34" charset="-128"/>
              </a:rPr>
              <a:t>This slide is animated.</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endParaRPr lang="en-US" sz="1400" b="0"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29</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7500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endParaRPr lang="en-US" dirty="0"/>
          </a:p>
          <a:p>
            <a:r>
              <a:rPr lang="en-US" dirty="0"/>
              <a:t>Let’s start with the “why.” Why does County Health Rankings &amp;</a:t>
            </a:r>
            <a:r>
              <a:rPr lang="en-US" baseline="0" dirty="0"/>
              <a:t> </a:t>
            </a:r>
            <a:r>
              <a:rPr lang="en-US" dirty="0"/>
              <a:t>Roadmaps exist? </a:t>
            </a:r>
          </a:p>
          <a:p>
            <a:endParaRPr lang="en-US" dirty="0"/>
          </a:p>
          <a:p>
            <a:pPr defTabSz="940826">
              <a:defRPr/>
            </a:pPr>
            <a:r>
              <a:rPr lang="en-US" dirty="0"/>
              <a:t>County Health Rankings &amp; Roadmaps has two primary, overarching goals. </a:t>
            </a:r>
          </a:p>
          <a:p>
            <a:pPr defTabSz="940826">
              <a:defRPr/>
            </a:pPr>
            <a:endParaRPr lang="en-US" dirty="0"/>
          </a:p>
          <a:p>
            <a:pPr defTabSz="940826">
              <a:defRPr/>
            </a:pPr>
            <a:r>
              <a:rPr lang="en-US" dirty="0"/>
              <a:t>The first is to improve health outcomes for all – this includes both how long people live, and how healthy they are. </a:t>
            </a:r>
          </a:p>
          <a:p>
            <a:pPr defTabSz="940826">
              <a:defRPr/>
            </a:pPr>
            <a:endParaRPr lang="en-US" dirty="0"/>
          </a:p>
          <a:p>
            <a:pPr defTabSz="940826">
              <a:defRPr/>
            </a:pPr>
            <a:endParaRPr lang="en-US" dirty="0"/>
          </a:p>
          <a:p>
            <a:pPr defTabSz="940826">
              <a:defRPr/>
            </a:pPr>
            <a:r>
              <a:rPr lang="en-US" dirty="0"/>
              <a:t>Photo: Menominee Nation, WI. 2015 Culture of Health Prize Winner. </a:t>
            </a:r>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86984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0233"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p>
          <a:p>
            <a:pPr defTabSz="910233"/>
            <a:r>
              <a:rPr lang="en-US" dirty="0"/>
              <a:t>At its core, WWFH is a tool to help communities make decisions about the strategies they can use to address local health priorities, and do so without reinventing the wheel each time. It really makes harnessing evidence easier for communities.</a:t>
            </a:r>
          </a:p>
          <a:p>
            <a:endParaRPr lang="en-US" dirty="0"/>
          </a:p>
          <a:p>
            <a:r>
              <a:rPr lang="en-US" dirty="0"/>
              <a:t>You may explore strategies by topic or using a keyword search; each offers additional filtering options to further refine your results. </a:t>
            </a:r>
            <a:endParaRPr lang="en-US" sz="1400" dirty="0"/>
          </a:p>
          <a:p>
            <a:pPr defTabSz="933280">
              <a:defRPr/>
            </a:pPr>
            <a:endParaRPr lang="en-US" sz="1400" dirty="0"/>
          </a:p>
          <a:p>
            <a:pPr defTabSz="940951">
              <a:defRPr/>
            </a:pPr>
            <a:endParaRPr lang="en-US" sz="1400" dirty="0"/>
          </a:p>
        </p:txBody>
      </p:sp>
      <p:sp>
        <p:nvSpPr>
          <p:cNvPr id="4" name="Slide Number Placeholder 3"/>
          <p:cNvSpPr>
            <a:spLocks noGrp="1"/>
          </p:cNvSpPr>
          <p:nvPr>
            <p:ph type="sldNum" sz="quarter" idx="10"/>
          </p:nvPr>
        </p:nvSpPr>
        <p:spPr/>
        <p:txBody>
          <a:bodyPr/>
          <a:lstStyle/>
          <a:p>
            <a:pPr defTabSz="947357">
              <a:defRPr/>
            </a:pPr>
            <a:fld id="{73CCD79A-C112-46F1-87CE-BB7105F42290}" type="slidenum">
              <a:rPr lang="en-US">
                <a:solidFill>
                  <a:srgbClr val="000000"/>
                </a:solidFill>
              </a:rPr>
              <a:pPr defTabSz="947357">
                <a:defRPr/>
              </a:pPr>
              <a:t>30</a:t>
            </a:fld>
            <a:endParaRPr lang="en-US" dirty="0">
              <a:solidFill>
                <a:srgbClr val="000000"/>
              </a:solidFill>
            </a:endParaRPr>
          </a:p>
        </p:txBody>
      </p:sp>
    </p:spTree>
    <p:extLst>
      <p:ext uri="{BB962C8B-B14F-4D97-AF65-F5344CB8AC3E}">
        <p14:creationId xmlns:p14="http://schemas.microsoft.com/office/powerpoint/2010/main" val="31533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400" b="1" kern="0" dirty="0">
                <a:solidFill>
                  <a:srgbClr val="1F497D">
                    <a:lumMod val="75000"/>
                  </a:srgbClr>
                </a:solidFill>
                <a:ea typeface="ＭＳ Ｐゴシック" pitchFamily="34" charset="-128"/>
              </a:rPr>
              <a:t>KEY POINTS</a:t>
            </a:r>
          </a:p>
          <a:p>
            <a:r>
              <a:rPr lang="en-US" sz="1400" dirty="0"/>
              <a:t>When it comes to selecting, developing, and implementing solutions to problems that affect our communities, </a:t>
            </a:r>
            <a:r>
              <a:rPr lang="en-US" sz="1400" u="sng" dirty="0"/>
              <a:t>evidence matters</a:t>
            </a:r>
            <a:r>
              <a:rPr lang="en-US" sz="1400" dirty="0"/>
              <a:t>.  </a:t>
            </a:r>
          </a:p>
          <a:p>
            <a:endParaRPr lang="en-US" sz="1400" dirty="0"/>
          </a:p>
          <a:p>
            <a:r>
              <a:rPr lang="en-US" sz="1200" b="0" dirty="0"/>
              <a:t>Evidence </a:t>
            </a:r>
            <a:r>
              <a:rPr lang="en-US" sz="1200" dirty="0"/>
              <a:t>can help</a:t>
            </a:r>
          </a:p>
          <a:p>
            <a:endParaRPr lang="en-US" sz="1200" dirty="0"/>
          </a:p>
          <a:p>
            <a:pPr marL="168778" indent="-168778">
              <a:buFontTx/>
              <a:buChar char="-"/>
            </a:pPr>
            <a:r>
              <a:rPr lang="en-US" sz="1200" b="1" dirty="0"/>
              <a:t>[CLICK 1] </a:t>
            </a:r>
            <a:r>
              <a:rPr lang="en-US" sz="1200" dirty="0"/>
              <a:t>Drive smart investments and stretch the impact of scarce dollars</a:t>
            </a:r>
          </a:p>
          <a:p>
            <a:pPr marL="167184" indent="-167184" defTabSz="891435">
              <a:buFontTx/>
              <a:buChar char="-"/>
              <a:defRPr/>
            </a:pPr>
            <a:r>
              <a:rPr lang="en-US" sz="1200" b="1" dirty="0"/>
              <a:t>[CLICK 2] </a:t>
            </a:r>
            <a:r>
              <a:rPr lang="en-US" sz="1200" dirty="0"/>
              <a:t>Help inform decisions about when to adopt ‘tried &amp; true’ options and when to be more innovative, and to</a:t>
            </a:r>
          </a:p>
          <a:p>
            <a:pPr marL="167184" indent="-167184" defTabSz="891435">
              <a:buFontTx/>
              <a:buChar char="-"/>
              <a:defRPr/>
            </a:pPr>
            <a:r>
              <a:rPr lang="en-US" sz="1200" b="1" dirty="0"/>
              <a:t>[CLICK 3] </a:t>
            </a:r>
            <a:r>
              <a:rPr lang="en-US" sz="1200" dirty="0"/>
              <a:t>Inform innovation: Knowing what has been shown to work – and what hasn’t –can help to ensure that innovative solutions are effective</a:t>
            </a:r>
          </a:p>
          <a:p>
            <a:pPr defTabSz="946887">
              <a:defRPr/>
            </a:pPr>
            <a:endParaRPr lang="en-US" dirty="0"/>
          </a:p>
          <a:p>
            <a:pPr defTabSz="946887">
              <a:defRPr/>
            </a:pPr>
            <a:endParaRPr lang="en-US" dirty="0"/>
          </a:p>
          <a:p>
            <a:pPr defTabSz="946887">
              <a:defRPr/>
            </a:pPr>
            <a:endParaRPr lang="en-US" dirty="0"/>
          </a:p>
          <a:p>
            <a:r>
              <a:rPr lang="en-US" sz="1050" b="1" kern="0" dirty="0">
                <a:solidFill>
                  <a:srgbClr val="1F497D">
                    <a:lumMod val="75000"/>
                  </a:srgbClr>
                </a:solidFill>
                <a:ea typeface="ＭＳ Ｐゴシック" pitchFamily="34" charset="-128"/>
              </a:rPr>
              <a:t>NOTE TO PRESENTER</a:t>
            </a:r>
          </a:p>
          <a:p>
            <a:pPr marL="285750" indent="-285750">
              <a:buFont typeface="Arial" panose="020B0604020202020204" pitchFamily="34" charset="0"/>
              <a:buChar char="•"/>
            </a:pPr>
            <a:r>
              <a:rPr lang="en-US" sz="1050" b="0" i="0" kern="0" dirty="0">
                <a:solidFill>
                  <a:srgbClr val="1F497D">
                    <a:lumMod val="75000"/>
                  </a:srgbClr>
                </a:solidFill>
                <a:ea typeface="ＭＳ Ｐゴシック" pitchFamily="34" charset="-128"/>
              </a:rPr>
              <a:t>This slide is animated.</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a:p>
            <a:pPr defTabSz="946887">
              <a:defRPr/>
            </a:pPr>
            <a:endParaRPr kumimoji="0" lang="en-US" sz="1000" b="0" i="0" u="none" strike="noStrike" kern="1200" cap="none" spc="0" normalizeH="0" baseline="0" noProof="0" dirty="0">
              <a:ln>
                <a:noFill/>
              </a:ln>
              <a:solidFill>
                <a:prstClr val="black"/>
              </a:solidFill>
              <a:effectLst/>
              <a:uLnTx/>
              <a:uFillTx/>
              <a:latin typeface="Arial" charset="0"/>
              <a:ea typeface="+mn-ea"/>
              <a:cs typeface="+mn-cs"/>
            </a:endParaRPr>
          </a:p>
          <a:p>
            <a:pPr defTabSz="946887">
              <a:defRPr/>
            </a:pPr>
            <a:endParaRPr lang="en-US"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31</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2739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p>
          <a:p>
            <a:r>
              <a:rPr lang="en-US" sz="1000" dirty="0"/>
              <a:t>We provide a menu of ideas within WWFH, presenting the available evidence and examples of where strategies have been implemented. By strategies, I mean policy, program, systems, or environmental change. </a:t>
            </a:r>
          </a:p>
          <a:p>
            <a:endParaRPr lang="en-US" sz="1000" b="1" dirty="0"/>
          </a:p>
          <a:p>
            <a:r>
              <a:rPr lang="en-US" sz="1000" dirty="0"/>
              <a:t>What Works for Health is a living resource of over 400 evidence informed strategies. We have done the homework and literature review and you can explore to choose which strategy fits for your community. </a:t>
            </a:r>
          </a:p>
          <a:p>
            <a:pPr defTabSz="934930">
              <a:defRPr/>
            </a:pPr>
            <a:endParaRPr lang="en-US" sz="1000" dirty="0"/>
          </a:p>
          <a:p>
            <a:pPr defTabSz="934930">
              <a:defRPr/>
            </a:pPr>
            <a:r>
              <a:rPr lang="en-US" sz="1000" dirty="0"/>
              <a:t>For each strategy we include:</a:t>
            </a:r>
          </a:p>
          <a:p>
            <a:pPr marL="170668" indent="-170668" defTabSz="934930">
              <a:buFontTx/>
              <a:buChar char="-"/>
              <a:defRPr/>
            </a:pPr>
            <a:r>
              <a:rPr lang="en-US" sz="1000" dirty="0"/>
              <a:t>An </a:t>
            </a:r>
            <a:r>
              <a:rPr lang="en-US" sz="1000" b="1" dirty="0"/>
              <a:t>evidence rating</a:t>
            </a:r>
            <a:r>
              <a:rPr lang="en-US" sz="1000" dirty="0"/>
              <a:t>, which conveys the likelihood strategies will work based on best available evidence. It is core to what we do, and how this resource can be useful for you. It indicates which strategies have been shown to work, those that might work, and those shown NOT to work or cause harm</a:t>
            </a:r>
          </a:p>
          <a:p>
            <a:pPr marL="170668" indent="-170668" defTabSz="934930">
              <a:buFontTx/>
              <a:buChar char="-"/>
              <a:defRPr/>
            </a:pPr>
            <a:r>
              <a:rPr lang="en-US" sz="1000" dirty="0"/>
              <a:t>A short </a:t>
            </a:r>
            <a:r>
              <a:rPr lang="en-US" sz="1000" b="1" dirty="0"/>
              <a:t>literature summary</a:t>
            </a:r>
            <a:r>
              <a:rPr lang="en-US" sz="1000" dirty="0"/>
              <a:t> that highlights </a:t>
            </a:r>
            <a:r>
              <a:rPr lang="en-US" sz="1000" b="1" dirty="0"/>
              <a:t>WHO</a:t>
            </a:r>
            <a:r>
              <a:rPr lang="en-US" sz="1000" dirty="0"/>
              <a:t> a strategy can benefit, </a:t>
            </a:r>
            <a:r>
              <a:rPr lang="en-US" sz="1000" b="1" dirty="0"/>
              <a:t>WHAT</a:t>
            </a:r>
            <a:r>
              <a:rPr lang="en-US" sz="1000" dirty="0"/>
              <a:t> it can do, and, as we have it, information about cost</a:t>
            </a:r>
          </a:p>
          <a:p>
            <a:pPr marL="170668" indent="-170668" defTabSz="934930">
              <a:buFontTx/>
              <a:buChar char="-"/>
              <a:defRPr/>
            </a:pPr>
            <a:r>
              <a:rPr lang="en-US" sz="1000" dirty="0"/>
              <a:t>We also include disparity ratings, to help communities use an equity lens as they explore strategies</a:t>
            </a:r>
          </a:p>
          <a:p>
            <a:pPr marL="170668" indent="-170668" defTabSz="934930">
              <a:buFontTx/>
              <a:buChar char="-"/>
              <a:defRPr/>
            </a:pPr>
            <a:r>
              <a:rPr lang="en-US" sz="1000" dirty="0"/>
              <a:t>And implementation resources to move from idea to action</a:t>
            </a:r>
          </a:p>
          <a:p>
            <a:endParaRPr lang="en-US" sz="1000" b="1" i="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32</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27730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0" dirty="0">
                <a:solidFill>
                  <a:srgbClr val="1F497D">
                    <a:lumMod val="75000"/>
                  </a:srgbClr>
                </a:solidFill>
                <a:ea typeface="ＭＳ Ｐゴシック" pitchFamily="34" charset="-128"/>
              </a:rPr>
              <a:t>KEY POINTS</a:t>
            </a:r>
          </a:p>
          <a:p>
            <a:r>
              <a:rPr lang="en-US" sz="1200" dirty="0"/>
              <a:t>Here you’ll see an </a:t>
            </a:r>
            <a:r>
              <a:rPr lang="en-US" sz="1200" baseline="0" dirty="0"/>
              <a:t>example of what a strategy looks like on our newly updated website.  </a:t>
            </a:r>
          </a:p>
          <a:p>
            <a:endParaRPr lang="en-US" sz="1200" baseline="0" dirty="0"/>
          </a:p>
          <a:p>
            <a:r>
              <a:rPr lang="en-US" sz="1200" dirty="0"/>
              <a:t>This is an abbreviated version of our Paid family leave entry, meant to provide a quick glimpse of what all of the elements we’ve outlined look like when they come together to form a strategy. </a:t>
            </a:r>
          </a:p>
          <a:p>
            <a:endParaRPr lang="en-US" sz="1200" dirty="0"/>
          </a:p>
          <a:p>
            <a:r>
              <a:rPr lang="en-US" sz="1200" dirty="0"/>
              <a:t>On each strategy’s page we include the title and a temperature gauge illustrating the Evidence Rating </a:t>
            </a:r>
            <a:r>
              <a:rPr lang="en-US" sz="1200" b="1" dirty="0"/>
              <a:t>[CLICK 1--ARROW]; </a:t>
            </a:r>
            <a:r>
              <a:rPr lang="en-US" sz="1200" dirty="0"/>
              <a:t>the completely green filled gauge indicates that this strategy is rated Scientifically Supported, which is our strongest Evidence Rating.  </a:t>
            </a:r>
          </a:p>
          <a:p>
            <a:endParaRPr lang="en-US" sz="1200" dirty="0"/>
          </a:p>
          <a:p>
            <a:r>
              <a:rPr lang="en-US" sz="1200" dirty="0"/>
              <a:t>You can learn more about our Evidence ratings by clicking </a:t>
            </a:r>
            <a:r>
              <a:rPr lang="en-US" sz="1200" b="1" dirty="0"/>
              <a:t>[CLICK 2—BOX OF EV RATINGS] </a:t>
            </a:r>
            <a:r>
              <a:rPr lang="en-US" sz="1200" dirty="0"/>
              <a:t>on the blue “information” icon, here.</a:t>
            </a:r>
          </a:p>
          <a:p>
            <a:r>
              <a:rPr lang="en-US" sz="1200" dirty="0"/>
              <a:t>You’ll see icons like this throughout the site, please click them to learn more!</a:t>
            </a:r>
          </a:p>
          <a:p>
            <a:endParaRPr lang="en-US" sz="1200" dirty="0"/>
          </a:p>
          <a:p>
            <a:r>
              <a:rPr lang="en-US" sz="1200" b="1" dirty="0"/>
              <a:t>[CLICK 3—BOX AND ARROW LEAVE]</a:t>
            </a:r>
          </a:p>
          <a:p>
            <a:r>
              <a:rPr lang="en-US" sz="1200" dirty="0"/>
              <a:t>Turning back to the strategy, we include a description at the top, and then move down through the Expected Beneficial Outcomes and here have space for just a snippet of the Evidence of Effectiveness section, which is our literature summary. </a:t>
            </a:r>
          </a:p>
          <a:p>
            <a:endParaRPr lang="en-US" sz="1200" dirty="0"/>
          </a:p>
          <a:p>
            <a:r>
              <a:rPr lang="en-US" sz="1200" b="1" dirty="0"/>
              <a:t>[CLICK 5—RIGHT PANEL APPEARS]</a:t>
            </a:r>
          </a:p>
          <a:p>
            <a:r>
              <a:rPr lang="en-US" sz="1200" dirty="0"/>
              <a:t>Moving to the next panel, you’ll see our assessment of the Impact on Disparities, which communities indicate they especially appreciate, and Implementation Examples and Implementation resources, which we’ve heard undergrad and graduate students often use in program planning classes. Some strategies may also include a Community in Action story, offering even more information!  </a:t>
            </a:r>
            <a:endParaRPr lang="en-US" dirty="0"/>
          </a:p>
          <a:p>
            <a:r>
              <a:rPr lang="en-US" sz="1000" dirty="0"/>
              <a:t>_____________________________________</a:t>
            </a:r>
          </a:p>
          <a:p>
            <a:r>
              <a:rPr lang="en-US" sz="1000" b="1" kern="0" dirty="0">
                <a:solidFill>
                  <a:srgbClr val="1F497D">
                    <a:lumMod val="75000"/>
                  </a:srgbClr>
                </a:solidFill>
                <a:ea typeface="ＭＳ Ｐゴシック" pitchFamily="34" charset="-128"/>
              </a:rPr>
              <a:t>NOTE TO PRESENTER</a:t>
            </a:r>
          </a:p>
          <a:p>
            <a:pPr marL="285750" indent="-285750">
              <a:buFont typeface="Arial" panose="020B0604020202020204" pitchFamily="34" charset="0"/>
              <a:buChar char="•"/>
            </a:pPr>
            <a:r>
              <a:rPr lang="en-US" sz="1000" b="1" i="1" kern="0" dirty="0">
                <a:solidFill>
                  <a:srgbClr val="1F497D">
                    <a:lumMod val="75000"/>
                  </a:srgbClr>
                </a:solidFill>
                <a:ea typeface="ＭＳ Ｐゴシック" pitchFamily="34" charset="-128"/>
              </a:rPr>
              <a:t>THIS SLIDE IS ANIMATED.</a:t>
            </a:r>
            <a:endParaRPr lang="en-US" sz="1000" i="1" kern="0" dirty="0">
              <a:solidFill>
                <a:srgbClr val="1F497D">
                  <a:lumMod val="75000"/>
                </a:srgbClr>
              </a:solidFill>
              <a:ea typeface="ＭＳ Ｐゴシック" pitchFamily="34" charset="-128"/>
            </a:endParaRPr>
          </a:p>
          <a:p>
            <a:pPr marL="172839" indent="-172839">
              <a:buFont typeface="Arial" panose="020B0604020202020204" pitchFamily="34" charset="0"/>
              <a:buChar char="•"/>
            </a:pPr>
            <a:r>
              <a:rPr lang="en-US" sz="1000" kern="0" dirty="0">
                <a:solidFill>
                  <a:srgbClr val="1F497D">
                    <a:lumMod val="75000"/>
                  </a:srgbClr>
                </a:solidFill>
                <a:ea typeface="ＭＳ Ｐゴシック" pitchFamily="34" charset="-128"/>
              </a:rPr>
              <a:t>This slide shows only partial text,</a:t>
            </a:r>
            <a:r>
              <a:rPr lang="en-US" sz="1000" kern="0" baseline="0" dirty="0">
                <a:solidFill>
                  <a:srgbClr val="1F497D">
                    <a:lumMod val="75000"/>
                  </a:srgbClr>
                </a:solidFill>
                <a:ea typeface="ＭＳ Ｐゴシック" pitchFamily="34" charset="-128"/>
              </a:rPr>
              <a:t> full entry is available here: </a:t>
            </a:r>
            <a:r>
              <a:rPr lang="en-US" dirty="0">
                <a:hlinkClick r:id="rId3"/>
              </a:rPr>
              <a:t>https://www.countyhealthrankings.org/take-action-to-improve-health/what-works-for-health/strategies/paid-family-leave</a:t>
            </a:r>
            <a:endParaRPr lang="en-US" dirty="0"/>
          </a:p>
          <a:p>
            <a:pPr marL="172839" indent="-172839">
              <a:buFont typeface="Arial" panose="020B0604020202020204" pitchFamily="34" charset="0"/>
              <a:buChar char="•"/>
            </a:pPr>
            <a:r>
              <a:rPr lang="en-US" sz="1000" kern="0" baseline="0" dirty="0">
                <a:solidFill>
                  <a:srgbClr val="1F497D">
                    <a:lumMod val="75000"/>
                  </a:srgbClr>
                </a:solidFill>
                <a:ea typeface="ＭＳ Ｐゴシック" pitchFamily="34" charset="-128"/>
              </a:rPr>
              <a:t>This strategy was chosen because it was featured in the 2020 County Health Rankings Key Findings Report and is very timely with COVID-19.</a:t>
            </a:r>
          </a:p>
          <a:p>
            <a:pPr marL="172839" indent="-172839">
              <a:buFont typeface="Arial" panose="020B0604020202020204" pitchFamily="34" charset="0"/>
              <a:buChar char="•"/>
            </a:pPr>
            <a:r>
              <a:rPr lang="en-US" sz="1000" b="0" kern="0" baseline="0" dirty="0">
                <a:solidFill>
                  <a:srgbClr val="1F497D">
                    <a:lumMod val="75000"/>
                  </a:srgbClr>
                </a:solidFill>
                <a:ea typeface="ＭＳ Ｐゴシック" pitchFamily="34" charset="-128"/>
              </a:rPr>
              <a:t>Strategies are updated regularly. This strategy was last updated 8/6/18.</a:t>
            </a:r>
            <a:endParaRPr lang="en-US" sz="1000" b="1" dirty="0"/>
          </a:p>
          <a:p>
            <a:endParaRPr lang="en-US" dirty="0"/>
          </a:p>
        </p:txBody>
      </p:sp>
      <p:sp>
        <p:nvSpPr>
          <p:cNvPr id="4" name="Slide Number Placeholder 3"/>
          <p:cNvSpPr>
            <a:spLocks noGrp="1"/>
          </p:cNvSpPr>
          <p:nvPr>
            <p:ph type="sldNum" sz="quarter" idx="5"/>
          </p:nvPr>
        </p:nvSpPr>
        <p:spPr/>
        <p:txBody>
          <a:bodyPr/>
          <a:lstStyle/>
          <a:p>
            <a:fld id="{D0436190-2B33-4150-846A-A7605BC5C8AA}" type="slidenum">
              <a:rPr lang="en-US" smtClean="0"/>
              <a:t>33</a:t>
            </a:fld>
            <a:endParaRPr lang="en-US"/>
          </a:p>
        </p:txBody>
      </p:sp>
    </p:spTree>
    <p:extLst>
      <p:ext uri="{BB962C8B-B14F-4D97-AF65-F5344CB8AC3E}">
        <p14:creationId xmlns:p14="http://schemas.microsoft.com/office/powerpoint/2010/main" val="4076261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0" dirty="0">
                <a:solidFill>
                  <a:srgbClr val="1F497D">
                    <a:lumMod val="75000"/>
                  </a:srgbClr>
                </a:solidFill>
                <a:ea typeface="ＭＳ Ｐゴシック" pitchFamily="34" charset="-128"/>
              </a:rPr>
              <a:t>KEY POINTS</a:t>
            </a:r>
          </a:p>
          <a:p>
            <a:r>
              <a:rPr lang="en-US" sz="1200" b="0" dirty="0"/>
              <a:t>For 2020, we have added some </a:t>
            </a:r>
            <a:r>
              <a:rPr lang="en-US" sz="1200" baseline="0" dirty="0">
                <a:highlight>
                  <a:srgbClr val="FFFF00"/>
                </a:highlight>
              </a:rPr>
              <a:t>new features to make What Works for Health more user-friendly! </a:t>
            </a:r>
          </a:p>
          <a:p>
            <a:pPr marL="0" indent="0">
              <a:buFontTx/>
              <a:buNone/>
            </a:pPr>
            <a:endParaRPr lang="en-US" sz="1200" baseline="0" dirty="0">
              <a:highlight>
                <a:srgbClr val="FFFF00"/>
              </a:highlight>
            </a:endParaRPr>
          </a:p>
          <a:p>
            <a:pPr marL="0" indent="0">
              <a:buFontTx/>
              <a:buNone/>
            </a:pPr>
            <a:r>
              <a:rPr lang="en-US" sz="1100" b="0" i="0" kern="1200" dirty="0">
                <a:solidFill>
                  <a:schemeClr val="tx1"/>
                </a:solidFill>
                <a:effectLst/>
                <a:latin typeface="+mn-lt"/>
                <a:ea typeface="+mn-ea"/>
                <a:cs typeface="+mn-cs"/>
              </a:rPr>
              <a:t>We now offer: </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Improved filtering and search capabilities;</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[CLICK 1] </a:t>
            </a:r>
            <a:r>
              <a:rPr lang="en-US" sz="1100" b="0" i="0" kern="1200" dirty="0">
                <a:solidFill>
                  <a:schemeClr val="tx1"/>
                </a:solidFill>
                <a:effectLst/>
                <a:latin typeface="+mn-lt"/>
                <a:ea typeface="+mn-ea"/>
                <a:cs typeface="+mn-cs"/>
              </a:rPr>
              <a:t>The option to print a two-page handout with strategy details;</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[CLICK 2] </a:t>
            </a:r>
            <a:r>
              <a:rPr lang="en-US" sz="1100" b="0" i="0" kern="1200" dirty="0">
                <a:solidFill>
                  <a:schemeClr val="tx1"/>
                </a:solidFill>
                <a:effectLst/>
                <a:latin typeface="+mn-lt"/>
                <a:ea typeface="+mn-ea"/>
                <a:cs typeface="+mn-cs"/>
              </a:rPr>
              <a:t>The opportunity to save selected strategies to come back to at any time</a:t>
            </a:r>
          </a:p>
          <a:p>
            <a:pPr marL="171450" indent="-171450">
              <a:buFont typeface="Arial" panose="020B0604020202020204" pitchFamily="34" charset="0"/>
              <a:buChar char="•"/>
            </a:pPr>
            <a:r>
              <a:rPr lang="en-US" sz="1100" b="1" i="0" kern="1200" dirty="0">
                <a:solidFill>
                  <a:schemeClr val="tx1"/>
                </a:solidFill>
                <a:effectLst/>
                <a:latin typeface="+mn-lt"/>
                <a:ea typeface="+mn-ea"/>
                <a:cs typeface="+mn-cs"/>
              </a:rPr>
              <a:t>[CLICK 3] </a:t>
            </a:r>
            <a:r>
              <a:rPr lang="en-US" sz="1100" b="0" i="0" kern="1200" dirty="0">
                <a:solidFill>
                  <a:schemeClr val="tx1"/>
                </a:solidFill>
                <a:effectLst/>
                <a:latin typeface="+mn-lt"/>
                <a:ea typeface="+mn-ea"/>
                <a:cs typeface="+mn-cs"/>
              </a:rPr>
              <a:t>Access to your customized list of saved strategies and the ability to either email or download them.</a:t>
            </a:r>
            <a:endParaRPr lang="en-US" sz="1200" baseline="0" dirty="0">
              <a:highlight>
                <a:srgbClr val="FFFF00"/>
              </a:highlight>
            </a:endParaRPr>
          </a:p>
          <a:p>
            <a:endParaRPr lang="en-US" sz="1200" b="1" dirty="0"/>
          </a:p>
          <a:p>
            <a:r>
              <a:rPr lang="en-US" sz="1200" dirty="0"/>
              <a:t>_____________________________________</a:t>
            </a:r>
          </a:p>
          <a:p>
            <a:r>
              <a:rPr lang="en-US" sz="1200" b="1" kern="0" dirty="0">
                <a:solidFill>
                  <a:srgbClr val="1F497D">
                    <a:lumMod val="75000"/>
                  </a:srgbClr>
                </a:solidFill>
                <a:ea typeface="ＭＳ Ｐゴシック" pitchFamily="34" charset="-128"/>
              </a:rPr>
              <a:t>NOTE TO PRESENTER</a:t>
            </a:r>
          </a:p>
          <a:p>
            <a:pPr marL="285750" indent="-285750">
              <a:buFont typeface="Arial" panose="020B0604020202020204" pitchFamily="34" charset="0"/>
              <a:buChar char="•"/>
            </a:pPr>
            <a:r>
              <a:rPr lang="en-US" sz="1200" b="1" i="1" kern="0" dirty="0">
                <a:solidFill>
                  <a:srgbClr val="1F497D">
                    <a:lumMod val="75000"/>
                  </a:srgbClr>
                </a:solidFill>
                <a:ea typeface="ＭＳ Ｐゴシック" pitchFamily="34" charset="-128"/>
              </a:rPr>
              <a:t>THIS SLIDE IS ANIMATED.</a:t>
            </a:r>
            <a:endParaRPr lang="en-US" sz="1200" i="1" kern="0" dirty="0">
              <a:solidFill>
                <a:srgbClr val="1F497D">
                  <a:lumMod val="75000"/>
                </a:srgbClr>
              </a:solidFill>
              <a:ea typeface="ＭＳ Ｐゴシック" pitchFamily="34" charset="-128"/>
            </a:endParaRPr>
          </a:p>
          <a:p>
            <a:pPr marL="172839" indent="-172839">
              <a:buFont typeface="Arial" panose="020B0604020202020204" pitchFamily="34" charset="0"/>
              <a:buChar char="•"/>
            </a:pPr>
            <a:r>
              <a:rPr lang="en-US" sz="1200" kern="0" dirty="0">
                <a:solidFill>
                  <a:srgbClr val="1F497D">
                    <a:lumMod val="75000"/>
                  </a:srgbClr>
                </a:solidFill>
                <a:ea typeface="ＭＳ Ｐゴシック" pitchFamily="34" charset="-128"/>
              </a:rPr>
              <a:t>This slide shows only partial text,</a:t>
            </a:r>
            <a:r>
              <a:rPr lang="en-US" sz="1200" kern="0" baseline="0" dirty="0">
                <a:solidFill>
                  <a:srgbClr val="1F497D">
                    <a:lumMod val="75000"/>
                  </a:srgbClr>
                </a:solidFill>
                <a:ea typeface="ＭＳ Ｐゴシック" pitchFamily="34" charset="-128"/>
              </a:rPr>
              <a:t> full entry is available here: </a:t>
            </a:r>
            <a:r>
              <a:rPr lang="en-US" dirty="0">
                <a:hlinkClick r:id="rId3"/>
              </a:rPr>
              <a:t>https://www.countyhealthrankings.org/take-action-to-improve-health/what-works-for-health/strategies/paid-family-leave</a:t>
            </a:r>
            <a:endParaRPr lang="en-US" dirty="0"/>
          </a:p>
          <a:p>
            <a:pPr marL="172839" indent="-172839">
              <a:buFont typeface="Arial" panose="020B0604020202020204" pitchFamily="34" charset="0"/>
              <a:buChar char="•"/>
            </a:pPr>
            <a:r>
              <a:rPr lang="en-US" sz="1200" kern="0" baseline="0" dirty="0">
                <a:solidFill>
                  <a:srgbClr val="1F497D">
                    <a:lumMod val="75000"/>
                  </a:srgbClr>
                </a:solidFill>
                <a:ea typeface="ＭＳ Ｐゴシック" pitchFamily="34" charset="-128"/>
              </a:rPr>
              <a:t>This strategy was chosen because it was featured in the 2020 County Health Rankings Key Findings Report and is very timely with COVID-19.</a:t>
            </a:r>
          </a:p>
          <a:p>
            <a:pPr marL="172839" indent="-172839">
              <a:buFont typeface="Arial" panose="020B0604020202020204" pitchFamily="34" charset="0"/>
              <a:buChar char="•"/>
            </a:pPr>
            <a:r>
              <a:rPr lang="en-US" sz="1200" b="0" kern="0" baseline="0" dirty="0">
                <a:solidFill>
                  <a:srgbClr val="1F497D">
                    <a:lumMod val="75000"/>
                  </a:srgbClr>
                </a:solidFill>
                <a:ea typeface="ＭＳ Ｐゴシック" pitchFamily="34" charset="-128"/>
              </a:rPr>
              <a:t>Strategies are updated regularly. This strategy was last updated 8/6/18.</a:t>
            </a:r>
            <a:endParaRPr lang="en-US" sz="1200" b="1" dirty="0"/>
          </a:p>
          <a:p>
            <a:endParaRPr lang="en-US" dirty="0"/>
          </a:p>
        </p:txBody>
      </p:sp>
      <p:sp>
        <p:nvSpPr>
          <p:cNvPr id="4" name="Slide Number Placeholder 3"/>
          <p:cNvSpPr>
            <a:spLocks noGrp="1"/>
          </p:cNvSpPr>
          <p:nvPr>
            <p:ph type="sldNum" sz="quarter" idx="5"/>
          </p:nvPr>
        </p:nvSpPr>
        <p:spPr/>
        <p:txBody>
          <a:bodyPr/>
          <a:lstStyle/>
          <a:p>
            <a:fld id="{D0436190-2B33-4150-846A-A7605BC5C8AA}" type="slidenum">
              <a:rPr lang="en-US" smtClean="0"/>
              <a:t>34</a:t>
            </a:fld>
            <a:endParaRPr lang="en-US"/>
          </a:p>
        </p:txBody>
      </p:sp>
    </p:spTree>
    <p:extLst>
      <p:ext uri="{BB962C8B-B14F-4D97-AF65-F5344CB8AC3E}">
        <p14:creationId xmlns:p14="http://schemas.microsoft.com/office/powerpoint/2010/main" val="2295768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p>
          <a:p>
            <a:r>
              <a:rPr lang="en-US" b="0" dirty="0"/>
              <a:t>Y</a:t>
            </a:r>
            <a:r>
              <a:rPr lang="en-US" dirty="0"/>
              <a:t>ou can access the strategies you’ve starred throughout your visit to WWFH at the top right of your screen, similar to a shopping cart.  Once you’ve created the list of strategies you’re interested in exploring further, you can download them to your computer or email them to yourself and your colleagues. </a:t>
            </a:r>
          </a:p>
          <a:p>
            <a:endParaRPr lang="en-US" dirty="0"/>
          </a:p>
          <a:p>
            <a:r>
              <a:rPr lang="en-US" dirty="0"/>
              <a:t>Only interested in sharing some of your selected strategies? Just choose the right ones and pass them along. </a:t>
            </a:r>
          </a:p>
          <a:p>
            <a:endParaRPr lang="en-US" dirty="0"/>
          </a:p>
          <a:p>
            <a:r>
              <a:rPr lang="en-US" dirty="0"/>
              <a:t>Your saved strategies list will remain intact and will continue to appear when you visit our website, www.countyhealthrankings.org, until you clear your cookies. </a:t>
            </a:r>
          </a:p>
          <a:p>
            <a:endParaRPr lang="en-US" dirty="0"/>
          </a:p>
        </p:txBody>
      </p:sp>
      <p:sp>
        <p:nvSpPr>
          <p:cNvPr id="4" name="Slide Number Placeholder 3"/>
          <p:cNvSpPr>
            <a:spLocks noGrp="1"/>
          </p:cNvSpPr>
          <p:nvPr>
            <p:ph type="sldNum" sz="quarter" idx="5"/>
          </p:nvPr>
        </p:nvSpPr>
        <p:spPr/>
        <p:txBody>
          <a:bodyPr/>
          <a:lstStyle/>
          <a:p>
            <a:fld id="{D0436190-2B33-4150-846A-A7605BC5C8AA}" type="slidenum">
              <a:rPr lang="en-US" smtClean="0"/>
              <a:t>35</a:t>
            </a:fld>
            <a:endParaRPr lang="en-US"/>
          </a:p>
        </p:txBody>
      </p:sp>
    </p:spTree>
    <p:extLst>
      <p:ext uri="{BB962C8B-B14F-4D97-AF65-F5344CB8AC3E}">
        <p14:creationId xmlns:p14="http://schemas.microsoft.com/office/powerpoint/2010/main" val="2503407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6" rtl="0" eaLnBrk="1" fontAlgn="base" latinLnBrk="0" hangingPunct="1">
              <a:lnSpc>
                <a:spcPct val="100000"/>
              </a:lnSpc>
              <a:spcBef>
                <a:spcPct val="30000"/>
              </a:spcBef>
              <a:spcAft>
                <a:spcPct val="0"/>
              </a:spcAft>
              <a:buClrTx/>
              <a:buSzTx/>
              <a:buFontTx/>
              <a:buNone/>
              <a:tabLst/>
              <a:defRPr/>
            </a:pPr>
            <a:r>
              <a:rPr lang="en-US" sz="1400" b="1" kern="0" dirty="0">
                <a:solidFill>
                  <a:srgbClr val="1F497D">
                    <a:lumMod val="75000"/>
                  </a:srgbClr>
                </a:solidFill>
                <a:ea typeface="ＭＳ Ｐゴシック" pitchFamily="34" charset="-128"/>
              </a:rPr>
              <a:t>KEY POINTS</a:t>
            </a:r>
          </a:p>
          <a:p>
            <a:pPr marL="0" marR="0" lvl="0" indent="0" algn="l" defTabSz="911326" rtl="0" eaLnBrk="1" fontAlgn="base" latinLnBrk="0" hangingPunct="1">
              <a:lnSpc>
                <a:spcPct val="100000"/>
              </a:lnSpc>
              <a:spcBef>
                <a:spcPct val="30000"/>
              </a:spcBef>
              <a:spcAft>
                <a:spcPct val="0"/>
              </a:spcAft>
              <a:buClrTx/>
              <a:buSzTx/>
              <a:buFontTx/>
              <a:buNone/>
              <a:tabLst/>
              <a:defRPr/>
            </a:pPr>
            <a:r>
              <a:rPr lang="en-US" sz="1400" b="0" dirty="0"/>
              <a:t>How can you identify which strategies you may want to select?</a:t>
            </a:r>
            <a:endParaRPr lang="en-US" sz="1400" b="1" dirty="0"/>
          </a:p>
          <a:p>
            <a:pPr defTabSz="911326">
              <a:defRPr/>
            </a:pPr>
            <a:endParaRPr lang="en-US" sz="1400" b="1" dirty="0"/>
          </a:p>
          <a:p>
            <a:pPr defTabSz="911326">
              <a:defRPr/>
            </a:pPr>
            <a:r>
              <a:rPr lang="en-US" sz="1400" dirty="0"/>
              <a:t>We like to suggest an approach we think of as “evidence plus.” </a:t>
            </a:r>
          </a:p>
          <a:p>
            <a:pPr defTabSz="911326">
              <a:defRPr/>
            </a:pPr>
            <a:endParaRPr lang="en-US" sz="1400" dirty="0"/>
          </a:p>
          <a:p>
            <a:pPr defTabSz="911326">
              <a:defRPr/>
            </a:pPr>
            <a:r>
              <a:rPr lang="en-US" sz="1400" dirty="0"/>
              <a:t>This approach connects the evidence you find in each strategy with your local culture and context. As you explore WWFH and read specific strategies, you’ll find content to support this approach.</a:t>
            </a:r>
          </a:p>
          <a:p>
            <a:pPr defTabSz="911326">
              <a:defRPr/>
            </a:pPr>
            <a:endParaRPr lang="en-US" sz="1400" dirty="0"/>
          </a:p>
          <a:p>
            <a:pPr defTabSz="911326">
              <a:defRPr/>
            </a:pPr>
            <a:r>
              <a:rPr lang="en-US" sz="1400" dirty="0"/>
              <a:t>To start, consider asking: </a:t>
            </a:r>
          </a:p>
          <a:p>
            <a:r>
              <a:rPr lang="en-US" sz="1400" dirty="0"/>
              <a:t>- </a:t>
            </a:r>
            <a:r>
              <a:rPr lang="en-US" sz="1400" b="1" dirty="0"/>
              <a:t>[CLICK 1] </a:t>
            </a:r>
            <a:r>
              <a:rPr lang="en-US" sz="1400" dirty="0"/>
              <a:t>Does the strategy work? Will it work here? </a:t>
            </a:r>
          </a:p>
          <a:p>
            <a:r>
              <a:rPr lang="en-US" sz="1400" dirty="0"/>
              <a:t>- Then, look at the details: </a:t>
            </a:r>
            <a:r>
              <a:rPr lang="en-US" sz="1400" b="1" dirty="0"/>
              <a:t>[CLICK 2] </a:t>
            </a:r>
            <a:r>
              <a:rPr lang="en-US" sz="1400" dirty="0"/>
              <a:t>Evidence ratings show the likelihood a strategy will work, based on best available evidence; there’s a field called expected beneficial outcomes that will show you what it is rated for. </a:t>
            </a:r>
          </a:p>
          <a:p>
            <a:r>
              <a:rPr lang="en-US" sz="1400" dirty="0"/>
              <a:t>- </a:t>
            </a:r>
            <a:r>
              <a:rPr lang="en-US" sz="1400" b="1" dirty="0"/>
              <a:t>[CLICK 3]</a:t>
            </a:r>
            <a:r>
              <a:rPr lang="en-US" sz="1400" dirty="0"/>
              <a:t> Confirm these outcomes matter to you. Reading the evidence of effectiveness summary can help you know if a strategy is likely to work locally—do you see populations like yours? Communities like yours?</a:t>
            </a:r>
          </a:p>
          <a:p>
            <a:pPr defTabSz="911326">
              <a:defRPr/>
            </a:pPr>
            <a:r>
              <a:rPr lang="en-US" sz="1400" dirty="0"/>
              <a:t>- </a:t>
            </a:r>
            <a:r>
              <a:rPr lang="en-US" sz="1400" b="1" dirty="0"/>
              <a:t>[CLICK 4]</a:t>
            </a:r>
            <a:r>
              <a:rPr lang="en-US" sz="1400" dirty="0"/>
              <a:t> Disparity ratings indicate likely effects on disparities or gaps in expected outcomes, and </a:t>
            </a:r>
          </a:p>
          <a:p>
            <a:pPr marL="285750" indent="-285750" defTabSz="911326">
              <a:buFontTx/>
              <a:buChar char="-"/>
              <a:defRPr/>
            </a:pPr>
            <a:r>
              <a:rPr lang="en-US" sz="1400" b="1" dirty="0"/>
              <a:t>[CLICK 5] </a:t>
            </a:r>
            <a:r>
              <a:rPr lang="en-US" sz="1400" dirty="0"/>
              <a:t>Implementation examples include toolkits, model policy language, and illustrations of how communities have put a strategy into action</a:t>
            </a:r>
          </a:p>
          <a:p>
            <a:pPr marL="285750" indent="-285750" defTabSz="911326">
              <a:buFontTx/>
              <a:buChar char="-"/>
              <a:defRPr/>
            </a:pPr>
            <a:endParaRPr lang="en-US" sz="1400" dirty="0"/>
          </a:p>
          <a:p>
            <a:pPr marL="0" indent="0" defTabSz="911326">
              <a:buFontTx/>
              <a:buNone/>
              <a:defRPr/>
            </a:pPr>
            <a:endParaRPr lang="en-US" sz="1400" dirty="0"/>
          </a:p>
          <a:p>
            <a:pPr marL="0" indent="0" defTabSz="911326">
              <a:buFontTx/>
              <a:buNone/>
              <a:defRPr/>
            </a:pPr>
            <a:r>
              <a:rPr lang="en-US" sz="1400" b="1" dirty="0"/>
              <a:t>-------------------</a:t>
            </a:r>
          </a:p>
          <a:p>
            <a:r>
              <a:rPr lang="en-US" sz="1400" b="1" kern="0" dirty="0">
                <a:solidFill>
                  <a:srgbClr val="1F497D">
                    <a:lumMod val="75000"/>
                  </a:srgbClr>
                </a:solidFill>
                <a:ea typeface="ＭＳ Ｐゴシック" pitchFamily="34" charset="-128"/>
              </a:rPr>
              <a:t>NOTE TO PRESENTER</a:t>
            </a:r>
          </a:p>
          <a:p>
            <a:pPr marL="285750" indent="-285750">
              <a:buFont typeface="Arial" panose="020B0604020202020204" pitchFamily="34" charset="0"/>
              <a:buChar char="•"/>
            </a:pPr>
            <a:r>
              <a:rPr lang="en-US" sz="1400" b="1" i="1" kern="0" dirty="0">
                <a:solidFill>
                  <a:srgbClr val="1F497D">
                    <a:lumMod val="75000"/>
                  </a:srgbClr>
                </a:solidFill>
                <a:ea typeface="ＭＳ Ｐゴシック" pitchFamily="34" charset="-128"/>
              </a:rPr>
              <a:t>THIS SLIDE IS ANIMATED.</a:t>
            </a:r>
            <a:endParaRPr lang="en-US" sz="1400" i="1" kern="0" dirty="0">
              <a:solidFill>
                <a:srgbClr val="1F497D">
                  <a:lumMod val="75000"/>
                </a:srgbClr>
              </a:solidFill>
              <a:ea typeface="ＭＳ Ｐゴシック" pitchFamily="34" charset="-128"/>
            </a:endParaRPr>
          </a:p>
          <a:p>
            <a:pPr marL="0" indent="0" defTabSz="911326">
              <a:buFontTx/>
              <a:buNone/>
              <a:defRPr/>
            </a:pPr>
            <a:endParaRPr lang="en-US" sz="1400" b="1"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36</a:t>
            </a:fld>
            <a:endParaRPr lang="en-US" dirty="0"/>
          </a:p>
        </p:txBody>
      </p:sp>
    </p:spTree>
    <p:extLst>
      <p:ext uri="{BB962C8B-B14F-4D97-AF65-F5344CB8AC3E}">
        <p14:creationId xmlns:p14="http://schemas.microsoft.com/office/powerpoint/2010/main" val="3128663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sz="1400" dirty="0"/>
          </a:p>
        </p:txBody>
      </p:sp>
      <p:sp>
        <p:nvSpPr>
          <p:cNvPr id="4" name="Slide Number Placeholder 3"/>
          <p:cNvSpPr>
            <a:spLocks noGrp="1"/>
          </p:cNvSpPr>
          <p:nvPr>
            <p:ph type="sldNum" sz="quarter" idx="10"/>
          </p:nvPr>
        </p:nvSpPr>
        <p:spPr/>
        <p:txBody>
          <a:bodyPr/>
          <a:lstStyle/>
          <a:p>
            <a:pPr marL="0" marR="0" lvl="0" indent="0" algn="r" defTabSz="953377"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53377" rtl="0" eaLnBrk="0" fontAlgn="base" latinLnBrk="0" hangingPunct="0">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13096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KEY POINTS:</a:t>
            </a:r>
          </a:p>
          <a:p>
            <a:pPr defTabSz="940826">
              <a:defRPr/>
            </a:pPr>
            <a:r>
              <a:rPr lang="en-US" baseline="0" dirty="0"/>
              <a:t>The work of transforming communities is not easy. We believe that by supporting communities with guidance about HOW TO TAKE ACTION and WHO TO WORK WITH, we can accelerate their </a:t>
            </a:r>
            <a:r>
              <a:rPr lang="en-US" dirty="0"/>
              <a:t>progress toward improved health outcomes and health equity. </a:t>
            </a:r>
          </a:p>
          <a:p>
            <a:pPr defTabSz="940826">
              <a:defRPr/>
            </a:pPr>
            <a:endParaRPr lang="en-US" dirty="0"/>
          </a:p>
          <a:p>
            <a:r>
              <a:rPr lang="en-US" baseline="0" dirty="0"/>
              <a:t>County Health Rankings &amp; Roadmaps provides guidance in a few key ways: </a:t>
            </a:r>
          </a:p>
          <a:p>
            <a:pPr marL="176405" indent="-176405">
              <a:buFontTx/>
              <a:buChar char="-"/>
            </a:pPr>
            <a:r>
              <a:rPr lang="en-US" b="0" baseline="0" dirty="0"/>
              <a:t>For example, learning opportunities </a:t>
            </a:r>
            <a:r>
              <a:rPr lang="en-US" baseline="0" dirty="0"/>
              <a:t>like our webinar series and more interactive discussion groups </a:t>
            </a:r>
          </a:p>
          <a:p>
            <a:pPr marL="176405" indent="-176405">
              <a:buFontTx/>
              <a:buChar char="-"/>
            </a:pPr>
            <a:r>
              <a:rPr lang="en-US" baseline="0" dirty="0"/>
              <a:t>Our online Action Center and Partner Center</a:t>
            </a:r>
          </a:p>
          <a:p>
            <a:pPr marL="176405" indent="-176405">
              <a:buFontTx/>
              <a:buChar char="-"/>
            </a:pPr>
            <a:r>
              <a:rPr lang="en-US" baseline="0" dirty="0"/>
              <a:t>Online resources like Action Learning Guides</a:t>
            </a:r>
          </a:p>
          <a:p>
            <a:pPr marL="176405" indent="-176405">
              <a:buFontTx/>
              <a:buChar char="-"/>
            </a:pPr>
            <a:r>
              <a:rPr lang="en-US" baseline="0" dirty="0"/>
              <a:t>Support from Action Learning Coaches </a:t>
            </a:r>
          </a:p>
          <a:p>
            <a:pPr defTabSz="940826">
              <a:defRPr/>
            </a:pP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38</a:t>
            </a:fld>
            <a:endParaRPr lang="en-US" dirty="0"/>
          </a:p>
        </p:txBody>
      </p:sp>
    </p:spTree>
    <p:extLst>
      <p:ext uri="{BB962C8B-B14F-4D97-AF65-F5344CB8AC3E}">
        <p14:creationId xmlns:p14="http://schemas.microsoft.com/office/powerpoint/2010/main" val="903191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a:t>
            </a:r>
            <a:r>
              <a:rPr lang="en-US" b="1" baseline="0" dirty="0"/>
              <a:t> POINTS: </a:t>
            </a:r>
          </a:p>
          <a:p>
            <a:r>
              <a:rPr lang="en-US" dirty="0"/>
              <a:t>This image illustrates HOW communities transform health and, at its center, WHO has a role to play in making it happen.</a:t>
            </a:r>
          </a:p>
          <a:p>
            <a:pPr rtl="0"/>
            <a:endParaRPr lang="en-US" b="1" dirty="0"/>
          </a:p>
          <a:p>
            <a:pPr rtl="0"/>
            <a:r>
              <a:rPr lang="en-US" dirty="0"/>
              <a:t>Our Action Center and Partner Center are grounded in the Take Action Cycle. </a:t>
            </a:r>
          </a:p>
          <a:p>
            <a:pPr rtl="0"/>
            <a:endParaRPr lang="en-US" dirty="0"/>
          </a:p>
          <a:p>
            <a:pPr rtl="0"/>
            <a:r>
              <a:rPr lang="en-US" dirty="0"/>
              <a:t>The guidance we provide helps communities work through each of these important steps in community change and consider the different types of people to work with along the way. </a:t>
            </a:r>
          </a:p>
          <a:p>
            <a:pPr rtl="0"/>
            <a:endParaRPr lang="en-US" dirty="0"/>
          </a:p>
          <a:p>
            <a:pPr rtl="0"/>
            <a:r>
              <a:rPr lang="en-US" dirty="0"/>
              <a:t>We know that action isn’t always linear and sometimes these steps overlap. You may find yourself moving back and forth between these steps. That’s OK.</a:t>
            </a:r>
          </a:p>
          <a:p>
            <a:pPr rtl="0"/>
            <a:endParaRPr lang="en-US" dirty="0"/>
          </a:p>
          <a:p>
            <a:pPr rtl="0"/>
            <a:r>
              <a:rPr lang="en-US" dirty="0"/>
              <a:t>However, we believe that it’s important: </a:t>
            </a:r>
          </a:p>
          <a:p>
            <a:pPr marL="176405" indent="-176405">
              <a:buFont typeface="Arial" panose="020B0604020202020204" pitchFamily="34" charset="0"/>
              <a:buChar char="•"/>
            </a:pPr>
            <a:r>
              <a:rPr lang="en-US" dirty="0"/>
              <a:t>To understand not just your community’s needs, but also its resources. </a:t>
            </a:r>
          </a:p>
          <a:p>
            <a:pPr marL="176405" indent="-176405">
              <a:buFont typeface="Arial" panose="020B0604020202020204" pitchFamily="34" charset="0"/>
              <a:buChar char="•"/>
            </a:pPr>
            <a:r>
              <a:rPr lang="en-US" dirty="0"/>
              <a:t>To select priorities, because if everything is important, nothing is …</a:t>
            </a:r>
          </a:p>
          <a:p>
            <a:pPr marL="176405" indent="-176405">
              <a:buFont typeface="Arial" panose="020B0604020202020204" pitchFamily="34" charset="0"/>
              <a:buChar char="•"/>
            </a:pPr>
            <a:r>
              <a:rPr lang="en-US" dirty="0"/>
              <a:t>To look to the evidence when considering what to do AND consider things like local context and priorities when selecting policies and programs that will work for you. </a:t>
            </a:r>
          </a:p>
          <a:p>
            <a:pPr marL="176405" indent="-176405">
              <a:buFont typeface="Arial" panose="020B0604020202020204" pitchFamily="34" charset="0"/>
              <a:buChar char="•"/>
            </a:pPr>
            <a:r>
              <a:rPr lang="en-US" dirty="0"/>
              <a:t>All of that work gains meaning when we actually take action on what is important and learn whether that action is doing what we set out to do through evaluation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39</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5350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r>
              <a:rPr lang="en-US" dirty="0"/>
              <a:t>The second goal is to close the health gaps between those with the most and least opportunities for good health. </a:t>
            </a:r>
          </a:p>
          <a:p>
            <a:pPr defTabSz="940826">
              <a:defRPr/>
            </a:pPr>
            <a:endParaRPr lang="en-US" dirty="0"/>
          </a:p>
          <a:p>
            <a:pPr defTabSz="940826">
              <a:defRPr/>
            </a:pPr>
            <a:r>
              <a:rPr lang="en-US" dirty="0"/>
              <a:t>Everyone should have a fair opportunity to be as healthy as possible, regardless of where we live or the circumstances we were born into.  The choices we make depend on the opportunities we have - things like access to healthy foods or a quality education, or living in safe and affordable housing and crime-free neighborhoods. Not everyone has these opportunities.   </a:t>
            </a:r>
          </a:p>
          <a:p>
            <a:pPr defTabSz="940826">
              <a:defRPr/>
            </a:pPr>
            <a:endParaRPr lang="en-US" b="1" dirty="0"/>
          </a:p>
          <a:p>
            <a:pPr defTabSz="940826">
              <a:defRPr/>
            </a:pPr>
            <a:r>
              <a:rPr lang="en-US" dirty="0"/>
              <a:t>These unequal opportunities create differences in health, do not come about on their own or because of the actions of individuals alone. They are often the result of policies and practices at every level that have created deep-rooted barriers to good health for some people. We see this in things like bank lending practices</a:t>
            </a:r>
            <a:r>
              <a:rPr lang="en-US" baseline="0" dirty="0"/>
              <a:t> and </a:t>
            </a:r>
            <a:r>
              <a:rPr lang="en-US" dirty="0"/>
              <a:t>school funding based largely on local property taxes. That means that everyone does not have a fair and just opportunity to live a long and healthy life. </a:t>
            </a:r>
          </a:p>
          <a:p>
            <a:pPr defTabSz="940826">
              <a:defRPr/>
            </a:pPr>
            <a:endParaRPr lang="en-US" dirty="0"/>
          </a:p>
          <a:p>
            <a:pPr defTabSz="940826">
              <a:defRPr/>
            </a:pPr>
            <a:r>
              <a:rPr lang="en-US" dirty="0"/>
              <a:t>But communities have the power to change this. </a:t>
            </a:r>
          </a:p>
          <a:p>
            <a:endParaRPr lang="en-US" dirty="0"/>
          </a:p>
          <a:p>
            <a:endParaRPr lang="en-US" dirty="0"/>
          </a:p>
          <a:p>
            <a:endParaRPr lang="en-US" dirty="0"/>
          </a:p>
          <a:p>
            <a:r>
              <a:rPr lang="en-US" dirty="0"/>
              <a:t>Photo: Durham County, NC. 2014 Culture of Health Prize winner. </a:t>
            </a:r>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76882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p>
          <a:p>
            <a:pPr rtl="0"/>
            <a:r>
              <a:rPr lang="en-US" dirty="0"/>
              <a:t>The Action Center, which you will find under Take Action to Improve Health on our website, provides step-by-step guidance and tools to help you move with data to action.</a:t>
            </a:r>
          </a:p>
          <a:p>
            <a:pPr rtl="0"/>
            <a:endParaRPr lang="en-US" dirty="0"/>
          </a:p>
          <a:p>
            <a:pPr rtl="0"/>
            <a:r>
              <a:rPr lang="en-US" dirty="0"/>
              <a:t>The Action Center answers the question: </a:t>
            </a:r>
            <a:r>
              <a:rPr lang="en-US" i="1" dirty="0"/>
              <a:t>How can we take action? </a:t>
            </a:r>
            <a:endParaRPr lang="en-US" b="0" dirty="0">
              <a:effectLst/>
            </a:endParaRPr>
          </a:p>
          <a:p>
            <a:pPr rtl="0"/>
            <a:br>
              <a:rPr lang="en-US" b="0" dirty="0">
                <a:effectLst/>
              </a:rPr>
            </a:br>
            <a:r>
              <a:rPr lang="en-US" dirty="0"/>
              <a:t>Each Action Step is broken down into key activities with guidance and suggested tools to support your work. </a:t>
            </a:r>
          </a:p>
          <a:p>
            <a:pPr rtl="0"/>
            <a:endParaRPr lang="en-US" b="0" dirty="0"/>
          </a:p>
          <a:p>
            <a:pPr rtl="0"/>
            <a:r>
              <a:rPr lang="en-US" b="0" dirty="0"/>
              <a:t>Consider where you are putting your efforts to help you get started: </a:t>
            </a:r>
          </a:p>
          <a:p>
            <a:r>
              <a:rPr lang="en-US" dirty="0"/>
              <a:t>For example, are you assessing your needs and resources or trying to choose effective policies or programs? You can choose the guides that are most useful for your stage of action.</a:t>
            </a:r>
          </a:p>
          <a:p>
            <a:endParaRPr lang="en-US" dirty="0"/>
          </a:p>
          <a:p>
            <a:r>
              <a:rPr lang="en-US" dirty="0"/>
              <a:t>You can also think about where you are feeling a little stuck. </a:t>
            </a:r>
          </a:p>
          <a:p>
            <a:pPr marL="171405" indent="-171405">
              <a:buFontTx/>
              <a:buChar char="-"/>
            </a:pPr>
            <a:r>
              <a:rPr lang="en-US" dirty="0"/>
              <a:t>Maybe you are having trouble moving from the assessing and planning to actually implementing the policy changes or programs you’ve selected. Then Act on What’s Important can help. </a:t>
            </a:r>
          </a:p>
          <a:p>
            <a:pPr marL="171405" indent="-171405">
              <a:buFontTx/>
              <a:buChar char="-"/>
            </a:pPr>
            <a:r>
              <a:rPr lang="en-US" dirty="0"/>
              <a:t>Maybe you struggle to keep your partners engaged or to recruit diverse stakeholders to your efforts, our Work Together guide can help. </a:t>
            </a:r>
          </a:p>
          <a:p>
            <a:pPr rtl="0" fontAlgn="base"/>
            <a:endParaRPr lang="en-US" dirty="0"/>
          </a:p>
          <a:p>
            <a:pPr rtl="0" fontAlgn="base"/>
            <a:r>
              <a:rPr lang="en-US" dirty="0"/>
              <a:t>Click into the guide that seems most useful, review the related Key Activities and choose the one that resonates with you.</a:t>
            </a:r>
          </a:p>
          <a:p>
            <a:pPr rtl="0" fontAlgn="base"/>
            <a:endParaRPr lang="en-US" dirty="0"/>
          </a:p>
          <a:p>
            <a:pPr rtl="0" fontAlgn="base"/>
            <a:r>
              <a:rPr lang="en-US" dirty="0"/>
              <a:t>The Action Center can also be used as a “just-in-time” resource that you revisit to find the right resources when you need them. </a:t>
            </a:r>
          </a:p>
        </p:txBody>
      </p:sp>
      <p:sp>
        <p:nvSpPr>
          <p:cNvPr id="4" name="Slide Number Placeholder 3"/>
          <p:cNvSpPr>
            <a:spLocks noGrp="1"/>
          </p:cNvSpPr>
          <p:nvPr>
            <p:ph type="sldNum" sz="quarter" idx="10"/>
          </p:nvPr>
        </p:nvSpPr>
        <p:spPr/>
        <p:txBody>
          <a:bodyPr/>
          <a:lstStyle/>
          <a:p>
            <a:fld id="{73CCD79A-C112-46F1-87CE-BB7105F42290}" type="slidenum">
              <a:rPr lang="en-US" smtClean="0"/>
              <a:pPr/>
              <a:t>40</a:t>
            </a:fld>
            <a:endParaRPr lang="en-US" dirty="0"/>
          </a:p>
        </p:txBody>
      </p:sp>
    </p:spTree>
    <p:extLst>
      <p:ext uri="{BB962C8B-B14F-4D97-AF65-F5344CB8AC3E}">
        <p14:creationId xmlns:p14="http://schemas.microsoft.com/office/powerpoint/2010/main" val="34642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p>
          <a:p>
            <a:pPr rtl="0"/>
            <a:r>
              <a:rPr lang="en-US" b="0" dirty="0"/>
              <a:t>The Partner Center reminds us that we all have a role to play in creating healthier communities. By working together we can achieve more than working alone.</a:t>
            </a:r>
          </a:p>
          <a:p>
            <a:pPr rtl="0"/>
            <a:endParaRPr lang="en-US" b="1" dirty="0"/>
          </a:p>
          <a:p>
            <a:pPr rtl="0"/>
            <a:r>
              <a:rPr lang="en-US" dirty="0"/>
              <a:t>The Partner Center, which you can also find under Take Action to Improve Health on our website, is all about joining with others to make lasting change in your community. It answers the question: </a:t>
            </a:r>
            <a:r>
              <a:rPr lang="en-US" i="1" dirty="0"/>
              <a:t>Who should we work with?</a:t>
            </a:r>
            <a:r>
              <a:rPr lang="en-US" dirty="0"/>
              <a:t> </a:t>
            </a:r>
            <a:endParaRPr lang="en-US" b="0" dirty="0">
              <a:effectLst/>
            </a:endParaRPr>
          </a:p>
          <a:p>
            <a:pPr rtl="0"/>
            <a:br>
              <a:rPr lang="en-US" b="0" dirty="0">
                <a:effectLst/>
              </a:rPr>
            </a:br>
            <a:r>
              <a:rPr lang="en-US" dirty="0"/>
              <a:t>Think about the people in your community who make positive changes happen. We can call them leaders, changemakers, or stakeholders -- whatever you call them, these are the people you want to partner with. How do you reach them? </a:t>
            </a:r>
          </a:p>
          <a:p>
            <a:pPr rtl="0"/>
            <a:endParaRPr lang="en-US" dirty="0"/>
          </a:p>
          <a:p>
            <a:pPr marL="171405" indent="-171405">
              <a:buFont typeface="Arial" panose="020B0604020202020204" pitchFamily="34" charset="0"/>
              <a:buChar char="•"/>
            </a:pPr>
            <a:r>
              <a:rPr lang="en-US" dirty="0"/>
              <a:t>You start by doing some research to find out what their goals are and how they might align with yours. </a:t>
            </a:r>
          </a:p>
          <a:p>
            <a:pPr marL="171405" indent="-171405">
              <a:buFont typeface="Arial" panose="020B0604020202020204" pitchFamily="34" charset="0"/>
              <a:buChar char="•"/>
            </a:pPr>
            <a:r>
              <a:rPr lang="en-US" dirty="0"/>
              <a:t>Think about what is in it for them.</a:t>
            </a:r>
          </a:p>
          <a:p>
            <a:pPr marL="171405" indent="-171405">
              <a:buFont typeface="Arial" panose="020B0604020202020204" pitchFamily="34" charset="0"/>
              <a:buChar char="•"/>
            </a:pPr>
            <a:r>
              <a:rPr lang="en-US" dirty="0"/>
              <a:t>Find a way to get connected and begin to cultivate a relationship. </a:t>
            </a:r>
          </a:p>
          <a:p>
            <a:pPr rtl="0"/>
            <a:endParaRPr lang="en-US" dirty="0"/>
          </a:p>
          <a:p>
            <a:pPr rtl="0"/>
            <a:r>
              <a:rPr lang="en-US" dirty="0"/>
              <a:t>The Partner Center can help get you started. It provides guidance around:</a:t>
            </a:r>
            <a:endParaRPr lang="en-US" b="0" dirty="0">
              <a:effectLst/>
            </a:endParaRPr>
          </a:p>
          <a:p>
            <a:pPr marL="171405" indent="-171405">
              <a:buFont typeface="Arial" panose="020B0604020202020204" pitchFamily="34" charset="0"/>
              <a:buChar char="•"/>
            </a:pPr>
            <a:r>
              <a:rPr lang="en-US" dirty="0"/>
              <a:t>Why different sectors might care about creating a healthy community</a:t>
            </a:r>
          </a:p>
          <a:p>
            <a:pPr marL="171405" indent="-171405">
              <a:buFont typeface="Arial" panose="020B0604020202020204" pitchFamily="34" charset="0"/>
              <a:buChar char="•"/>
            </a:pPr>
            <a:r>
              <a:rPr lang="en-US" dirty="0"/>
              <a:t>What they can do, and </a:t>
            </a:r>
          </a:p>
          <a:p>
            <a:pPr marL="171405" indent="-171405">
              <a:buFont typeface="Arial" panose="020B0604020202020204" pitchFamily="34" charset="0"/>
              <a:buChar char="•"/>
            </a:pPr>
            <a:r>
              <a:rPr lang="en-US" dirty="0"/>
              <a:t>How you can engage them.</a:t>
            </a:r>
          </a:p>
          <a:p>
            <a:pPr rtl="0"/>
            <a:endParaRPr lang="en-US" b="0" dirty="0">
              <a:effectLst/>
            </a:endParaRPr>
          </a:p>
        </p:txBody>
      </p:sp>
      <p:sp>
        <p:nvSpPr>
          <p:cNvPr id="4" name="Slide Number Placeholder 3"/>
          <p:cNvSpPr>
            <a:spLocks noGrp="1"/>
          </p:cNvSpPr>
          <p:nvPr>
            <p:ph type="sldNum" sz="quarter" idx="10"/>
          </p:nvPr>
        </p:nvSpPr>
        <p:spPr/>
        <p:txBody>
          <a:bodyPr/>
          <a:lstStyle/>
          <a:p>
            <a:fld id="{73CCD79A-C112-46F1-87CE-BB7105F42290}" type="slidenum">
              <a:rPr lang="en-US" smtClean="0"/>
              <a:pPr/>
              <a:t>41</a:t>
            </a:fld>
            <a:endParaRPr lang="en-US" dirty="0"/>
          </a:p>
        </p:txBody>
      </p:sp>
    </p:spTree>
    <p:extLst>
      <p:ext uri="{BB962C8B-B14F-4D97-AF65-F5344CB8AC3E}">
        <p14:creationId xmlns:p14="http://schemas.microsoft.com/office/powerpoint/2010/main" val="1702565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0" dirty="0">
                <a:solidFill>
                  <a:srgbClr val="1F497D">
                    <a:lumMod val="75000"/>
                  </a:srgbClr>
                </a:solidFill>
                <a:ea typeface="ＭＳ Ｐゴシック" pitchFamily="34" charset="-128"/>
              </a:rPr>
              <a:t>KEY POINTS</a:t>
            </a:r>
            <a:endParaRPr lang="en-US" sz="1200" b="1" dirty="0"/>
          </a:p>
          <a:p>
            <a:endParaRPr lang="en-US" sz="1200" b="0" dirty="0"/>
          </a:p>
          <a:p>
            <a:r>
              <a:rPr lang="en-US" sz="1200" b="0" dirty="0"/>
              <a:t>CHR&amp;R recently launched a new resource: Action Learning Guides. </a:t>
            </a:r>
          </a:p>
          <a:p>
            <a:endParaRPr 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t>They</a:t>
            </a:r>
            <a:r>
              <a:rPr lang="en-US" sz="1200" b="1" dirty="0"/>
              <a:t> </a:t>
            </a:r>
            <a:r>
              <a:rPr lang="en-US" sz="1200" b="0" dirty="0"/>
              <a:t>are self-paced, interactive guides that blend guidance, tools, and activities for hands-on practice and reflection. They are designed to support you and your partners as you as you deepen your learning on select topics. They can be used independently or  with </a:t>
            </a:r>
            <a:r>
              <a:rPr lang="en-US" sz="1200" dirty="0"/>
              <a:t>members of a group to collaboratively discuss the topic. </a:t>
            </a:r>
            <a:r>
              <a:rPr lang="en-US" sz="1200" b="0" dirty="0"/>
              <a:t>You can find them on the Take Action to Improve Health page the County Health Rankings website</a:t>
            </a:r>
            <a:r>
              <a:rPr lang="en-US" sz="1200" dirty="0"/>
              <a:t>. </a:t>
            </a:r>
            <a:r>
              <a:rPr lang="en-US" sz="1200" u="sng" dirty="0">
                <a:solidFill>
                  <a:srgbClr val="002060"/>
                </a:solidFill>
                <a:latin typeface="Calibri"/>
                <a:hlinkClick r:id="rId3"/>
              </a:rPr>
              <a:t>http://www.countyhealthrankings.org/action-learning-guides</a:t>
            </a:r>
            <a:endParaRPr lang="en-US" sz="1200" u="sng" dirty="0">
              <a:solidFill>
                <a:schemeClr val="tx2"/>
              </a:solidFill>
              <a:latin typeface="Calibri"/>
            </a:endParaRPr>
          </a:p>
          <a:p>
            <a:endParaRPr lang="en-US" sz="1200" dirty="0"/>
          </a:p>
          <a:p>
            <a:endParaRPr lang="en-US" sz="1200" dirty="0"/>
          </a:p>
          <a:p>
            <a:r>
              <a:rPr lang="en-US" sz="1200" dirty="0"/>
              <a:t>Each guide features a companion worksheet that allows individuals to track their own progress through the topic or allows members of a group to collaboratively discuss the topic. Our first three guides are focused on introducing guide users to equity, on the importance of partnering with residents, and how to get started with policy change as pathways to improving community health.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Topics include: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Understanding and using data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Partnering with residents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Getting started with policy change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Promoting health and equity and more</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36190-2B33-4150-846A-A7605BC5C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t>Carla</a:t>
            </a:r>
          </a:p>
          <a:p>
            <a:endParaRPr lang="en-US" kern="1200" dirty="0"/>
          </a:p>
          <a:p>
            <a:r>
              <a:rPr lang="en-US" kern="1200" dirty="0"/>
              <a:t>So, in summary: </a:t>
            </a:r>
          </a:p>
          <a:p>
            <a:endParaRPr lang="en-US" kern="1200" dirty="0"/>
          </a:p>
          <a:p>
            <a:r>
              <a:rPr lang="en-US" kern="1200" dirty="0"/>
              <a:t>The Action Center answers the question: </a:t>
            </a:r>
            <a:r>
              <a:rPr lang="en-US" i="1" kern="1200" dirty="0"/>
              <a:t>How can we take action? </a:t>
            </a:r>
          </a:p>
          <a:p>
            <a:endParaRPr lang="en-US" kern="1200" dirty="0"/>
          </a:p>
          <a:p>
            <a:r>
              <a:rPr lang="en-US" kern="1200" dirty="0"/>
              <a:t>The Partner Center answers the question: </a:t>
            </a:r>
            <a:r>
              <a:rPr lang="en-US" i="1" kern="1200" dirty="0"/>
              <a:t>Who should we work with?</a:t>
            </a:r>
            <a:r>
              <a:rPr lang="en-US" kern="1200" dirty="0"/>
              <a:t> </a:t>
            </a:r>
          </a:p>
          <a:p>
            <a:endParaRPr lang="en-US" kern="1200" dirty="0"/>
          </a:p>
          <a:p>
            <a:pPr defTabSz="911451">
              <a:defRPr/>
            </a:pPr>
            <a:r>
              <a:rPr lang="en-US" kern="1200" dirty="0"/>
              <a:t>The Action Learning Guides allow for a self paced exploration of the topics.</a:t>
            </a:r>
          </a:p>
          <a:p>
            <a:endParaRPr lang="en-US" kern="1200" dirty="0"/>
          </a:p>
          <a:p>
            <a:r>
              <a:rPr lang="en-US" kern="1200" dirty="0"/>
              <a:t>Our coaches can help you connect with any of the resources we talked about today.</a:t>
            </a:r>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43</a:t>
            </a:fld>
            <a:endParaRPr lang="en-US" dirty="0"/>
          </a:p>
        </p:txBody>
      </p:sp>
    </p:spTree>
    <p:extLst>
      <p:ext uri="{BB962C8B-B14F-4D97-AF65-F5344CB8AC3E}">
        <p14:creationId xmlns:p14="http://schemas.microsoft.com/office/powerpoint/2010/main" val="3473067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792">
              <a:defRPr/>
            </a:pPr>
            <a:r>
              <a:rPr lang="en-US" dirty="0"/>
              <a:t>Sharing the stories of others ignites possibilities and inspires action. Our Learn From Others section provides multiple ways to find out more about what other communities are doing. You can:  </a:t>
            </a:r>
          </a:p>
          <a:p>
            <a:pPr defTabSz="937792">
              <a:defRPr/>
            </a:pPr>
            <a:endParaRPr lang="en-US" dirty="0"/>
          </a:p>
          <a:p>
            <a:pPr marL="170897" indent="-170897" defTabSz="937792">
              <a:buFont typeface="Arial" panose="020B0604020202020204" pitchFamily="34" charset="0"/>
              <a:buChar char="•"/>
              <a:defRPr/>
            </a:pPr>
            <a:r>
              <a:rPr lang="en-US" dirty="0"/>
              <a:t>Find out about our upcoming </a:t>
            </a:r>
            <a:r>
              <a:rPr lang="en-US" b="1" dirty="0"/>
              <a:t>webinars</a:t>
            </a:r>
            <a:r>
              <a:rPr lang="en-US" dirty="0"/>
              <a:t> or watch archived videos highlighting community stories. </a:t>
            </a:r>
          </a:p>
          <a:p>
            <a:pPr marL="170897" indent="-170897" defTabSz="937792">
              <a:buFont typeface="Arial" panose="020B0604020202020204" pitchFamily="34" charset="0"/>
              <a:buChar char="•"/>
              <a:defRPr/>
            </a:pPr>
            <a:r>
              <a:rPr lang="en-US" dirty="0"/>
              <a:t>Read about the journeys community have taken in our </a:t>
            </a:r>
            <a:r>
              <a:rPr lang="en-US" b="1" dirty="0"/>
              <a:t>Community Highlights </a:t>
            </a:r>
            <a:r>
              <a:rPr lang="en-US" dirty="0"/>
              <a:t>section </a:t>
            </a:r>
          </a:p>
          <a:p>
            <a:pPr marL="170897" indent="-170897" defTabSz="937792">
              <a:buFont typeface="Arial" panose="020B0604020202020204" pitchFamily="34" charset="0"/>
              <a:buChar char="•"/>
              <a:defRPr/>
            </a:pPr>
            <a:r>
              <a:rPr lang="en-US" dirty="0"/>
              <a:t>Or Learn more about the RWJF Culture of Health Prize. </a:t>
            </a:r>
          </a:p>
          <a:p>
            <a:pPr defTabSz="937792">
              <a:defRPr/>
            </a:pPr>
            <a:endParaRPr lang="en-US" dirty="0"/>
          </a:p>
          <a:p>
            <a:endParaRPr lang="en-US" baseline="0" dirty="0"/>
          </a:p>
          <a:p>
            <a:pPr defTabSz="911451">
              <a:defRPr/>
            </a:pPr>
            <a:r>
              <a:rPr lang="en-US" dirty="0"/>
              <a:t>Photo: Columbia Gorge Region, OR and WA. 2016 Culture of Heath Prize winner. </a:t>
            </a:r>
          </a:p>
          <a:p>
            <a:endParaRPr lang="en-US" baseline="0"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44</a:t>
            </a:fld>
            <a:endParaRPr lang="en-US" dirty="0"/>
          </a:p>
        </p:txBody>
      </p:sp>
    </p:spTree>
    <p:extLst>
      <p:ext uri="{BB962C8B-B14F-4D97-AF65-F5344CB8AC3E}">
        <p14:creationId xmlns:p14="http://schemas.microsoft.com/office/powerpoint/2010/main" val="8085822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endParaRPr lang="en-US" sz="1000" b="0" dirty="0"/>
          </a:p>
          <a:p>
            <a:r>
              <a:rPr lang="en-US" b="0" i="0" baseline="0" dirty="0"/>
              <a:t>Another important part of the work that we do is </a:t>
            </a:r>
            <a:r>
              <a:rPr lang="en-US" sz="1000" b="0" i="0" kern="1200" dirty="0">
                <a:solidFill>
                  <a:schemeClr val="tx1"/>
                </a:solidFill>
                <a:effectLst/>
                <a:latin typeface="Calibri"/>
                <a:ea typeface="+mn-ea"/>
                <a:cs typeface="+mn-cs"/>
              </a:rPr>
              <a:t>The RWJF Culture of Health Prize. </a:t>
            </a:r>
          </a:p>
          <a:p>
            <a:endParaRPr lang="en-US" i="0" strike="noStrike" baseline="0" dirty="0"/>
          </a:p>
          <a:p>
            <a:r>
              <a:rPr lang="en-US" i="0" strike="noStrike" baseline="0" dirty="0"/>
              <a:t>The Robert Wood Johnson Foundation Culture of Health Prize</a:t>
            </a:r>
            <a:r>
              <a:rPr lang="en-US" strike="noStrike" dirty="0"/>
              <a:t> honors and elevates U.S. communities that are making great strides in their journey toward better health. Prize-winning communities have placed a priority on health and are creating powerful partnerships and deep commitments that will enable everyone, especially those facing the greatest challenges, with the opportunity to live well. </a:t>
            </a:r>
          </a:p>
          <a:p>
            <a:endParaRPr lang="en-US" dirty="0"/>
          </a:p>
          <a:p>
            <a:endParaRPr lang="en-US" dirty="0"/>
          </a:p>
          <a:p>
            <a:endParaRPr lang="en-US" dirty="0"/>
          </a:p>
          <a:p>
            <a:endParaRPr lang="en-US" dirty="0"/>
          </a:p>
          <a:p>
            <a:r>
              <a:rPr lang="en-US" dirty="0"/>
              <a:t>Photo: San Pablo, CA. 2017 Culture of Heath Prize winner. </a:t>
            </a:r>
          </a:p>
          <a:p>
            <a:endParaRPr lang="en-US" baseline="0"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45</a:t>
            </a:fld>
            <a:endParaRPr lang="en-US" dirty="0"/>
          </a:p>
        </p:txBody>
      </p:sp>
    </p:spTree>
    <p:extLst>
      <p:ext uri="{BB962C8B-B14F-4D97-AF65-F5344CB8AC3E}">
        <p14:creationId xmlns:p14="http://schemas.microsoft.com/office/powerpoint/2010/main" val="3440190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3263"/>
            <a:ext cx="6218237" cy="34988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kern="0" dirty="0">
                <a:solidFill>
                  <a:srgbClr val="1F497D">
                    <a:lumMod val="75000"/>
                  </a:srgbClr>
                </a:solidFill>
                <a:ea typeface="ＭＳ Ｐゴシック" pitchFamily="34" charset="-128"/>
              </a:rPr>
              <a:t>KEY POINTS</a:t>
            </a:r>
            <a:endParaRPr lang="en-US" sz="1000" b="0" dirty="0"/>
          </a:p>
          <a:p>
            <a:pPr defTabSz="885748">
              <a:defRPr/>
            </a:pPr>
            <a:r>
              <a:rPr lang="en-US" i="0" baseline="0" dirty="0"/>
              <a:t>The six Prize criteria displayed on this slide drive the selection of </a:t>
            </a:r>
            <a:r>
              <a:rPr lang="en-US" i="1" baseline="0" dirty="0"/>
              <a:t>Prize </a:t>
            </a:r>
            <a:r>
              <a:rPr lang="en-US" i="0" baseline="0" dirty="0"/>
              <a:t>winners</a:t>
            </a:r>
            <a:r>
              <a:rPr lang="en-US" b="1" i="0" baseline="0" dirty="0"/>
              <a:t>, </a:t>
            </a:r>
            <a:r>
              <a:rPr lang="en-US" b="0" i="0" baseline="0" dirty="0"/>
              <a:t>and we believe are applicable and have value to any community working to improve</a:t>
            </a:r>
            <a:r>
              <a:rPr lang="en-US" b="1" i="0" baseline="0" dirty="0"/>
              <a:t>. </a:t>
            </a:r>
            <a:r>
              <a:rPr lang="en-US" i="0" baseline="0" dirty="0"/>
              <a:t> </a:t>
            </a:r>
            <a:endParaRPr lang="en-US" i="0" strike="sngStrike" baseline="0" dirty="0"/>
          </a:p>
          <a:p>
            <a:pPr defTabSz="885748">
              <a:defRPr/>
            </a:pPr>
            <a:endParaRPr lang="en-US" i="0" baseline="0" dirty="0">
              <a:highlight>
                <a:srgbClr val="FFFF00"/>
              </a:highlight>
            </a:endParaRPr>
          </a:p>
          <a:p>
            <a:pPr defTabSz="885748">
              <a:defRPr/>
            </a:pPr>
            <a:r>
              <a:rPr lang="en-US" b="0" i="0" baseline="0" dirty="0">
                <a:highlight>
                  <a:srgbClr val="FFFF00"/>
                </a:highlight>
              </a:rPr>
              <a:t>You can find more details on the elements of each criterion and updates on the call for applications at www.countyhealthrankings.org/prize </a:t>
            </a:r>
          </a:p>
          <a:p>
            <a:pPr defTabSz="885748">
              <a:defRPr/>
            </a:pPr>
            <a:endParaRPr lang="en-US" b="1" i="0" baseline="0" dirty="0">
              <a:highlight>
                <a:srgbClr val="FFFF00"/>
              </a:highlight>
            </a:endParaRPr>
          </a:p>
          <a:p>
            <a:r>
              <a:rPr lang="en-US" b="0" i="1" kern="0" baseline="0" dirty="0">
                <a:solidFill>
                  <a:srgbClr val="1F497D"/>
                </a:solidFill>
                <a:ea typeface="ＭＳ Ｐゴシック" pitchFamily="34" charset="-128"/>
              </a:rPr>
              <a:t>Potential discussion questions: </a:t>
            </a:r>
          </a:p>
          <a:p>
            <a:pPr marL="170897" indent="-170897">
              <a:buFont typeface="Arial" panose="020B0604020202020204" pitchFamily="34" charset="0"/>
              <a:buChar char="•"/>
            </a:pPr>
            <a:r>
              <a:rPr lang="en-US" b="0" i="1" kern="0" baseline="0" dirty="0">
                <a:solidFill>
                  <a:srgbClr val="1F497D"/>
                </a:solidFill>
                <a:ea typeface="ＭＳ Ｐゴシック" pitchFamily="34" charset="-128"/>
              </a:rPr>
              <a:t>How does our community reflect these criteria?</a:t>
            </a:r>
          </a:p>
          <a:p>
            <a:pPr marL="170897" indent="-170897">
              <a:buFont typeface="Arial" panose="020B0604020202020204" pitchFamily="34" charset="0"/>
              <a:buChar char="•"/>
            </a:pPr>
            <a:r>
              <a:rPr lang="en-US" b="0" i="1" kern="0" baseline="0" dirty="0">
                <a:solidFill>
                  <a:srgbClr val="1F497D"/>
                </a:solidFill>
                <a:ea typeface="ＭＳ Ｐゴシック" pitchFamily="34" charset="-128"/>
              </a:rPr>
              <a:t>Which criteria does our community most embody? Which criteria is our community still working toward? </a:t>
            </a:r>
          </a:p>
          <a:p>
            <a:pPr marL="170897" indent="-170897">
              <a:buFont typeface="Arial" panose="020B0604020202020204" pitchFamily="34" charset="0"/>
              <a:buChar char="•"/>
            </a:pPr>
            <a:r>
              <a:rPr lang="en-US" b="0" i="1" kern="0" baseline="0" dirty="0">
                <a:solidFill>
                  <a:srgbClr val="1F497D"/>
                </a:solidFill>
                <a:ea typeface="ＭＳ Ｐゴシック" pitchFamily="34" charset="-128"/>
              </a:rPr>
              <a:t>What are we most proud of in our community? </a:t>
            </a:r>
          </a:p>
          <a:p>
            <a:pPr defTabSz="885748">
              <a:defRPr/>
            </a:pPr>
            <a:endParaRPr lang="en-US" dirty="0"/>
          </a:p>
        </p:txBody>
      </p:sp>
      <p:sp>
        <p:nvSpPr>
          <p:cNvPr id="4" name="Slide Number Placeholder 3"/>
          <p:cNvSpPr>
            <a:spLocks noGrp="1"/>
          </p:cNvSpPr>
          <p:nvPr>
            <p:ph type="sldNum" sz="quarter" idx="10"/>
          </p:nvPr>
        </p:nvSpPr>
        <p:spPr/>
        <p:txBody>
          <a:bodyPr/>
          <a:lstStyle/>
          <a:p>
            <a:fld id="{A9CE3007-1E95-457F-AEFE-8C24A3E84445}" type="slidenum">
              <a:rPr lang="en-US" smtClean="0"/>
              <a:pPr/>
              <a:t>46</a:t>
            </a:fld>
            <a:endParaRPr lang="en-US" dirty="0"/>
          </a:p>
        </p:txBody>
      </p:sp>
    </p:spTree>
    <p:extLst>
      <p:ext uri="{BB962C8B-B14F-4D97-AF65-F5344CB8AC3E}">
        <p14:creationId xmlns:p14="http://schemas.microsoft.com/office/powerpoint/2010/main" val="2629008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5">
              <a:defRPr/>
            </a:pPr>
            <a:r>
              <a:rPr lang="en-US" b="1" i="0" baseline="0" dirty="0"/>
              <a:t>KEY POINTS:</a:t>
            </a:r>
          </a:p>
          <a:p>
            <a:pPr marL="176405" marR="0" lvl="0"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aseline="0" dirty="0"/>
          </a:p>
          <a:p>
            <a:pPr marL="165378" indent="-165378" defTabSz="882014">
              <a:buFont typeface="Arial" panose="020B0604020202020204" pitchFamily="34" charset="0"/>
              <a:buChar char="•"/>
              <a:defRPr/>
            </a:pPr>
            <a:r>
              <a:rPr lang="en-US" sz="1000" b="0" dirty="0"/>
              <a:t>44 communities have now been designated as RWJF Culture of Health Prize winners. </a:t>
            </a:r>
          </a:p>
          <a:p>
            <a:pPr marL="165378" indent="-165378" defTabSz="882014">
              <a:buFont typeface="Arial" panose="020B0604020202020204" pitchFamily="34" charset="0"/>
              <a:buChar char="•"/>
              <a:defRPr/>
            </a:pPr>
            <a:endParaRPr lang="en-US" sz="1000" b="0" dirty="0"/>
          </a:p>
          <a:p>
            <a:pPr marL="165378" indent="-165378" defTabSz="882014">
              <a:buFont typeface="Arial" panose="020B0604020202020204" pitchFamily="34" charset="0"/>
              <a:buChar char="•"/>
              <a:defRPr/>
            </a:pPr>
            <a:r>
              <a:rPr lang="en-US" sz="1000" b="0" dirty="0"/>
              <a:t>The winning communities span 26 states, including 5 native nations. You can see that the Prize recognizes all types of places – cities, counties, tribes, small rural towns and interconnected regions – representing a wide range of physical, economic, and demographic characteristics. These places and their journeys are each unique but they all show us what a Culture of Health can look like.</a:t>
            </a:r>
          </a:p>
          <a:p>
            <a:pPr marL="176405" marR="0" lvl="0"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0" baseline="0" dirty="0"/>
          </a:p>
          <a:p>
            <a:pPr marL="176405" marR="0" lvl="0"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baseline="0" dirty="0"/>
          </a:p>
          <a:p>
            <a:pPr defTabSz="940826">
              <a:defRPr/>
            </a:pPr>
            <a:endParaRPr lang="en-US" b="1" i="0" baseline="0"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47</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07270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5"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000" b="1" kern="0" dirty="0">
                <a:solidFill>
                  <a:srgbClr val="1F497D">
                    <a:lumMod val="75000"/>
                  </a:srgbClr>
                </a:solidFill>
                <a:ea typeface="ＭＳ Ｐゴシック" pitchFamily="34" charset="-128"/>
              </a:rPr>
              <a:t>KEY POINTS</a:t>
            </a:r>
            <a:endParaRPr lang="en-US" sz="1000" b="0" dirty="0"/>
          </a:p>
          <a:p>
            <a:pPr marL="0" indent="0" defTabSz="914295">
              <a:buFont typeface="Arial" panose="020B0604020202020204" pitchFamily="34" charset="0"/>
              <a:buNone/>
              <a:defRPr/>
            </a:pPr>
            <a:r>
              <a:rPr lang="en-US" dirty="0"/>
              <a:t>Finally, we often get asked for specific examples of communities that are building a Culture of Health. For this we really encourage you to visit </a:t>
            </a:r>
            <a:r>
              <a:rPr lang="en-US" u="sng" dirty="0"/>
              <a:t>rwjf.org/prize</a:t>
            </a:r>
            <a:r>
              <a:rPr lang="en-US" dirty="0"/>
              <a:t> and look at the videos and stories of the 44 Prize winners and learn from them. </a:t>
            </a:r>
          </a:p>
          <a:p>
            <a:pPr marL="0" indent="0" defTabSz="914295">
              <a:buFont typeface="Arial" panose="020B0604020202020204" pitchFamily="34" charset="0"/>
              <a:buNone/>
              <a:defRPr/>
            </a:pPr>
            <a:endParaRPr lang="en-US" dirty="0"/>
          </a:p>
          <a:p>
            <a:pPr marL="176405" marR="0" lvl="0"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Such as the 2019 Winners are: </a:t>
            </a:r>
          </a:p>
          <a:p>
            <a:pPr marL="542714" marR="0" lvl="1"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Broward County, FL </a:t>
            </a:r>
          </a:p>
          <a:p>
            <a:pPr marL="542714" marR="0" lvl="1"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Gonzales, CA</a:t>
            </a:r>
          </a:p>
          <a:p>
            <a:pPr marL="542714" marR="0" lvl="1"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Greenville County, SC</a:t>
            </a:r>
          </a:p>
          <a:p>
            <a:pPr marL="542714" marR="0" lvl="1"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Lake County, CO</a:t>
            </a:r>
          </a:p>
          <a:p>
            <a:pPr marL="542714" marR="0" lvl="1" indent="-176405" algn="l" defTabSz="940826"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dirty="0"/>
              <a:t>Sitka, AK</a:t>
            </a:r>
          </a:p>
          <a:p>
            <a:pPr marL="0" indent="0" defTabSz="914295">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48</a:t>
            </a:fld>
            <a:endParaRPr lang="en-US" dirty="0"/>
          </a:p>
        </p:txBody>
      </p:sp>
    </p:spTree>
    <p:extLst>
      <p:ext uri="{BB962C8B-B14F-4D97-AF65-F5344CB8AC3E}">
        <p14:creationId xmlns:p14="http://schemas.microsoft.com/office/powerpoint/2010/main" val="1032153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5">
              <a:defRPr/>
            </a:pPr>
            <a:r>
              <a:rPr lang="en-US" dirty="0"/>
              <a:t>We also want to briefly highlight a new resource that features more information about past Prize-winning communities:</a:t>
            </a:r>
          </a:p>
          <a:p>
            <a:pPr marL="0" indent="0" defTabSz="914295">
              <a:buFont typeface="Arial" panose="020B0604020202020204" pitchFamily="34" charset="0"/>
              <a:buNone/>
              <a:defRPr/>
            </a:pPr>
            <a:endParaRPr lang="en-US" dirty="0"/>
          </a:p>
          <a:p>
            <a:pPr marL="171430" indent="-171430" defTabSz="914295">
              <a:buFont typeface="Arial" panose="020B0604020202020204" pitchFamily="34" charset="0"/>
              <a:buChar char="•"/>
              <a:defRPr/>
            </a:pPr>
            <a:r>
              <a:rPr lang="en-US" dirty="0"/>
              <a:t>The Actions Toward Equity report, which highlights work across the first five years of Prize Winners, which may be of interest to you. The report includes specific examples of strategies communities are using to ensure everyone has a fair and just opportunity for health. Use</a:t>
            </a:r>
            <a:r>
              <a:rPr lang="en-US" baseline="0" dirty="0"/>
              <a:t> the “contact us” button on our website to order one or many sent to you (no charge) or download directly from the address on the screen. </a:t>
            </a:r>
            <a:endParaRPr lang="en-US" dirty="0"/>
          </a:p>
        </p:txBody>
      </p:sp>
      <p:sp>
        <p:nvSpPr>
          <p:cNvPr id="4" name="Slide Number Placeholder 3"/>
          <p:cNvSpPr>
            <a:spLocks noGrp="1"/>
          </p:cNvSpPr>
          <p:nvPr>
            <p:ph type="sldNum" sz="quarter" idx="10"/>
          </p:nvPr>
        </p:nvSpPr>
        <p:spPr/>
        <p:txBody>
          <a:bodyPr/>
          <a:lstStyle/>
          <a:p>
            <a:fld id="{73CCD79A-C112-46F1-87CE-BB7105F42290}" type="slidenum">
              <a:rPr lang="en-US" smtClean="0"/>
              <a:pPr/>
              <a:t>49</a:t>
            </a:fld>
            <a:endParaRPr lang="en-US" dirty="0"/>
          </a:p>
        </p:txBody>
      </p:sp>
    </p:spTree>
    <p:extLst>
      <p:ext uri="{BB962C8B-B14F-4D97-AF65-F5344CB8AC3E}">
        <p14:creationId xmlns:p14="http://schemas.microsoft.com/office/powerpoint/2010/main" val="286678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r>
              <a:rPr lang="en-US" dirty="0"/>
              <a:t>This</a:t>
            </a:r>
            <a:r>
              <a:rPr lang="en-US" baseline="0" dirty="0"/>
              <a:t> graphic helps us understand why equality is just the starting point to closing gaps. We need more than the SAME resources or opportunities available to all. For example, the SAME adult bike would not allow everyone to ride safely to get to where they want to go, and some could not even ride it at all. </a:t>
            </a:r>
          </a:p>
          <a:p>
            <a:endParaRPr lang="en-US" baseline="0" dirty="0"/>
          </a:p>
          <a:p>
            <a:r>
              <a:rPr lang="en-US" dirty="0"/>
              <a:t>But let’s think about an equity approach where everyone again has a bicycle, but the type is based on what they need for their circumstances. </a:t>
            </a:r>
          </a:p>
          <a:p>
            <a:endParaRPr lang="en-US" dirty="0"/>
          </a:p>
          <a:p>
            <a:r>
              <a:rPr lang="en-US" dirty="0"/>
              <a:t>Inequities result when there is a lack of opportunity and resources to thrive – in this example, a bike that meets different needs. It’s important to remember that these conditions and obstacles are both unfair and avoidable. </a:t>
            </a:r>
          </a:p>
          <a:p>
            <a:endParaRPr lang="en-US" dirty="0"/>
          </a:p>
          <a:p>
            <a:endParaRPr lang="en-US" dirty="0"/>
          </a:p>
          <a:p>
            <a:r>
              <a:rPr lang="en-US" dirty="0"/>
              <a:t>NOTE TO PRESENTER: </a:t>
            </a:r>
          </a:p>
          <a:p>
            <a:r>
              <a:rPr lang="en-US" dirty="0"/>
              <a:t>The graphic is a GIF, which will play when PowerPoint is in presenter mode. </a:t>
            </a:r>
          </a:p>
          <a:p>
            <a:endParaRPr lang="en-US" dirty="0"/>
          </a:p>
          <a:p>
            <a:r>
              <a:rPr lang="en-US" dirty="0"/>
              <a:t>A static image of the same content is available here: </a:t>
            </a:r>
            <a:r>
              <a:rPr lang="en-US" dirty="0">
                <a:hlinkClick r:id="rId3"/>
              </a:rPr>
              <a:t>https://www.rwjf.org/en/library/infographics/visualizing-health-equity.html</a:t>
            </a:r>
            <a:endParaRPr lang="en-US" dirty="0"/>
          </a:p>
        </p:txBody>
      </p:sp>
      <p:sp>
        <p:nvSpPr>
          <p:cNvPr id="4" name="Slide Number Placeholder 3"/>
          <p:cNvSpPr>
            <a:spLocks noGrp="1"/>
          </p:cNvSpPr>
          <p:nvPr>
            <p:ph type="sldNum" sz="quarter" idx="5"/>
          </p:nvPr>
        </p:nvSpPr>
        <p:spPr/>
        <p:txBody>
          <a:bodyPr/>
          <a:lstStyle/>
          <a:p>
            <a:fld id="{73CCD79A-C112-46F1-87CE-BB7105F42290}" type="slidenum">
              <a:rPr lang="en-US" smtClean="0"/>
              <a:pPr/>
              <a:t>5</a:t>
            </a:fld>
            <a:endParaRPr lang="en-US" dirty="0"/>
          </a:p>
        </p:txBody>
      </p:sp>
    </p:spTree>
    <p:extLst>
      <p:ext uri="{BB962C8B-B14F-4D97-AF65-F5344CB8AC3E}">
        <p14:creationId xmlns:p14="http://schemas.microsoft.com/office/powerpoint/2010/main" val="2572217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955CCDE-A1E4-4590-A405-04E4509CF847}" type="slidenum">
              <a:rPr lang="en-US" smtClean="0"/>
              <a:t>51</a:t>
            </a:fld>
            <a:endParaRPr lang="en-US" dirty="0"/>
          </a:p>
        </p:txBody>
      </p:sp>
    </p:spTree>
    <p:extLst>
      <p:ext uri="{BB962C8B-B14F-4D97-AF65-F5344CB8AC3E}">
        <p14:creationId xmlns:p14="http://schemas.microsoft.com/office/powerpoint/2010/main" val="373827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r>
              <a:rPr lang="en-US" sz="1000" i="0" dirty="0"/>
              <a:t>Rankings </a:t>
            </a:r>
            <a:r>
              <a:rPr lang="en-US" sz="1000" dirty="0"/>
              <a:t>model shows: </a:t>
            </a:r>
          </a:p>
          <a:p>
            <a:endParaRPr lang="en-US" sz="1000" dirty="0"/>
          </a:p>
          <a:p>
            <a:r>
              <a:rPr lang="en-US" sz="1000" dirty="0"/>
              <a:t>1. </a:t>
            </a:r>
            <a:r>
              <a:rPr lang="en-US" sz="1000" b="1" dirty="0"/>
              <a:t>Health Outcomes:  </a:t>
            </a:r>
            <a:r>
              <a:rPr lang="en-US" sz="1000" dirty="0"/>
              <a:t>“Today’s health” (</a:t>
            </a:r>
            <a:r>
              <a:rPr lang="en-US" sz="1000" b="1" dirty="0"/>
              <a:t>the green boxes</a:t>
            </a:r>
            <a:r>
              <a:rPr lang="en-US" sz="1000" dirty="0"/>
              <a:t>)</a:t>
            </a:r>
          </a:p>
          <a:p>
            <a:pPr lvl="1"/>
            <a:r>
              <a:rPr lang="en-US" sz="1000" i="1" dirty="0"/>
              <a:t> Length of life – tells whether people are dying too early</a:t>
            </a:r>
            <a:endParaRPr lang="en-US" sz="1000" dirty="0"/>
          </a:p>
          <a:p>
            <a:pPr lvl="1"/>
            <a:r>
              <a:rPr lang="en-US" sz="1000" i="1" dirty="0"/>
              <a:t> Quality of life – tells how well people feel while living</a:t>
            </a:r>
          </a:p>
          <a:p>
            <a:pPr lvl="1"/>
            <a:endParaRPr lang="en-US" sz="1000" dirty="0"/>
          </a:p>
          <a:p>
            <a:r>
              <a:rPr lang="en-US" sz="1000" dirty="0"/>
              <a:t>2. </a:t>
            </a:r>
            <a:r>
              <a:rPr lang="en-US" sz="1000" b="1" dirty="0"/>
              <a:t>Health Factors: </a:t>
            </a:r>
            <a:r>
              <a:rPr lang="en-US" sz="1000" dirty="0"/>
              <a:t>“Tomorrow’s health” (</a:t>
            </a:r>
            <a:r>
              <a:rPr lang="en-US" sz="1000" b="1" dirty="0"/>
              <a:t>the blue boxes</a:t>
            </a:r>
            <a:r>
              <a:rPr lang="en-US" sz="1000" dirty="0"/>
              <a:t>)  </a:t>
            </a:r>
          </a:p>
          <a:p>
            <a:pPr lvl="1"/>
            <a:r>
              <a:rPr lang="en-US" sz="1000" i="1" dirty="0"/>
              <a:t>Health behaviors</a:t>
            </a:r>
            <a:endParaRPr lang="en-US" sz="1000" dirty="0"/>
          </a:p>
          <a:p>
            <a:pPr lvl="1"/>
            <a:r>
              <a:rPr lang="en-US" sz="1000" i="1" dirty="0"/>
              <a:t>Clinical care</a:t>
            </a:r>
            <a:endParaRPr lang="en-US" sz="1000" dirty="0"/>
          </a:p>
          <a:p>
            <a:pPr lvl="1"/>
            <a:r>
              <a:rPr lang="en-US" sz="1000" i="1" dirty="0"/>
              <a:t>Social and economic factors</a:t>
            </a:r>
            <a:endParaRPr lang="en-US" sz="1000" dirty="0"/>
          </a:p>
          <a:p>
            <a:pPr lvl="1"/>
            <a:r>
              <a:rPr lang="en-US" sz="1000" i="1" dirty="0"/>
              <a:t>Physical environment</a:t>
            </a:r>
            <a:endParaRPr lang="en-US" sz="1000" dirty="0"/>
          </a:p>
          <a:p>
            <a:r>
              <a:rPr lang="en-US" sz="1000" dirty="0"/>
              <a:t>These are factors that determine how long people live and the quality of their lives. The blue boxes are things communities can work on now to help improve their future health. </a:t>
            </a:r>
          </a:p>
          <a:p>
            <a:endParaRPr lang="en-US" sz="1000" dirty="0"/>
          </a:p>
          <a:p>
            <a:r>
              <a:rPr lang="en-US" sz="1000" dirty="0"/>
              <a:t>3. </a:t>
            </a:r>
            <a:r>
              <a:rPr lang="en-US" sz="1000" b="1" dirty="0"/>
              <a:t>Policies and Programs </a:t>
            </a:r>
            <a:r>
              <a:rPr lang="en-US" sz="1000" dirty="0"/>
              <a:t>impact health factors and ultimately health outcomes. </a:t>
            </a:r>
            <a:r>
              <a:rPr lang="en-US" sz="1000" b="1" dirty="0"/>
              <a:t>(orange box) </a:t>
            </a:r>
            <a:endParaRPr lang="en-US" sz="1000" dirty="0"/>
          </a:p>
          <a:p>
            <a:endParaRPr lang="en-US" sz="1000" b="1" dirty="0"/>
          </a:p>
          <a:p>
            <a:r>
              <a:rPr lang="en-US" sz="1000" b="1" dirty="0"/>
              <a:t>Alternative: WALK THROUGH THE MODEL</a:t>
            </a:r>
            <a:endParaRPr lang="en-US" sz="1000" dirty="0"/>
          </a:p>
          <a:p>
            <a:pPr marL="171450" indent="-171450">
              <a:buFont typeface="Arial" panose="020B0604020202020204" pitchFamily="34" charset="0"/>
              <a:buChar char="•"/>
            </a:pPr>
            <a:r>
              <a:rPr lang="en-US" sz="1000" dirty="0"/>
              <a:t>Starting from the bottom, we believe: effective local, state, and federal </a:t>
            </a:r>
            <a:r>
              <a:rPr lang="en-US" sz="1000" b="1" dirty="0"/>
              <a:t>Policies and Programs </a:t>
            </a:r>
            <a:r>
              <a:rPr lang="en-US" sz="1000" dirty="0"/>
              <a:t>(orange box)</a:t>
            </a:r>
            <a:r>
              <a:rPr lang="en-US" sz="1000" b="1" dirty="0"/>
              <a:t> </a:t>
            </a:r>
            <a:r>
              <a:rPr lang="en-US" sz="1000" dirty="0"/>
              <a:t>can improve a variety of factors that, in turn, shape the health of communities. </a:t>
            </a:r>
          </a:p>
          <a:p>
            <a:pPr marL="171450" indent="-171450">
              <a:buFont typeface="Arial" panose="020B0604020202020204" pitchFamily="34" charset="0"/>
              <a:buChar char="•"/>
            </a:pPr>
            <a:r>
              <a:rPr lang="en-US" sz="1000" dirty="0"/>
              <a:t>Many </a:t>
            </a:r>
            <a:r>
              <a:rPr lang="en-US" sz="1000" b="1" dirty="0"/>
              <a:t>Health Factors </a:t>
            </a:r>
            <a:r>
              <a:rPr lang="en-US" sz="1000" dirty="0"/>
              <a:t>(the blue boxes) shape our communities' </a:t>
            </a:r>
            <a:r>
              <a:rPr lang="en-US" sz="1000" b="1" dirty="0"/>
              <a:t>health outcomes</a:t>
            </a:r>
            <a:r>
              <a:rPr lang="en-US" sz="1000" dirty="0"/>
              <a:t>. We specifically look at </a:t>
            </a:r>
            <a:r>
              <a:rPr lang="en-US" sz="1000" b="1" dirty="0"/>
              <a:t>health behaviors</a:t>
            </a:r>
            <a:r>
              <a:rPr lang="en-US" sz="1000" dirty="0"/>
              <a:t>, </a:t>
            </a:r>
            <a:r>
              <a:rPr lang="en-US" sz="1000" b="1" dirty="0"/>
              <a:t>clinical care, social and economic factors</a:t>
            </a:r>
            <a:r>
              <a:rPr lang="en-US" sz="1000" dirty="0"/>
              <a:t>, and the </a:t>
            </a:r>
            <a:r>
              <a:rPr lang="en-US" sz="1000" b="1" dirty="0"/>
              <a:t>physical environment. </a:t>
            </a:r>
            <a:endParaRPr lang="en-US" sz="1000" dirty="0"/>
          </a:p>
          <a:p>
            <a:pPr marL="171450" indent="-171450">
              <a:buFont typeface="Arial" panose="020B0604020202020204" pitchFamily="34" charset="0"/>
              <a:buChar char="•"/>
            </a:pPr>
            <a:r>
              <a:rPr lang="en-US" sz="1000" dirty="0"/>
              <a:t>We measure two types of </a:t>
            </a:r>
            <a:r>
              <a:rPr lang="en-US" sz="1000" b="1" dirty="0"/>
              <a:t>Health Outcomes </a:t>
            </a:r>
            <a:r>
              <a:rPr lang="en-US" sz="1000" dirty="0"/>
              <a:t>(the green boxes) to show how healthy each county is: length of life and quality of life. </a:t>
            </a:r>
          </a:p>
          <a:p>
            <a:pPr marL="0" indent="0">
              <a:buFont typeface="Arial" panose="020B0604020202020204" pitchFamily="34" charset="0"/>
              <a:buNone/>
            </a:pPr>
            <a:endParaRPr lang="en-US" sz="1000" dirty="0"/>
          </a:p>
          <a:p>
            <a:pPr marL="0" indent="0">
              <a:buFont typeface="Arial" panose="020B0604020202020204" pitchFamily="34" charset="0"/>
              <a:buNone/>
            </a:pPr>
            <a:r>
              <a:rPr lang="en-US" sz="1000" b="1" dirty="0"/>
              <a:t>Example 1: </a:t>
            </a:r>
          </a:p>
          <a:p>
            <a:pPr marL="171450" indent="-171450">
              <a:buFont typeface="Arial" panose="020B0604020202020204" pitchFamily="34" charset="0"/>
              <a:buChar char="•"/>
            </a:pPr>
            <a:r>
              <a:rPr lang="en-US" sz="1000" b="0" dirty="0"/>
              <a:t>A</a:t>
            </a:r>
            <a:r>
              <a:rPr lang="en-US" sz="1000" dirty="0"/>
              <a:t> clean indoor air policy is a </a:t>
            </a:r>
            <a:r>
              <a:rPr lang="en-US" sz="1000" b="1" dirty="0"/>
              <a:t>policy</a:t>
            </a:r>
            <a:r>
              <a:rPr lang="en-US" sz="1000" dirty="0"/>
              <a:t> that can influence </a:t>
            </a:r>
            <a:r>
              <a:rPr lang="en-US" sz="1000" b="1" dirty="0"/>
              <a:t>health factors</a:t>
            </a:r>
            <a:r>
              <a:rPr lang="en-US" sz="1000" dirty="0"/>
              <a:t>, such as tobacco use, which in turn influences </a:t>
            </a:r>
            <a:r>
              <a:rPr lang="en-US" sz="1000" b="1" dirty="0"/>
              <a:t>health outcomes</a:t>
            </a:r>
            <a:r>
              <a:rPr lang="en-US" sz="1000" dirty="0"/>
              <a:t>. </a:t>
            </a:r>
          </a:p>
          <a:p>
            <a:pPr marL="171450" indent="-171450">
              <a:buFont typeface="Arial" panose="020B0604020202020204" pitchFamily="34" charset="0"/>
              <a:buChar char="•"/>
            </a:pPr>
            <a:r>
              <a:rPr lang="en-US" sz="1000" dirty="0"/>
              <a:t>We often point to this image as one of our most important, because it outlines what we use to determine the </a:t>
            </a:r>
            <a:r>
              <a:rPr lang="en-US" sz="1000" i="0" dirty="0"/>
              <a:t>County Health Rankings </a:t>
            </a:r>
            <a:r>
              <a:rPr lang="en-US" sz="1000" dirty="0"/>
              <a:t>and what influences health in a community. Because much of what affects our health happens beyond medical care, the </a:t>
            </a:r>
            <a:r>
              <a:rPr lang="en-US" sz="1000" i="0" dirty="0"/>
              <a:t>Rankings</a:t>
            </a:r>
            <a:r>
              <a:rPr lang="en-US" sz="1000" dirty="0"/>
              <a:t> underscore how important it is to build a culture of health where getting healthy, staying healthy, and making sure our kids grow up healthy are top priorities.</a:t>
            </a:r>
          </a:p>
          <a:p>
            <a:endParaRPr lang="en-US" sz="800" b="1" strike="noStrike" baseline="0" dirty="0">
              <a:solidFill>
                <a:schemeClr val="tx2"/>
              </a:solidFill>
            </a:endParaRPr>
          </a:p>
          <a:p>
            <a:r>
              <a:rPr lang="en-US" sz="800" b="1" strike="noStrike" baseline="0" dirty="0">
                <a:solidFill>
                  <a:schemeClr val="tx2"/>
                </a:solidFill>
              </a:rPr>
              <a:t>Example 2: </a:t>
            </a:r>
          </a:p>
          <a:p>
            <a:pPr marL="171450" indent="-171450">
              <a:buFont typeface="Arial" panose="020B0604020202020204" pitchFamily="34" charset="0"/>
              <a:buChar char="•"/>
            </a:pPr>
            <a:r>
              <a:rPr lang="en-US" sz="800" b="0" strike="noStrike" baseline="0" dirty="0">
                <a:solidFill>
                  <a:schemeClr val="tx2"/>
                </a:solidFill>
              </a:rPr>
              <a:t>Policies and programs which expand early childhood education can help improve academic achievement. </a:t>
            </a:r>
          </a:p>
          <a:p>
            <a:pPr marL="171450" indent="-171450">
              <a:buFont typeface="Arial" panose="020B0604020202020204" pitchFamily="34" charset="0"/>
              <a:buChar char="•"/>
            </a:pPr>
            <a:r>
              <a:rPr lang="en-US" sz="800" b="0" strike="noStrike" baseline="0" dirty="0">
                <a:solidFill>
                  <a:schemeClr val="tx2"/>
                </a:solidFill>
              </a:rPr>
              <a:t>Higher levels of education lead to higher levels of income which then influence other health factors such as access to healthy foods, clinical care, and quality housing, which in turn influence health outcomes.</a:t>
            </a:r>
          </a:p>
          <a:p>
            <a:endParaRPr lang="en-US" sz="1000" kern="1200" dirty="0">
              <a:solidFill>
                <a:schemeClr val="tx1"/>
              </a:solidFill>
              <a:latin typeface="Calibri"/>
              <a:ea typeface="+mn-ea"/>
              <a:cs typeface="+mn-cs"/>
            </a:endParaRPr>
          </a:p>
          <a:p>
            <a:r>
              <a:rPr lang="en-US" sz="1000" b="1" kern="1200" dirty="0">
                <a:solidFill>
                  <a:schemeClr val="tx1"/>
                </a:solidFill>
                <a:latin typeface="Calibri"/>
                <a:ea typeface="+mn-ea"/>
                <a:cs typeface="+mn-cs"/>
              </a:rPr>
              <a:t>Stepping back: </a:t>
            </a:r>
          </a:p>
          <a:p>
            <a:r>
              <a:rPr lang="en-US" sz="1000" kern="1200" dirty="0">
                <a:solidFill>
                  <a:schemeClr val="tx1"/>
                </a:solidFill>
                <a:latin typeface="Calibri"/>
                <a:ea typeface="+mn-ea"/>
                <a:cs typeface="+mn-cs"/>
              </a:rPr>
              <a:t>You’ll note that we don’t include race or ethnicity in our health factors. We’ve selected health factors that reflect aspects that communities can improve. Race and ethnicity are not modifiable, while poverty is something we can take action on, so you will see “income” as a key health factor. </a:t>
            </a:r>
          </a:p>
          <a:p>
            <a:endParaRPr lang="en-US" sz="1000" kern="1200" dirty="0">
              <a:solidFill>
                <a:schemeClr val="tx1"/>
              </a:solidFill>
              <a:latin typeface="Calibri"/>
              <a:ea typeface="+mn-ea"/>
              <a:cs typeface="+mn-cs"/>
            </a:endParaRPr>
          </a:p>
          <a:p>
            <a:r>
              <a:rPr lang="en-US" sz="1000" kern="1200" dirty="0">
                <a:solidFill>
                  <a:schemeClr val="tx1"/>
                </a:solidFill>
                <a:latin typeface="Calibri"/>
                <a:ea typeface="+mn-ea"/>
                <a:cs typeface="+mn-cs"/>
              </a:rPr>
              <a:t>We do provide data, tools and resources that can help communities address health disparities, and we’ll show you </a:t>
            </a:r>
            <a:r>
              <a:rPr lang="en-US" sz="1000" b="0" u="none" kern="1200" dirty="0">
                <a:solidFill>
                  <a:schemeClr val="tx1"/>
                </a:solidFill>
                <a:latin typeface="Calibri"/>
                <a:ea typeface="+mn-ea"/>
                <a:cs typeface="+mn-cs"/>
              </a:rPr>
              <a:t>later </a:t>
            </a:r>
            <a:r>
              <a:rPr lang="en-US" sz="1000" kern="1200" dirty="0">
                <a:solidFill>
                  <a:schemeClr val="tx1"/>
                </a:solidFill>
                <a:latin typeface="Calibri"/>
                <a:ea typeface="+mn-ea"/>
                <a:cs typeface="+mn-cs"/>
              </a:rPr>
              <a:t>where to find these on our site. The bottom line is that factors such as one’s race, ethnicity, and socioeconomic status should not play a role in how healthy we are or how long we live. Unfortunately, for many people across the nation, they do. </a:t>
            </a:r>
            <a:r>
              <a:rPr lang="en-US" sz="1000" strike="noStrike" kern="1200" dirty="0">
                <a:solidFill>
                  <a:schemeClr val="tx1"/>
                </a:solidFill>
                <a:latin typeface="Calibri"/>
                <a:ea typeface="+mn-ea"/>
                <a:cs typeface="+mn-cs"/>
              </a:rPr>
              <a:t>If we are going to build a Culture of Health in every community, reducing health disparities needs to be a top priority - because everyone in our society deserves an equal opportunity to pursue a healthier life</a:t>
            </a:r>
            <a:r>
              <a:rPr lang="en-US" sz="1050" strike="noStrike" kern="1200" dirty="0">
                <a:solidFill>
                  <a:schemeClr val="tx1"/>
                </a:solidFill>
                <a:latin typeface="Calibri"/>
                <a:ea typeface="+mn-ea"/>
                <a:cs typeface="+mn-cs"/>
              </a:rPr>
              <a:t>.  </a:t>
            </a:r>
            <a:r>
              <a:rPr lang="en-US" sz="1050" kern="1200" dirty="0">
                <a:solidFill>
                  <a:schemeClr val="tx1"/>
                </a:solidFill>
                <a:latin typeface="Calibri"/>
                <a:ea typeface="+mn-ea"/>
                <a:cs typeface="+mn-cs"/>
              </a:rPr>
              <a:t> </a:t>
            </a:r>
          </a:p>
          <a:p>
            <a:pPr defTabSz="921807" fontAlgn="auto">
              <a:spcBef>
                <a:spcPct val="0"/>
              </a:spcBef>
              <a:spcAft>
                <a:spcPts val="0"/>
              </a:spcAft>
              <a:defRPr/>
            </a:pPr>
            <a:r>
              <a:rPr lang="en-US" sz="1000" kern="0" dirty="0">
                <a:solidFill>
                  <a:sysClr val="windowText" lastClr="000000"/>
                </a:solidFill>
                <a:ea typeface="ＭＳ Ｐゴシック" pitchFamily="34" charset="-128"/>
              </a:rPr>
              <a:t>___________________________________________</a:t>
            </a:r>
          </a:p>
          <a:p>
            <a:pPr fontAlgn="auto">
              <a:spcBef>
                <a:spcPct val="0"/>
              </a:spcBef>
              <a:spcAft>
                <a:spcPts val="0"/>
              </a:spcAft>
              <a:defRPr/>
            </a:pPr>
            <a:r>
              <a:rPr lang="en-US" sz="1000" b="1" kern="0" dirty="0">
                <a:solidFill>
                  <a:srgbClr val="1F497D"/>
                </a:solidFill>
                <a:ea typeface="ＭＳ Ｐゴシック" pitchFamily="34" charset="-128"/>
              </a:rPr>
              <a:t>NOTE TO PRESENTER: </a:t>
            </a:r>
          </a:p>
          <a:p>
            <a:pPr fontAlgn="auto">
              <a:spcBef>
                <a:spcPct val="0"/>
              </a:spcBef>
              <a:spcAft>
                <a:spcPts val="0"/>
              </a:spcAft>
              <a:defRPr/>
            </a:pPr>
            <a:r>
              <a:rPr lang="en-US" sz="1000" kern="0" dirty="0">
                <a:solidFill>
                  <a:srgbClr val="1F497D"/>
                </a:solidFill>
                <a:ea typeface="ＭＳ Ｐゴシック" pitchFamily="34" charset="-128"/>
              </a:rPr>
              <a:t>This is THE MOST IMPORTANT SLIDE in the deck. It’s as important as the numbers that go into the </a:t>
            </a:r>
            <a:r>
              <a:rPr lang="en-US" sz="1000" i="0" kern="0" dirty="0">
                <a:solidFill>
                  <a:srgbClr val="1F497D"/>
                </a:solidFill>
                <a:ea typeface="ＭＳ Ｐゴシック" pitchFamily="34" charset="-128"/>
              </a:rPr>
              <a:t>Rankings</a:t>
            </a:r>
            <a:r>
              <a:rPr lang="en-US" sz="1000" kern="0" dirty="0">
                <a:solidFill>
                  <a:srgbClr val="1F497D"/>
                </a:solidFill>
                <a:ea typeface="ＭＳ Ｐゴシック" pitchFamily="34" charset="-128"/>
              </a:rPr>
              <a:t>. It helps people tell important story about the many factors that determine health.</a:t>
            </a:r>
          </a:p>
          <a:p>
            <a:pPr fontAlgn="auto">
              <a:spcBef>
                <a:spcPct val="0"/>
              </a:spcBef>
              <a:spcAft>
                <a:spcPts val="0"/>
              </a:spcAft>
              <a:defRPr/>
            </a:pPr>
            <a:endParaRPr lang="en-US" sz="1000" kern="0" dirty="0">
              <a:solidFill>
                <a:srgbClr val="1F497D"/>
              </a:solidFill>
              <a:ea typeface="ＭＳ Ｐゴシック" pitchFamily="34" charset="-128"/>
            </a:endParaRPr>
          </a:p>
          <a:p>
            <a:pPr fontAlgn="auto">
              <a:spcBef>
                <a:spcPct val="0"/>
              </a:spcBef>
              <a:spcAft>
                <a:spcPts val="0"/>
              </a:spcAft>
              <a:defRPr/>
            </a:pPr>
            <a:r>
              <a:rPr lang="en-US" sz="1000" b="1" kern="0" dirty="0">
                <a:solidFill>
                  <a:srgbClr val="1F497D"/>
                </a:solidFill>
                <a:ea typeface="ＭＳ Ｐゴシック" pitchFamily="34" charset="-128"/>
              </a:rPr>
              <a:t>TOOL:</a:t>
            </a:r>
            <a:r>
              <a:rPr lang="en-US" sz="1000" kern="0" dirty="0">
                <a:solidFill>
                  <a:srgbClr val="1F497D"/>
                </a:solidFill>
                <a:ea typeface="ＭＳ Ｐゴシック" pitchFamily="34" charset="-128"/>
              </a:rPr>
              <a:t> Consider building in an activity using</a:t>
            </a:r>
            <a:r>
              <a:rPr lang="en-US" sz="1000" kern="0" baseline="0" dirty="0">
                <a:solidFill>
                  <a:srgbClr val="1F497D"/>
                </a:solidFill>
                <a:ea typeface="ＭＳ Ｐゴシック" pitchFamily="34" charset="-128"/>
              </a:rPr>
              <a:t> the County Health Rankings Model Discussion Guide, which o</a:t>
            </a:r>
            <a:r>
              <a:rPr lang="en-US" sz="1000" b="0" i="0" kern="1200" dirty="0">
                <a:solidFill>
                  <a:schemeClr val="tx1"/>
                </a:solidFill>
                <a:effectLst/>
                <a:latin typeface="Calibri"/>
                <a:ea typeface="+mn-ea"/>
                <a:cs typeface="+mn-cs"/>
              </a:rPr>
              <a:t>ffers reflection questions and tips for a facilitated conversation about the County Health Rankings model. </a:t>
            </a:r>
            <a:r>
              <a:rPr lang="en-US" sz="1000" kern="0" baseline="0" dirty="0">
                <a:solidFill>
                  <a:srgbClr val="1F497D"/>
                </a:solidFill>
                <a:ea typeface="ＭＳ Ｐゴシック" pitchFamily="34" charset="-128"/>
              </a:rPr>
              <a:t> </a:t>
            </a:r>
          </a:p>
          <a:p>
            <a:pPr fontAlgn="auto">
              <a:spcBef>
                <a:spcPct val="0"/>
              </a:spcBef>
              <a:spcAft>
                <a:spcPts val="0"/>
              </a:spcAft>
              <a:defRPr/>
            </a:pPr>
            <a:r>
              <a:rPr lang="en-US" dirty="0"/>
              <a:t>http://www.countyhealthrankings.org/county-health-rankings-model-discussion-guide</a:t>
            </a:r>
          </a:p>
          <a:p>
            <a:pPr fontAlgn="auto">
              <a:spcBef>
                <a:spcPct val="0"/>
              </a:spcBef>
              <a:spcAft>
                <a:spcPts val="0"/>
              </a:spcAft>
              <a:defRPr/>
            </a:pPr>
            <a:endParaRPr lang="en-US" dirty="0"/>
          </a:p>
          <a:p>
            <a:pPr fontAlgn="auto">
              <a:spcBef>
                <a:spcPct val="0"/>
              </a:spcBef>
              <a:spcAft>
                <a:spcPts val="0"/>
              </a:spcAf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83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a:t>
            </a:r>
            <a:r>
              <a:rPr lang="en-US" i="0" dirty="0"/>
              <a:t>County</a:t>
            </a:r>
            <a:r>
              <a:rPr lang="en-US" i="0" baseline="0" dirty="0"/>
              <a:t> Health Rankings are intended to serve as a call to action, to ignite action in communities across the country.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baseline="0" dirty="0"/>
          </a:p>
          <a:p>
            <a:r>
              <a:rPr lang="en-US" dirty="0"/>
              <a:t>The Take Action Cycle</a:t>
            </a:r>
            <a:r>
              <a:rPr lang="en-US" baseline="0" dirty="0"/>
              <a:t> illustrates the </a:t>
            </a:r>
            <a:r>
              <a:rPr lang="en-US" dirty="0"/>
              <a:t>HOW of creating a healthy community.</a:t>
            </a:r>
          </a:p>
          <a:p>
            <a:r>
              <a:rPr lang="en-US" dirty="0"/>
              <a:t> </a:t>
            </a:r>
          </a:p>
          <a:p>
            <a:r>
              <a:rPr lang="en-US" dirty="0"/>
              <a:t>Community transformation begins with the steps in the Take Action Cycle, starting with Assessing Needs and Resources and moving through to evaluation.</a:t>
            </a:r>
          </a:p>
          <a:p>
            <a:r>
              <a:rPr lang="en-US" dirty="0"/>
              <a:t> </a:t>
            </a:r>
          </a:p>
          <a:p>
            <a:r>
              <a:rPr lang="en-US" dirty="0"/>
              <a:t>Communicate and Work Together wrap around the cycle because these activities are essential throughout, no matter what step you are in.</a:t>
            </a:r>
          </a:p>
          <a:p>
            <a:r>
              <a:rPr lang="en-US" dirty="0"/>
              <a:t> </a:t>
            </a:r>
          </a:p>
          <a:p>
            <a:r>
              <a:rPr lang="en-US" dirty="0"/>
              <a:t>At the heart of the Take Action Cycle is people working together. We know that when people work together with a shared vision and commitment to improve health, it can yield better results than working alone. </a:t>
            </a:r>
          </a:p>
          <a:p>
            <a:endParaRPr lang="en-US" dirty="0"/>
          </a:p>
          <a:p>
            <a:r>
              <a:rPr lang="en-US" dirty="0"/>
              <a:t>While these images might look pretty simple, we know that putting these ideas into practice is challenging. We’ve developed various tools and resources to help you.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9983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r>
              <a:rPr lang="en-US" sz="1000" b="0" i="0" kern="1200" dirty="0">
                <a:solidFill>
                  <a:schemeClr val="tx1"/>
                </a:solidFill>
                <a:effectLst/>
                <a:latin typeface="Calibri"/>
                <a:ea typeface="+mn-ea"/>
                <a:cs typeface="+mn-cs"/>
              </a:rPr>
              <a:t>County Health Rankings &amp; Roadmaps helps communities bring people together to look at the many factors that influence health, select strategies that can improve health for all, and make changes that will have a lasting impact. Here’s how:</a:t>
            </a:r>
          </a:p>
          <a:p>
            <a:endParaRPr lang="en-US" sz="1000" b="0" i="0" kern="1200" dirty="0">
              <a:solidFill>
                <a:schemeClr val="tx1"/>
              </a:solidFill>
              <a:effectLst/>
              <a:latin typeface="Calibri"/>
              <a:ea typeface="+mn-ea"/>
              <a:cs typeface="+mn-cs"/>
            </a:endParaRPr>
          </a:p>
          <a:p>
            <a:pPr marL="171450" indent="-171450">
              <a:buFont typeface="Arial" panose="020B0604020202020204" pitchFamily="34" charset="0"/>
              <a:buChar char="•"/>
            </a:pPr>
            <a:r>
              <a:rPr lang="en-US" b="1" baseline="0" dirty="0"/>
              <a:t>Data </a:t>
            </a:r>
            <a:r>
              <a:rPr lang="en-US" baseline="0" dirty="0"/>
              <a:t>to reveal the factors that influence health.</a:t>
            </a:r>
          </a:p>
          <a:p>
            <a:pPr marL="171450" indent="-171450">
              <a:buFont typeface="Arial" panose="020B0604020202020204" pitchFamily="34" charset="0"/>
              <a:buChar char="•"/>
            </a:pPr>
            <a:r>
              <a:rPr lang="en-US" b="1" baseline="0" dirty="0"/>
              <a:t>Evidence </a:t>
            </a:r>
            <a:r>
              <a:rPr lang="en-US" baseline="0" dirty="0"/>
              <a:t>to highlight the strategies that work</a:t>
            </a:r>
          </a:p>
          <a:p>
            <a:pPr marL="171450" indent="-171450">
              <a:buFont typeface="Arial" panose="020B0604020202020204" pitchFamily="34" charset="0"/>
              <a:buChar char="•"/>
            </a:pPr>
            <a:r>
              <a:rPr lang="en-US" b="1" baseline="0" dirty="0"/>
              <a:t>Guidance </a:t>
            </a:r>
            <a:r>
              <a:rPr lang="en-US" baseline="0" dirty="0"/>
              <a:t>to put those strategies into action, and </a:t>
            </a:r>
          </a:p>
          <a:p>
            <a:pPr marL="171450" indent="-171450">
              <a:buFont typeface="Arial" panose="020B0604020202020204" pitchFamily="34" charset="0"/>
              <a:buChar char="•"/>
            </a:pPr>
            <a:r>
              <a:rPr lang="en-US" b="1" baseline="0" dirty="0"/>
              <a:t>Stories </a:t>
            </a:r>
            <a:r>
              <a:rPr lang="en-US" b="0" baseline="0" dirty="0"/>
              <a:t>of real-world experiences to inspire and inform your efforts.</a:t>
            </a:r>
          </a:p>
          <a:p>
            <a:endParaRPr lang="en-US" dirty="0"/>
          </a:p>
          <a:p>
            <a:endParaRPr lang="en-US" dirty="0"/>
          </a:p>
          <a:p>
            <a:endParaRPr lang="en-US" dirty="0"/>
          </a:p>
          <a:p>
            <a:endParaRPr lang="en-US" dirty="0"/>
          </a:p>
          <a:p>
            <a:r>
              <a:rPr lang="en-US" dirty="0"/>
              <a:t>Photos (L to R, top to bottom) </a:t>
            </a:r>
          </a:p>
          <a:p>
            <a:pPr marL="228600" indent="-228600">
              <a:buAutoNum type="arabicPeriod"/>
            </a:pPr>
            <a:r>
              <a:rPr lang="en-US" dirty="0"/>
              <a:t>Allen County, Kansas. 2017 Culture of Health Prize winner. </a:t>
            </a:r>
          </a:p>
          <a:p>
            <a:pPr marL="228600" indent="-228600">
              <a:buAutoNum type="arabicPeriod"/>
            </a:pPr>
            <a:r>
              <a:rPr lang="en-US" dirty="0"/>
              <a:t>Taos Pueblo. 2014 Culture of Heath Prize winner. </a:t>
            </a:r>
          </a:p>
          <a:p>
            <a:pPr marL="228600" indent="-228600">
              <a:buAutoNum type="arabicPeriod"/>
            </a:pPr>
            <a:r>
              <a:rPr lang="en-US" dirty="0"/>
              <a:t>Richmond, VA. 2017 Culture of Heath Prize winner. </a:t>
            </a:r>
          </a:p>
          <a:p>
            <a:pPr marL="228600" indent="-228600">
              <a:buAutoNum type="arabicPeriod"/>
            </a:pPr>
            <a:r>
              <a:rPr lang="en-US" dirty="0"/>
              <a:t>Columbia Gorge Region, OR and WA. 2016 Culture of Heath Prize winner. </a:t>
            </a:r>
          </a:p>
          <a:p>
            <a:pPr marL="228600" indent="-228600">
              <a:buAutoNum type="arabicPeriod"/>
            </a:pPr>
            <a:endParaRPr lang="en-US" dirty="0"/>
          </a:p>
          <a:p>
            <a:pPr marL="228600" indent="-228600">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7992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0826" rtl="0" eaLnBrk="1" fontAlgn="base" latinLnBrk="0" hangingPunct="1">
              <a:lnSpc>
                <a:spcPct val="100000"/>
              </a:lnSpc>
              <a:spcBef>
                <a:spcPct val="30000"/>
              </a:spcBef>
              <a:spcAft>
                <a:spcPct val="0"/>
              </a:spcAft>
              <a:buClrTx/>
              <a:buSzTx/>
              <a:buFontTx/>
              <a:buNone/>
              <a:tabLst/>
              <a:defRPr/>
            </a:pPr>
            <a:r>
              <a:rPr lang="en-US" sz="1000" b="1" dirty="0">
                <a:solidFill>
                  <a:srgbClr val="1F497D">
                    <a:lumMod val="75000"/>
                  </a:srgbClr>
                </a:solidFill>
                <a:ea typeface="ＭＳ Ｐゴシック" pitchFamily="34" charset="-128"/>
              </a:rPr>
              <a:t>KEY POINTS</a:t>
            </a:r>
          </a:p>
          <a:p>
            <a:pPr defTabSz="940826">
              <a:defRPr/>
            </a:pPr>
            <a:r>
              <a:rPr lang="en-US" b="0" dirty="0"/>
              <a:t>Data can be used all throughout the community health improvement process.</a:t>
            </a:r>
          </a:p>
          <a:p>
            <a:pPr defTabSz="940826">
              <a:defRPr/>
            </a:pPr>
            <a:endParaRPr lang="en-US" b="0" dirty="0"/>
          </a:p>
          <a:p>
            <a:r>
              <a:rPr lang="en-US" b="1" dirty="0"/>
              <a:t>It can be used to assess the health of a community</a:t>
            </a:r>
          </a:p>
          <a:p>
            <a:r>
              <a:rPr lang="en-US" dirty="0"/>
              <a:t>Communities across the country are incorporating County Health Rankings data into community health needs assessments, as well as other health improvement strategies.</a:t>
            </a:r>
          </a:p>
          <a:p>
            <a:endParaRPr lang="en-US" dirty="0"/>
          </a:p>
          <a:p>
            <a:r>
              <a:rPr lang="en-US" b="1" dirty="0"/>
              <a:t>Data can also be a tool for engaging communities in health improvement, including nontraditional community partners and community members</a:t>
            </a:r>
          </a:p>
          <a:p>
            <a:r>
              <a:rPr lang="en-US" dirty="0"/>
              <a:t>The Rankings prompted a “sense of urgency” for the United Way of Greater Toledo (OH) along with the community it represents. The County Health Rankings model became a tool to talk about the social determinants of health and how to respond.</a:t>
            </a:r>
          </a:p>
          <a:p>
            <a:endParaRPr lang="en-US" dirty="0"/>
          </a:p>
          <a:p>
            <a:pPr defTabSz="940826">
              <a:defRPr/>
            </a:pPr>
            <a:r>
              <a:rPr lang="en-US" b="1" dirty="0"/>
              <a:t>Identify the root causes of health issues</a:t>
            </a:r>
          </a:p>
          <a:p>
            <a:r>
              <a:rPr lang="en-US" dirty="0"/>
              <a:t>The Menominee Nation of Wisconsin, a 2015 Culture of Health Prize winning community, used the Adverse Childhood Experiences scale as a screening tool to measure the community’s children’s exposure to traumatic experiences. When they found many members with scores indicating a high risk of health problems, the tribe decided to take a trauma-informed approach to health that focused heavily on consistently evaluating the mental and emotional well-being of residents and providing the supports they needed to move toward healing.</a:t>
            </a:r>
          </a:p>
          <a:p>
            <a:endParaRPr lang="en-US" dirty="0"/>
          </a:p>
          <a:p>
            <a:pPr defTabSz="940826">
              <a:defRPr/>
            </a:pPr>
            <a:r>
              <a:rPr lang="en-US" b="1" dirty="0"/>
              <a:t>Support decision-making and policy change</a:t>
            </a:r>
          </a:p>
          <a:p>
            <a:endParaRPr lang="en-US" dirty="0"/>
          </a:p>
          <a:p>
            <a:r>
              <a:rPr lang="en-US" b="1" dirty="0"/>
              <a:t>Track progress</a:t>
            </a:r>
          </a:p>
          <a:p>
            <a:r>
              <a:rPr lang="en-US" dirty="0"/>
              <a:t>As communities take action, they have used data from the Rankings and other sources to understand whether policies, programs, or plans are on track to improve health.</a:t>
            </a:r>
            <a:endParaRPr lang="en-US" b="0" dirty="0"/>
          </a:p>
          <a:p>
            <a:pPr defTabSz="940826">
              <a:defRPr/>
            </a:pPr>
            <a:endParaRPr lang="en-US" b="0" dirty="0"/>
          </a:p>
          <a:p>
            <a:pPr defTabSz="939205">
              <a:defRPr/>
            </a:pPr>
            <a:r>
              <a:rPr lang="en-US" dirty="0">
                <a:ea typeface="ＭＳ Ｐゴシック" pitchFamily="34" charset="-128"/>
              </a:rPr>
              <a:t>____________________________________</a:t>
            </a:r>
          </a:p>
          <a:p>
            <a:pPr defTabSz="939205">
              <a:defRPr/>
            </a:pPr>
            <a:r>
              <a:rPr lang="en-US" b="1" kern="0" dirty="0">
                <a:solidFill>
                  <a:srgbClr val="1F497D">
                    <a:lumMod val="75000"/>
                  </a:srgbClr>
                </a:solidFill>
                <a:ea typeface="ＭＳ Ｐゴシック" pitchFamily="34" charset="-128"/>
              </a:rPr>
              <a:t>NOTE TO PRESENTER:  </a:t>
            </a:r>
          </a:p>
          <a:p>
            <a:pPr defTabSz="939205">
              <a:defRPr/>
            </a:pPr>
            <a:r>
              <a:rPr lang="en-US" kern="0" baseline="0" dirty="0">
                <a:solidFill>
                  <a:srgbClr val="1F497D">
                    <a:lumMod val="75000"/>
                  </a:srgbClr>
                </a:solidFill>
                <a:ea typeface="ＭＳ Ｐゴシック" pitchFamily="34" charset="-128"/>
              </a:rPr>
              <a:t>This section includes</a:t>
            </a:r>
            <a:endParaRPr lang="en-US" kern="0" dirty="0">
              <a:solidFill>
                <a:srgbClr val="1F497D">
                  <a:lumMod val="75000"/>
                </a:srgbClr>
              </a:solidFill>
              <a:ea typeface="ＭＳ Ｐゴシック" pitchFamily="34" charset="-128"/>
            </a:endParaRPr>
          </a:p>
          <a:p>
            <a:pPr marL="171353" indent="-171353" defTabSz="939205">
              <a:buFontTx/>
              <a:buChar char="-"/>
              <a:defRPr/>
            </a:pPr>
            <a:r>
              <a:rPr lang="en-US" kern="0" dirty="0">
                <a:solidFill>
                  <a:srgbClr val="1F497D">
                    <a:lumMod val="75000"/>
                  </a:srgbClr>
                </a:solidFill>
                <a:ea typeface="ＭＳ Ｐゴシック" pitchFamily="34" charset="-128"/>
              </a:rPr>
              <a:t>example of a county’s snapshot from the website</a:t>
            </a:r>
          </a:p>
          <a:p>
            <a:pPr marL="171353" indent="-171353" defTabSz="939205">
              <a:buFontTx/>
              <a:buChar char="-"/>
              <a:defRPr/>
            </a:pPr>
            <a:r>
              <a:rPr lang="en-US" kern="0" dirty="0">
                <a:solidFill>
                  <a:srgbClr val="1F497D">
                    <a:lumMod val="75000"/>
                  </a:srgbClr>
                </a:solidFill>
                <a:ea typeface="ＭＳ Ｐゴシック" pitchFamily="34" charset="-128"/>
              </a:rPr>
              <a:t>Tools to help you further</a:t>
            </a:r>
            <a:r>
              <a:rPr lang="en-US" kern="0" baseline="0" dirty="0">
                <a:solidFill>
                  <a:srgbClr val="1F497D">
                    <a:lumMod val="75000"/>
                  </a:srgbClr>
                </a:solidFill>
                <a:ea typeface="ＭＳ Ｐゴシック" pitchFamily="34" charset="-128"/>
              </a:rPr>
              <a:t> explore and understand your data</a:t>
            </a:r>
          </a:p>
          <a:p>
            <a:pPr marL="171353" indent="-171353" defTabSz="939205">
              <a:buFontTx/>
              <a:buChar char="-"/>
              <a:defRPr/>
            </a:pPr>
            <a:endParaRPr lang="en-US" kern="0" baseline="0" dirty="0">
              <a:solidFill>
                <a:srgbClr val="1F497D">
                  <a:lumMod val="75000"/>
                </a:srgbClr>
              </a:solidFill>
              <a:ea typeface="ＭＳ Ｐゴシック" pitchFamily="34" charset="-128"/>
            </a:endParaRPr>
          </a:p>
          <a:p>
            <a:pPr marL="0" indent="0" defTabSz="939205">
              <a:buFontTx/>
              <a:buNone/>
              <a:defRPr/>
            </a:pPr>
            <a:r>
              <a:rPr lang="en-US" dirty="0"/>
              <a:t>Photo: Allen County, Kansas. 2017 Culture of Heath Prize winner. </a:t>
            </a:r>
          </a:p>
        </p:txBody>
      </p:sp>
      <p:sp>
        <p:nvSpPr>
          <p:cNvPr id="4" name="Slide Number Placeholder 3"/>
          <p:cNvSpPr>
            <a:spLocks noGrp="1"/>
          </p:cNvSpPr>
          <p:nvPr>
            <p:ph type="sldNum" sz="quarter" idx="10"/>
          </p:nvPr>
        </p:nvSpPr>
        <p:spPr/>
        <p:txBody>
          <a:bodyPr/>
          <a:lstStyle/>
          <a:p>
            <a:pPr marL="0" marR="0" lvl="0" indent="0" algn="r" defTabSz="927711" rtl="0" eaLnBrk="0" fontAlgn="base" latinLnBrk="0" hangingPunct="0">
              <a:lnSpc>
                <a:spcPct val="100000"/>
              </a:lnSpc>
              <a:spcBef>
                <a:spcPct val="0"/>
              </a:spcBef>
              <a:spcAft>
                <a:spcPct val="0"/>
              </a:spcAft>
              <a:buClrTx/>
              <a:buSzTx/>
              <a:buFontTx/>
              <a:buNone/>
              <a:tabLst/>
              <a:defRPr/>
            </a:pPr>
            <a:fld id="{73CCD79A-C112-46F1-87CE-BB7105F42290}" type="slidenum">
              <a:rPr kumimoji="0" lang="en-US"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27711" rtl="0" eaLnBrk="0" fontAlgn="base" latinLnBrk="0" hangingPunct="0">
                <a:lnSpc>
                  <a:spcPct val="100000"/>
                </a:lnSpc>
                <a:spcBef>
                  <a:spcPct val="0"/>
                </a:spcBef>
                <a:spcAft>
                  <a:spcPct val="0"/>
                </a:spcAft>
                <a:buClrTx/>
                <a:buSzTx/>
                <a:buFontTx/>
                <a:buNone/>
                <a:tabLst/>
                <a:defRPr/>
              </a:pPr>
              <a:t>9</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68390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813127"/>
            <a:ext cx="9144000" cy="4330373"/>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11" name="Title 1"/>
          <p:cNvSpPr>
            <a:spLocks noGrp="1"/>
          </p:cNvSpPr>
          <p:nvPr>
            <p:ph type="title"/>
          </p:nvPr>
        </p:nvSpPr>
        <p:spPr>
          <a:xfrm>
            <a:off x="418368" y="1818355"/>
            <a:ext cx="8304711" cy="1022187"/>
          </a:xfrm>
        </p:spPr>
        <p:txBody>
          <a:bodyPr anchor="b" anchorCtr="0"/>
          <a:lstStyle>
            <a:lvl1pPr algn="l">
              <a:defRPr sz="3800" b="1" cap="all">
                <a:solidFill>
                  <a:srgbClr val="003763"/>
                </a:solidFill>
              </a:defRPr>
            </a:lvl1pPr>
          </a:lstStyle>
          <a:p>
            <a:r>
              <a:rPr lang="en-US"/>
              <a:t>Click to edit Master title style</a:t>
            </a:r>
            <a:endParaRPr lang="en-US" dirty="0"/>
          </a:p>
        </p:txBody>
      </p:sp>
      <p:sp>
        <p:nvSpPr>
          <p:cNvPr id="13" name="Line 685"/>
          <p:cNvSpPr>
            <a:spLocks noChangeShapeType="1"/>
          </p:cNvSpPr>
          <p:nvPr userDrawn="1"/>
        </p:nvSpPr>
        <p:spPr bwMode="auto">
          <a:xfrm>
            <a:off x="418523" y="291736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3" name="Text Placeholder 2"/>
          <p:cNvSpPr>
            <a:spLocks noGrp="1"/>
          </p:cNvSpPr>
          <p:nvPr>
            <p:ph type="body" sz="quarter" idx="10"/>
          </p:nvPr>
        </p:nvSpPr>
        <p:spPr>
          <a:xfrm>
            <a:off x="425993" y="2992899"/>
            <a:ext cx="8295184" cy="605118"/>
          </a:xfrm>
        </p:spPr>
        <p:txBody>
          <a:bodyPr/>
          <a:lstStyle>
            <a:lvl1pPr marL="0" indent="0">
              <a:buNone/>
              <a:defRPr sz="2900" i="1" spc="40">
                <a:solidFill>
                  <a:srgbClr val="003763"/>
                </a:solidFill>
                <a:latin typeface="+mj-lt"/>
              </a:defRPr>
            </a:lvl1pPr>
          </a:lstStyle>
          <a:p>
            <a:pPr lvl="0"/>
            <a:r>
              <a:rPr lang="en-US"/>
              <a:t>Click to edit Master text styles</a:t>
            </a:r>
          </a:p>
        </p:txBody>
      </p:sp>
      <p:sp>
        <p:nvSpPr>
          <p:cNvPr id="6" name="Content Placeholder 5"/>
          <p:cNvSpPr>
            <a:spLocks noGrp="1"/>
          </p:cNvSpPr>
          <p:nvPr>
            <p:ph sz="quarter" idx="11" hasCustomPrompt="1"/>
          </p:nvPr>
        </p:nvSpPr>
        <p:spPr>
          <a:xfrm>
            <a:off x="212814" y="4805747"/>
            <a:ext cx="2955636" cy="184897"/>
          </a:xfrm>
        </p:spPr>
        <p:txBody>
          <a:bodyPr/>
          <a:lstStyle>
            <a:lvl1pPr marL="0" indent="0">
              <a:buNone/>
              <a:defRPr sz="1600" b="0" i="1" baseline="0">
                <a:solidFill>
                  <a:schemeClr val="bg2">
                    <a:lumMod val="75000"/>
                  </a:schemeClr>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countyhealthrankings.org</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621"/>
            <a:ext cx="9153585" cy="1543249"/>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4811" y="4097974"/>
            <a:ext cx="4573010" cy="10590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19966" y="1419558"/>
            <a:ext cx="8305511" cy="3116620"/>
          </a:xfrm>
        </p:spPr>
        <p:txBody>
          <a:bodyPr vert="eaVert"/>
          <a:lstStyle/>
          <a:p>
            <a:pPr lvl="0"/>
            <a:r>
              <a:rPr lang="en-US"/>
              <a:t>Click to edit Master text styles</a:t>
            </a:r>
          </a:p>
          <a:p>
            <a:pPr lvl="1"/>
            <a:r>
              <a:rPr lang="en-US"/>
              <a:t>Second level</a:t>
            </a:r>
          </a:p>
          <a:p>
            <a:pPr lvl="2"/>
            <a:r>
              <a:rPr lang="en-US"/>
              <a:t>Third level</a:t>
            </a:r>
          </a:p>
        </p:txBody>
      </p:sp>
      <p:sp>
        <p:nvSpPr>
          <p:cNvPr id="5"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6"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49873" y="1041998"/>
            <a:ext cx="2076738" cy="3731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4850" y="1041998"/>
            <a:ext cx="5576477" cy="3731559"/>
          </a:xfrm>
        </p:spPr>
        <p:txBody>
          <a:bodyPr vert="eaVert"/>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19967" y="1419557"/>
            <a:ext cx="8304068" cy="3484951"/>
          </a:xfrm>
        </p:spPr>
        <p:txBody>
          <a:bodyPr/>
          <a:lstStyle/>
          <a:p>
            <a:r>
              <a:rPr lang="en-US"/>
              <a:t>Click icon to add chart</a:t>
            </a:r>
            <a:endParaRPr lang="en-US" dirty="0"/>
          </a:p>
        </p:txBody>
      </p:sp>
      <p:sp>
        <p:nvSpPr>
          <p:cNvPr id="5"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6"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7083" y="902923"/>
            <a:ext cx="8308397" cy="408930"/>
          </a:xfrm>
        </p:spPr>
        <p:txBody>
          <a:bodyPr/>
          <a:lstStyle/>
          <a:p>
            <a:r>
              <a:rPr lang="en-US" dirty="0"/>
              <a:t>Click to edit Master title style</a:t>
            </a:r>
          </a:p>
        </p:txBody>
      </p:sp>
      <p:sp>
        <p:nvSpPr>
          <p:cNvPr id="3" name="Content Placeholder 2"/>
          <p:cNvSpPr>
            <a:spLocks noGrp="1"/>
          </p:cNvSpPr>
          <p:nvPr>
            <p:ph idx="1"/>
          </p:nvPr>
        </p:nvSpPr>
        <p:spPr>
          <a:xfrm>
            <a:off x="419968" y="1524001"/>
            <a:ext cx="8304068" cy="3209731"/>
          </a:xfrm>
        </p:spPr>
        <p:txBody>
          <a:bodyPr/>
          <a:lstStyle>
            <a:lvl1pPr>
              <a:spcBef>
                <a:spcPts val="1442"/>
              </a:spcBef>
              <a:defRPr/>
            </a:lvl1pPr>
            <a:lvl2pPr>
              <a:spcBef>
                <a:spcPts val="1442"/>
              </a:spcBef>
              <a:defRPr/>
            </a:lvl2pPr>
            <a:lvl3pPr>
              <a:spcBef>
                <a:spcPts val="1442"/>
              </a:spcBef>
              <a:defRPr/>
            </a:lvl3pPr>
            <a:lvl4pPr>
              <a:spcBef>
                <a:spcPts val="961"/>
              </a:spcBef>
              <a:defRPr/>
            </a:lvl4pPr>
            <a:lvl5pPr>
              <a:spcBef>
                <a:spcPts val="961"/>
              </a:spcBef>
              <a:defRPr/>
            </a:lvl5pPr>
          </a:lstStyle>
          <a:p>
            <a:pPr lvl="0"/>
            <a:r>
              <a:rPr lang="en-US" dirty="0"/>
              <a:t>Click to edit Master text styles</a:t>
            </a:r>
          </a:p>
          <a:p>
            <a:pPr lvl="1"/>
            <a:r>
              <a:rPr lang="en-US" dirty="0"/>
              <a:t>Second level</a:t>
            </a:r>
          </a:p>
          <a:p>
            <a:pPr lvl="2"/>
            <a:r>
              <a:rPr lang="en-US" dirty="0"/>
              <a:t>Third level</a:t>
            </a:r>
          </a:p>
        </p:txBody>
      </p:sp>
      <p:sp>
        <p:nvSpPr>
          <p:cNvPr id="4" name="Line 685"/>
          <p:cNvSpPr>
            <a:spLocks noChangeShapeType="1"/>
          </p:cNvSpPr>
          <p:nvPr userDrawn="1"/>
        </p:nvSpPr>
        <p:spPr bwMode="auto">
          <a:xfrm>
            <a:off x="418523" y="1319722"/>
            <a:ext cx="8306955" cy="0"/>
          </a:xfrm>
          <a:prstGeom prst="line">
            <a:avLst/>
          </a:prstGeom>
          <a:noFill/>
          <a:ln w="12700">
            <a:solidFill>
              <a:schemeClr val="tx2"/>
            </a:solidFill>
            <a:round/>
            <a:headEnd/>
            <a:tailEnd/>
          </a:ln>
          <a:effectLst/>
        </p:spPr>
        <p:txBody>
          <a:bodyPr wrap="none" lIns="0" tIns="0" rIns="0" bIns="0" anchor="ctr"/>
          <a:lstStyle/>
          <a:p>
            <a:pPr algn="l" eaLnBrk="1" fontAlgn="auto" hangingPunct="1">
              <a:spcBef>
                <a:spcPts val="0"/>
              </a:spcBef>
              <a:spcAft>
                <a:spcPts val="0"/>
              </a:spcAft>
            </a:pPr>
            <a:endParaRPr lang="en-US" sz="1800" b="0" dirty="0">
              <a:solidFill>
                <a:prstClr val="black"/>
              </a:solidFill>
              <a:latin typeface="Calibri"/>
            </a:endParaRPr>
          </a:p>
        </p:txBody>
      </p:sp>
    </p:spTree>
    <p:extLst>
      <p:ext uri="{BB962C8B-B14F-4D97-AF65-F5344CB8AC3E}">
        <p14:creationId xmlns:p14="http://schemas.microsoft.com/office/powerpoint/2010/main" val="527062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397" y="3557266"/>
            <a:ext cx="7664671" cy="425473"/>
          </a:xfrm>
        </p:spPr>
        <p:txBody>
          <a:bodyPr/>
          <a:lstStyle>
            <a:lvl1pPr algn="l">
              <a:defRPr sz="2900" b="1"/>
            </a:lvl1pPr>
          </a:lstStyle>
          <a:p>
            <a:r>
              <a:rPr lang="en-US" dirty="0"/>
              <a:t>Click to edit Master title style</a:t>
            </a:r>
          </a:p>
        </p:txBody>
      </p:sp>
      <p:sp>
        <p:nvSpPr>
          <p:cNvPr id="3" name="Picture Placeholder 2"/>
          <p:cNvSpPr>
            <a:spLocks noGrp="1"/>
          </p:cNvSpPr>
          <p:nvPr>
            <p:ph type="pic" idx="1"/>
          </p:nvPr>
        </p:nvSpPr>
        <p:spPr>
          <a:xfrm>
            <a:off x="747397" y="1036868"/>
            <a:ext cx="7649208" cy="2443783"/>
          </a:xfrm>
        </p:spPr>
        <p:txBody>
          <a:bodyPr/>
          <a:lstStyle>
            <a:lvl1pPr marL="0" indent="0">
              <a:buNone/>
              <a:defRPr sz="2600"/>
            </a:lvl1pPr>
            <a:lvl2pPr marL="366300" indent="0">
              <a:buNone/>
              <a:defRPr sz="2200"/>
            </a:lvl2pPr>
            <a:lvl3pPr marL="732599" indent="0">
              <a:buNone/>
              <a:defRPr sz="1900"/>
            </a:lvl3pPr>
            <a:lvl4pPr marL="1098899" indent="0">
              <a:buNone/>
              <a:defRPr sz="1600"/>
            </a:lvl4pPr>
            <a:lvl5pPr marL="1465199" indent="0">
              <a:buNone/>
              <a:defRPr sz="1600"/>
            </a:lvl5pPr>
            <a:lvl6pPr marL="1831497" indent="0">
              <a:buNone/>
              <a:defRPr sz="1600"/>
            </a:lvl6pPr>
            <a:lvl7pPr marL="2197797" indent="0">
              <a:buNone/>
              <a:defRPr sz="1600"/>
            </a:lvl7pPr>
            <a:lvl8pPr marL="2564096" indent="0">
              <a:buNone/>
              <a:defRPr sz="1600"/>
            </a:lvl8pPr>
            <a:lvl9pPr marL="2930396" indent="0">
              <a:buNone/>
              <a:defRPr sz="1600"/>
            </a:lvl9pPr>
          </a:lstStyle>
          <a:p>
            <a:r>
              <a:rPr lang="en-US"/>
              <a:t>Click icon to add picture</a:t>
            </a:r>
          </a:p>
        </p:txBody>
      </p:sp>
      <p:sp>
        <p:nvSpPr>
          <p:cNvPr id="4" name="Text Placeholder 3"/>
          <p:cNvSpPr>
            <a:spLocks noGrp="1"/>
          </p:cNvSpPr>
          <p:nvPr>
            <p:ph type="body" sz="half" idx="2"/>
          </p:nvPr>
        </p:nvSpPr>
        <p:spPr>
          <a:xfrm>
            <a:off x="747397" y="4046282"/>
            <a:ext cx="7674980" cy="444018"/>
          </a:xfrm>
        </p:spPr>
        <p:txBody>
          <a:bodyPr/>
          <a:lstStyle>
            <a:lvl1pPr marL="0" indent="0">
              <a:buNone/>
              <a:defRPr sz="2400"/>
            </a:lvl1pPr>
            <a:lvl2pPr marL="366300" indent="0">
              <a:buNone/>
              <a:defRPr sz="1000"/>
            </a:lvl2pPr>
            <a:lvl3pPr marL="732599" indent="0">
              <a:buNone/>
              <a:defRPr sz="800"/>
            </a:lvl3pPr>
            <a:lvl4pPr marL="1098899" indent="0">
              <a:buNone/>
              <a:defRPr sz="700"/>
            </a:lvl4pPr>
            <a:lvl5pPr marL="1465199" indent="0">
              <a:buNone/>
              <a:defRPr sz="700"/>
            </a:lvl5pPr>
            <a:lvl6pPr marL="1831497" indent="0">
              <a:buNone/>
              <a:defRPr sz="700"/>
            </a:lvl6pPr>
            <a:lvl7pPr marL="2197797" indent="0">
              <a:buNone/>
              <a:defRPr sz="700"/>
            </a:lvl7pPr>
            <a:lvl8pPr marL="2564096" indent="0">
              <a:buNone/>
              <a:defRPr sz="700"/>
            </a:lvl8pPr>
            <a:lvl9pPr marL="2930396" indent="0">
              <a:buNone/>
              <a:defRPr sz="700"/>
            </a:lvl9pPr>
          </a:lstStyle>
          <a:p>
            <a:pPr lvl="0"/>
            <a:r>
              <a:rPr lang="en-US" dirty="0"/>
              <a:t>Click to edit Master text styles</a:t>
            </a:r>
          </a:p>
        </p:txBody>
      </p:sp>
    </p:spTree>
    <p:extLst>
      <p:ext uri="{BB962C8B-B14F-4D97-AF65-F5344CB8AC3E}">
        <p14:creationId xmlns:p14="http://schemas.microsoft.com/office/powerpoint/2010/main" val="11300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72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968" y="1692163"/>
            <a:ext cx="4082761" cy="2838590"/>
          </a:xfrm>
        </p:spPr>
        <p:txBody>
          <a:bodyPr/>
          <a:lstStyle>
            <a:lvl1pPr marL="162800" indent="-162800">
              <a:spcBef>
                <a:spcPts val="1442"/>
              </a:spcBef>
              <a:defRPr sz="1600"/>
            </a:lvl1pPr>
            <a:lvl2pPr marL="366300" indent="-162800">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641274" y="1692163"/>
            <a:ext cx="4082762" cy="2838590"/>
          </a:xfrm>
        </p:spPr>
        <p:txBody>
          <a:bodyPr/>
          <a:lstStyle>
            <a:lvl1pPr marL="162800" indent="-162800">
              <a:spcBef>
                <a:spcPts val="1442"/>
              </a:spcBef>
              <a:defRPr sz="1600"/>
            </a:lvl1pPr>
            <a:lvl2pPr indent="-162800">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Edit Master text styles</a:t>
            </a:r>
          </a:p>
          <a:p>
            <a:pPr lvl="1"/>
            <a:r>
              <a:rPr lang="en-US"/>
              <a:t>Second level</a:t>
            </a:r>
          </a:p>
        </p:txBody>
      </p:sp>
      <p:sp>
        <p:nvSpPr>
          <p:cNvPr id="12"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sz="1800" dirty="0">
              <a:latin typeface="Calibri"/>
            </a:endParaRPr>
          </a:p>
        </p:txBody>
      </p:sp>
      <p:sp>
        <p:nvSpPr>
          <p:cNvPr id="7" name="Title 1"/>
          <p:cNvSpPr>
            <a:spLocks noGrp="1"/>
          </p:cNvSpPr>
          <p:nvPr>
            <p:ph type="title"/>
          </p:nvPr>
        </p:nvSpPr>
        <p:spPr>
          <a:xfrm>
            <a:off x="418524"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3195787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5"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extLst>
      <p:ext uri="{BB962C8B-B14F-4D97-AF65-F5344CB8AC3E}">
        <p14:creationId xmlns:p14="http://schemas.microsoft.com/office/powerpoint/2010/main" val="205353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0" name="Rectangle 9"/>
          <p:cNvSpPr/>
          <p:nvPr userDrawn="1"/>
        </p:nvSpPr>
        <p:spPr>
          <a:xfrm>
            <a:off x="0" y="813127"/>
            <a:ext cx="9144000" cy="4330373"/>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11" name="Title 1"/>
          <p:cNvSpPr>
            <a:spLocks noGrp="1"/>
          </p:cNvSpPr>
          <p:nvPr>
            <p:ph type="title"/>
          </p:nvPr>
        </p:nvSpPr>
        <p:spPr>
          <a:xfrm>
            <a:off x="418368" y="1818355"/>
            <a:ext cx="8304711" cy="1022187"/>
          </a:xfrm>
        </p:spPr>
        <p:txBody>
          <a:bodyPr anchor="b" anchorCtr="0"/>
          <a:lstStyle>
            <a:lvl1pPr algn="l">
              <a:defRPr sz="3800" b="1" cap="all">
                <a:solidFill>
                  <a:srgbClr val="003763"/>
                </a:solidFill>
              </a:defRPr>
            </a:lvl1pPr>
          </a:lstStyle>
          <a:p>
            <a:r>
              <a:rPr lang="en-US"/>
              <a:t>Click to edit Master title style</a:t>
            </a:r>
            <a:endParaRPr lang="en-US" dirty="0"/>
          </a:p>
        </p:txBody>
      </p:sp>
      <p:sp>
        <p:nvSpPr>
          <p:cNvPr id="13" name="Line 685"/>
          <p:cNvSpPr>
            <a:spLocks noChangeShapeType="1"/>
          </p:cNvSpPr>
          <p:nvPr userDrawn="1"/>
        </p:nvSpPr>
        <p:spPr bwMode="auto">
          <a:xfrm>
            <a:off x="418523" y="291736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3" name="Text Placeholder 2"/>
          <p:cNvSpPr>
            <a:spLocks noGrp="1"/>
          </p:cNvSpPr>
          <p:nvPr>
            <p:ph type="body" sz="quarter" idx="10"/>
          </p:nvPr>
        </p:nvSpPr>
        <p:spPr>
          <a:xfrm>
            <a:off x="425993" y="2992899"/>
            <a:ext cx="8295184" cy="605118"/>
          </a:xfrm>
        </p:spPr>
        <p:txBody>
          <a:bodyPr/>
          <a:lstStyle>
            <a:lvl1pPr marL="0" indent="0">
              <a:buNone/>
              <a:defRPr sz="2900" i="1" spc="40">
                <a:solidFill>
                  <a:srgbClr val="003763"/>
                </a:solidFill>
                <a:latin typeface="+mj-lt"/>
              </a:defRPr>
            </a:lvl1pPr>
          </a:lstStyle>
          <a:p>
            <a:pPr lvl="0"/>
            <a:r>
              <a:rPr lang="en-US"/>
              <a:t>Edit Master text styles</a:t>
            </a:r>
          </a:p>
        </p:txBody>
      </p:sp>
      <p:sp>
        <p:nvSpPr>
          <p:cNvPr id="6" name="Content Placeholder 5"/>
          <p:cNvSpPr>
            <a:spLocks noGrp="1"/>
          </p:cNvSpPr>
          <p:nvPr>
            <p:ph sz="quarter" idx="11" hasCustomPrompt="1"/>
          </p:nvPr>
        </p:nvSpPr>
        <p:spPr>
          <a:xfrm>
            <a:off x="212814" y="4805747"/>
            <a:ext cx="2955636" cy="184897"/>
          </a:xfrm>
        </p:spPr>
        <p:txBody>
          <a:bodyPr/>
          <a:lstStyle>
            <a:lvl1pPr marL="0" indent="0">
              <a:buNone/>
              <a:defRPr sz="1600" b="0" i="1" baseline="0">
                <a:solidFill>
                  <a:schemeClr val="bg2">
                    <a:lumMod val="75000"/>
                  </a:schemeClr>
                </a:solidFill>
              </a:defRPr>
            </a:lvl1pPr>
            <a:lvl2pPr marL="244206" indent="0">
              <a:buNone/>
              <a:defRPr/>
            </a:lvl2pPr>
            <a:lvl3pPr marL="468061" indent="0">
              <a:buNone/>
              <a:defRPr/>
            </a:lvl3pPr>
            <a:lvl4pPr marL="459157" indent="0">
              <a:buNone/>
              <a:defRPr/>
            </a:lvl4pPr>
            <a:lvl5pPr marL="599068" indent="0">
              <a:buNone/>
              <a:defRPr/>
            </a:lvl5pPr>
          </a:lstStyle>
          <a:p>
            <a:pPr lvl="0"/>
            <a:r>
              <a:rPr lang="en-US" dirty="0"/>
              <a:t>countyhealthrankings.org</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621"/>
            <a:ext cx="9153585" cy="1543249"/>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4811" y="4097974"/>
            <a:ext cx="4573010" cy="1059093"/>
          </a:xfrm>
          <a:prstGeom prst="rect">
            <a:avLst/>
          </a:prstGeom>
        </p:spPr>
      </p:pic>
    </p:spTree>
    <p:extLst>
      <p:ext uri="{BB962C8B-B14F-4D97-AF65-F5344CB8AC3E}">
        <p14:creationId xmlns:p14="http://schemas.microsoft.com/office/powerpoint/2010/main" val="363993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0" y="813127"/>
            <a:ext cx="9144000" cy="4330373"/>
          </a:xfrm>
          <a:prstGeom prst="rect">
            <a:avLst/>
          </a:prstGeom>
          <a:solidFill>
            <a:srgbClr val="F1EDEA"/>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rtlCol="0" anchor="ctr"/>
          <a:lstStyle/>
          <a:p>
            <a:pPr algn="ctr"/>
            <a:endParaRPr lang="en-US" b="0" dirty="0">
              <a:solidFill>
                <a:srgbClr val="003763"/>
              </a:solidFill>
            </a:endParaRPr>
          </a:p>
        </p:txBody>
      </p:sp>
      <p:sp>
        <p:nvSpPr>
          <p:cNvPr id="3" name="Text Placeholder 2"/>
          <p:cNvSpPr>
            <a:spLocks noGrp="1"/>
          </p:cNvSpPr>
          <p:nvPr>
            <p:ph type="body" sz="quarter" idx="10" hasCustomPrompt="1"/>
          </p:nvPr>
        </p:nvSpPr>
        <p:spPr>
          <a:xfrm>
            <a:off x="425993" y="2992899"/>
            <a:ext cx="8295184" cy="605118"/>
          </a:xfrm>
        </p:spPr>
        <p:txBody>
          <a:bodyPr/>
          <a:lstStyle>
            <a:lvl1pPr marL="0" indent="0">
              <a:buNone/>
              <a:defRPr sz="2600" i="0" spc="40">
                <a:solidFill>
                  <a:srgbClr val="003763"/>
                </a:solidFill>
                <a:latin typeface="+mj-lt"/>
              </a:defRPr>
            </a:lvl1pPr>
          </a:lstStyle>
          <a:p>
            <a:pPr lvl="0"/>
            <a:r>
              <a:rPr lang="en-US" dirty="0"/>
              <a:t>Click to edit additional title information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621"/>
            <a:ext cx="9153585" cy="1543249"/>
          </a:xfrm>
          <a:prstGeom prst="rect">
            <a:avLst/>
          </a:prstGeom>
        </p:spPr>
      </p:pic>
    </p:spTree>
    <p:extLst>
      <p:ext uri="{BB962C8B-B14F-4D97-AF65-F5344CB8AC3E}">
        <p14:creationId xmlns:p14="http://schemas.microsoft.com/office/powerpoint/2010/main" val="328352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
        <p:nvSpPr>
          <p:cNvPr id="3" name="Content Placeholder 2"/>
          <p:cNvSpPr>
            <a:spLocks noGrp="1"/>
          </p:cNvSpPr>
          <p:nvPr>
            <p:ph idx="1"/>
          </p:nvPr>
        </p:nvSpPr>
        <p:spPr>
          <a:xfrm>
            <a:off x="419967" y="1464319"/>
            <a:ext cx="8304068" cy="3350668"/>
          </a:xfrm>
        </p:spPr>
        <p:txBody>
          <a:bodyPr/>
          <a:lstStyle>
            <a:lvl1pPr>
              <a:spcBef>
                <a:spcPts val="1442"/>
              </a:spcBef>
              <a:defRPr/>
            </a:lvl1pPr>
            <a:lvl2pPr>
              <a:spcBef>
                <a:spcPts val="1442"/>
              </a:spcBef>
              <a:defRPr/>
            </a:lvl2pPr>
            <a:lvl3pPr>
              <a:spcBef>
                <a:spcPts val="1442"/>
              </a:spcBef>
              <a:defRPr/>
            </a:lvl3pPr>
            <a:lvl4pPr>
              <a:spcBef>
                <a:spcPts val="961"/>
              </a:spcBef>
              <a:defRPr/>
            </a:lvl4pPr>
            <a:lvl5pPr>
              <a:spcBef>
                <a:spcPts val="961"/>
              </a:spcBef>
              <a:defRPr/>
            </a:lvl5pPr>
          </a:lstStyle>
          <a:p>
            <a:pPr lvl="0"/>
            <a:r>
              <a:rPr lang="en-US"/>
              <a:t>Click to edit Master text styles</a:t>
            </a:r>
          </a:p>
          <a:p>
            <a:pPr lvl="1"/>
            <a:r>
              <a:rPr lang="en-US"/>
              <a:t>Second level</a:t>
            </a:r>
          </a:p>
          <a:p>
            <a:pPr lvl="2"/>
            <a:r>
              <a:rPr lang="en-US"/>
              <a:t>Third level</a:t>
            </a:r>
          </a:p>
        </p:txBody>
      </p:sp>
      <p:sp>
        <p:nvSpPr>
          <p:cNvPr id="4" name="Line 685"/>
          <p:cNvSpPr>
            <a:spLocks noChangeShapeType="1"/>
          </p:cNvSpPr>
          <p:nvPr userDrawn="1"/>
        </p:nvSpPr>
        <p:spPr bwMode="auto">
          <a:xfrm>
            <a:off x="418523" y="1285488"/>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2127879"/>
            <a:ext cx="7771534" cy="1022187"/>
          </a:xfrm>
        </p:spPr>
        <p:txBody>
          <a:bodyPr anchor="t"/>
          <a:lstStyle>
            <a:lvl1pPr algn="ctr">
              <a:defRPr sz="3200" b="1" cap="all"/>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9967" y="1692163"/>
            <a:ext cx="4082761" cy="2838590"/>
          </a:xfrm>
        </p:spPr>
        <p:txBody>
          <a:bodyPr/>
          <a:lstStyle>
            <a:lvl1pPr marL="162804" indent="-162804">
              <a:spcBef>
                <a:spcPts val="1442"/>
              </a:spcBef>
              <a:defRPr sz="1600"/>
            </a:lvl1pPr>
            <a:lvl2pPr marL="366309" indent="-162804">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1273" y="1692163"/>
            <a:ext cx="4082762" cy="2838590"/>
          </a:xfrm>
        </p:spPr>
        <p:txBody>
          <a:bodyPr/>
          <a:lstStyle>
            <a:lvl1pPr marL="162804" indent="-162804">
              <a:spcBef>
                <a:spcPts val="1442"/>
              </a:spcBef>
              <a:defRPr sz="1600"/>
            </a:lvl1pPr>
            <a:lvl2pPr indent="-162804">
              <a:spcBef>
                <a:spcPts val="1442"/>
              </a:spcBef>
              <a:defRPr sz="1400"/>
            </a:lvl2pPr>
            <a:lvl3pPr>
              <a:spcBef>
                <a:spcPts val="961"/>
              </a:spcBef>
              <a:defRPr sz="1400"/>
            </a:lvl3pPr>
            <a:lvl4pPr>
              <a:spcBef>
                <a:spcPts val="961"/>
              </a:spcBef>
              <a:defRPr sz="1200"/>
            </a:lvl4pPr>
            <a:lvl5pPr>
              <a:spcBef>
                <a:spcPts val="961"/>
              </a:spcBef>
              <a:defRPr sz="12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p:txBody>
      </p:sp>
      <p:sp>
        <p:nvSpPr>
          <p:cNvPr id="12"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7"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830" y="1447025"/>
            <a:ext cx="4039465" cy="201541"/>
          </a:xfrm>
        </p:spPr>
        <p:txBody>
          <a:bodyPr anchor="t" anchorCtr="0"/>
          <a:lstStyle>
            <a:lvl1pPr marL="0" indent="0">
              <a:buNone/>
              <a:defRPr sz="1900" b="0" i="1" spc="56">
                <a:solidFill>
                  <a:srgbClr val="F8931F"/>
                </a:solidFill>
                <a:latin typeface="+mj-lt"/>
              </a:defRPr>
            </a:lvl1pPr>
            <a:lvl2pPr marL="366309" indent="0">
              <a:buNone/>
              <a:defRPr sz="1600" b="1"/>
            </a:lvl2pPr>
            <a:lvl3pPr marL="732617" indent="0">
              <a:buNone/>
              <a:defRPr sz="1400" b="1"/>
            </a:lvl3pPr>
            <a:lvl4pPr marL="1098926" indent="0">
              <a:buNone/>
              <a:defRPr sz="1300" b="1"/>
            </a:lvl4pPr>
            <a:lvl5pPr marL="1465235" indent="0">
              <a:buNone/>
              <a:defRPr sz="1300" b="1"/>
            </a:lvl5pPr>
            <a:lvl6pPr marL="1831543" indent="0">
              <a:buNone/>
              <a:defRPr sz="1300" b="1"/>
            </a:lvl6pPr>
            <a:lvl7pPr marL="2197852" indent="0">
              <a:buNone/>
              <a:defRPr sz="1300" b="1"/>
            </a:lvl7pPr>
            <a:lvl8pPr marL="2564160" indent="0">
              <a:buNone/>
              <a:defRPr sz="1300" b="1"/>
            </a:lvl8pPr>
            <a:lvl9pPr marL="2930469" indent="0">
              <a:buNone/>
              <a:defRPr sz="1300" b="1"/>
            </a:lvl9pPr>
          </a:lstStyle>
          <a:p>
            <a:pPr lvl="0"/>
            <a:r>
              <a:rPr lang="en-US"/>
              <a:t>Click to edit Master text styles</a:t>
            </a:r>
          </a:p>
        </p:txBody>
      </p:sp>
      <p:sp>
        <p:nvSpPr>
          <p:cNvPr id="4" name="Content Placeholder 3"/>
          <p:cNvSpPr>
            <a:spLocks noGrp="1"/>
          </p:cNvSpPr>
          <p:nvPr>
            <p:ph sz="half" idx="2"/>
          </p:nvPr>
        </p:nvSpPr>
        <p:spPr>
          <a:xfrm>
            <a:off x="448830" y="1811338"/>
            <a:ext cx="4039465" cy="2677227"/>
          </a:xfrm>
        </p:spPr>
        <p:txBody>
          <a:bodyPr/>
          <a:lstStyle>
            <a:lvl1pPr marL="162804" indent="-162804">
              <a:defRPr sz="1600"/>
            </a:lvl1pPr>
            <a:lvl2pPr marL="366309" indent="-162804">
              <a:defRPr sz="1400"/>
            </a:lvl2pPr>
            <a:lvl3pPr>
              <a:defRPr sz="1400"/>
            </a:lvl3pPr>
            <a:lvl4pPr>
              <a:defRPr sz="1200"/>
            </a:lvl4pPr>
            <a:lvl5pPr>
              <a:defRPr sz="12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p:txBody>
      </p:sp>
      <p:sp>
        <p:nvSpPr>
          <p:cNvPr id="9" name="Text Placeholder 2"/>
          <p:cNvSpPr>
            <a:spLocks noGrp="1"/>
          </p:cNvSpPr>
          <p:nvPr>
            <p:ph type="body" idx="11"/>
          </p:nvPr>
        </p:nvSpPr>
        <p:spPr>
          <a:xfrm>
            <a:off x="4684570" y="1447025"/>
            <a:ext cx="4039465" cy="207377"/>
          </a:xfrm>
        </p:spPr>
        <p:txBody>
          <a:bodyPr anchor="t" anchorCtr="0"/>
          <a:lstStyle>
            <a:lvl1pPr marL="0" indent="0">
              <a:buNone/>
              <a:defRPr sz="1900" b="0" i="1" spc="56">
                <a:solidFill>
                  <a:srgbClr val="F8931F"/>
                </a:solidFill>
                <a:latin typeface="+mj-lt"/>
              </a:defRPr>
            </a:lvl1pPr>
            <a:lvl2pPr marL="366309" indent="0">
              <a:buNone/>
              <a:defRPr sz="1600" b="1"/>
            </a:lvl2pPr>
            <a:lvl3pPr marL="732617" indent="0">
              <a:buNone/>
              <a:defRPr sz="1400" b="1"/>
            </a:lvl3pPr>
            <a:lvl4pPr marL="1098926" indent="0">
              <a:buNone/>
              <a:defRPr sz="1300" b="1"/>
            </a:lvl4pPr>
            <a:lvl5pPr marL="1465235" indent="0">
              <a:buNone/>
              <a:defRPr sz="1300" b="1"/>
            </a:lvl5pPr>
            <a:lvl6pPr marL="1831543" indent="0">
              <a:buNone/>
              <a:defRPr sz="1300" b="1"/>
            </a:lvl6pPr>
            <a:lvl7pPr marL="2197852" indent="0">
              <a:buNone/>
              <a:defRPr sz="1300" b="1"/>
            </a:lvl7pPr>
            <a:lvl8pPr marL="2564160" indent="0">
              <a:buNone/>
              <a:defRPr sz="1300" b="1"/>
            </a:lvl8pPr>
            <a:lvl9pPr marL="2930469" indent="0">
              <a:buNone/>
              <a:defRPr sz="1300" b="1"/>
            </a:lvl9pPr>
          </a:lstStyle>
          <a:p>
            <a:pPr lvl="0"/>
            <a:r>
              <a:rPr lang="en-US"/>
              <a:t>Click to edit Master text styles</a:t>
            </a:r>
          </a:p>
        </p:txBody>
      </p:sp>
      <p:sp>
        <p:nvSpPr>
          <p:cNvPr id="10" name="Content Placeholder 3"/>
          <p:cNvSpPr>
            <a:spLocks noGrp="1"/>
          </p:cNvSpPr>
          <p:nvPr>
            <p:ph sz="half" idx="12"/>
          </p:nvPr>
        </p:nvSpPr>
        <p:spPr>
          <a:xfrm>
            <a:off x="4674071" y="1817174"/>
            <a:ext cx="4039465" cy="2709491"/>
          </a:xfrm>
        </p:spPr>
        <p:txBody>
          <a:bodyPr/>
          <a:lstStyle>
            <a:lvl1pPr marL="162804" indent="-162804">
              <a:defRPr sz="1600"/>
            </a:lvl1pPr>
            <a:lvl2pPr marL="366309" indent="-162804">
              <a:defRPr sz="1400"/>
            </a:lvl2pPr>
            <a:lvl3pPr>
              <a:defRPr sz="1400"/>
            </a:lvl3pPr>
            <a:lvl4pPr>
              <a:defRPr sz="1200"/>
            </a:lvl4pPr>
            <a:lvl5pPr>
              <a:defRPr sz="12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p:txBody>
      </p:sp>
      <p:sp>
        <p:nvSpPr>
          <p:cNvPr id="8"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13"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Line 685"/>
          <p:cNvSpPr>
            <a:spLocks noChangeShapeType="1"/>
          </p:cNvSpPr>
          <p:nvPr userDrawn="1"/>
        </p:nvSpPr>
        <p:spPr bwMode="auto">
          <a:xfrm>
            <a:off x="417080" y="1284252"/>
            <a:ext cx="8306955" cy="0"/>
          </a:xfrm>
          <a:prstGeom prst="line">
            <a:avLst/>
          </a:prstGeom>
          <a:noFill/>
          <a:ln w="12700">
            <a:solidFill>
              <a:schemeClr val="tx2"/>
            </a:solidFill>
            <a:round/>
            <a:headEnd/>
            <a:tailEnd/>
          </a:ln>
          <a:effectLst/>
        </p:spPr>
        <p:txBody>
          <a:bodyPr wrap="none" lIns="0" tIns="0" rIns="0" bIns="0" anchor="ctr"/>
          <a:lstStyle/>
          <a:p>
            <a:endParaRPr lang="en-US" dirty="0">
              <a:latin typeface="Calibri"/>
            </a:endParaRPr>
          </a:p>
        </p:txBody>
      </p:sp>
      <p:sp>
        <p:nvSpPr>
          <p:cNvPr id="5" name="Title 1"/>
          <p:cNvSpPr>
            <a:spLocks noGrp="1"/>
          </p:cNvSpPr>
          <p:nvPr>
            <p:ph type="title"/>
          </p:nvPr>
        </p:nvSpPr>
        <p:spPr>
          <a:xfrm>
            <a:off x="418523" y="868717"/>
            <a:ext cx="8308397" cy="408930"/>
          </a:xfrm>
        </p:spPr>
        <p:txBody>
          <a:body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396" y="4119974"/>
            <a:ext cx="7664671" cy="425473"/>
          </a:xfrm>
        </p:spPr>
        <p:txBody>
          <a:bodyPr/>
          <a:lstStyle>
            <a:lvl1pPr algn="l">
              <a:defRPr sz="2900" b="1"/>
            </a:lvl1pPr>
          </a:lstStyle>
          <a:p>
            <a:r>
              <a:rPr lang="en-US"/>
              <a:t>Click to edit Master title style</a:t>
            </a:r>
            <a:endParaRPr lang="en-US" dirty="0"/>
          </a:p>
        </p:txBody>
      </p:sp>
      <p:sp>
        <p:nvSpPr>
          <p:cNvPr id="3" name="Picture Placeholder 2"/>
          <p:cNvSpPr>
            <a:spLocks noGrp="1"/>
          </p:cNvSpPr>
          <p:nvPr>
            <p:ph type="pic" idx="1"/>
          </p:nvPr>
        </p:nvSpPr>
        <p:spPr>
          <a:xfrm>
            <a:off x="747396" y="780118"/>
            <a:ext cx="7649208" cy="3199296"/>
          </a:xfrm>
        </p:spPr>
        <p:txBody>
          <a:bodyPr/>
          <a:lstStyle>
            <a:lvl1pPr marL="0" indent="0">
              <a:buNone/>
              <a:defRPr sz="2600"/>
            </a:lvl1pPr>
            <a:lvl2pPr marL="366309" indent="0">
              <a:buNone/>
              <a:defRPr sz="2200"/>
            </a:lvl2pPr>
            <a:lvl3pPr marL="732617" indent="0">
              <a:buNone/>
              <a:defRPr sz="1900"/>
            </a:lvl3pPr>
            <a:lvl4pPr marL="1098926" indent="0">
              <a:buNone/>
              <a:defRPr sz="1600"/>
            </a:lvl4pPr>
            <a:lvl5pPr marL="1465235" indent="0">
              <a:buNone/>
              <a:defRPr sz="1600"/>
            </a:lvl5pPr>
            <a:lvl6pPr marL="1831543" indent="0">
              <a:buNone/>
              <a:defRPr sz="1600"/>
            </a:lvl6pPr>
            <a:lvl7pPr marL="2197852" indent="0">
              <a:buNone/>
              <a:defRPr sz="1600"/>
            </a:lvl7pPr>
            <a:lvl8pPr marL="2564160" indent="0">
              <a:buNone/>
              <a:defRPr sz="1600"/>
            </a:lvl8pPr>
            <a:lvl9pPr marL="2930469" indent="0">
              <a:buNone/>
              <a:defRPr sz="1600"/>
            </a:lvl9pPr>
          </a:lstStyle>
          <a:p>
            <a:r>
              <a:rPr lang="en-US"/>
              <a:t>Click icon to add picture</a:t>
            </a:r>
          </a:p>
        </p:txBody>
      </p:sp>
      <p:sp>
        <p:nvSpPr>
          <p:cNvPr id="4" name="Text Placeholder 3"/>
          <p:cNvSpPr>
            <a:spLocks noGrp="1"/>
          </p:cNvSpPr>
          <p:nvPr>
            <p:ph type="body" sz="half" idx="2"/>
          </p:nvPr>
        </p:nvSpPr>
        <p:spPr>
          <a:xfrm>
            <a:off x="747396" y="4608991"/>
            <a:ext cx="7674980" cy="444018"/>
          </a:xfrm>
        </p:spPr>
        <p:txBody>
          <a:bodyPr/>
          <a:lstStyle>
            <a:lvl1pPr marL="0" indent="0">
              <a:buNone/>
              <a:defRPr sz="2400"/>
            </a:lvl1pPr>
            <a:lvl2pPr marL="366309" indent="0">
              <a:buNone/>
              <a:defRPr sz="1000"/>
            </a:lvl2pPr>
            <a:lvl3pPr marL="732617" indent="0">
              <a:buNone/>
              <a:defRPr sz="800"/>
            </a:lvl3pPr>
            <a:lvl4pPr marL="1098926" indent="0">
              <a:buNone/>
              <a:defRPr sz="700"/>
            </a:lvl4pPr>
            <a:lvl5pPr marL="1465235" indent="0">
              <a:buNone/>
              <a:defRPr sz="700"/>
            </a:lvl5pPr>
            <a:lvl6pPr marL="1831543" indent="0">
              <a:buNone/>
              <a:defRPr sz="700"/>
            </a:lvl6pPr>
            <a:lvl7pPr marL="2197852" indent="0">
              <a:buNone/>
              <a:defRPr sz="700"/>
            </a:lvl7pPr>
            <a:lvl8pPr marL="2564160" indent="0">
              <a:buNone/>
              <a:defRPr sz="700"/>
            </a:lvl8pPr>
            <a:lvl9pPr marL="2930469" indent="0">
              <a:buNone/>
              <a:defRPr sz="7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419967" y="1058867"/>
            <a:ext cx="8308397" cy="76706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419966" y="2039750"/>
            <a:ext cx="8304068" cy="227855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0A6DDD43-4919-4AC9-9A25-A9C878F83A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0"/>
            <a:ext cx="9144105" cy="75785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74" r:id="rId2"/>
    <p:sldLayoutId id="2147483652" r:id="rId3"/>
    <p:sldLayoutId id="2147483653" r:id="rId4"/>
    <p:sldLayoutId id="2147483654" r:id="rId5"/>
    <p:sldLayoutId id="2147483655" r:id="rId6"/>
    <p:sldLayoutId id="2147483656" r:id="rId7"/>
    <p:sldLayoutId id="2147483657" r:id="rId8"/>
    <p:sldLayoutId id="2147483659" r:id="rId9"/>
    <p:sldLayoutId id="2147483675" r:id="rId10"/>
    <p:sldLayoutId id="2147483661" r:id="rId11"/>
    <p:sldLayoutId id="2147483673" r:id="rId12"/>
  </p:sldLayoutIdLst>
  <p:hf hdr="0" ftr="0" dt="0"/>
  <p:txStyles>
    <p:titleStyle>
      <a:lvl1pPr algn="l" defTabSz="578717" rtl="0" eaLnBrk="1" fontAlgn="base" hangingPunct="1">
        <a:spcBef>
          <a:spcPct val="0"/>
        </a:spcBef>
        <a:spcAft>
          <a:spcPct val="0"/>
        </a:spcAft>
        <a:defRPr sz="2900" b="1" cap="all">
          <a:solidFill>
            <a:schemeClr val="accent4"/>
          </a:solidFill>
          <a:latin typeface="+mj-lt"/>
          <a:ea typeface="+mj-ea"/>
          <a:cs typeface="+mj-cs"/>
        </a:defRPr>
      </a:lvl1pPr>
      <a:lvl2pPr algn="l" defTabSz="578717" rtl="0" eaLnBrk="1" fontAlgn="base" hangingPunct="1">
        <a:spcBef>
          <a:spcPct val="0"/>
        </a:spcBef>
        <a:spcAft>
          <a:spcPct val="0"/>
        </a:spcAft>
        <a:defRPr sz="1600" b="1">
          <a:solidFill>
            <a:schemeClr val="accent1"/>
          </a:solidFill>
          <a:latin typeface="Arial" charset="0"/>
        </a:defRPr>
      </a:lvl2pPr>
      <a:lvl3pPr algn="l" defTabSz="578717" rtl="0" eaLnBrk="1" fontAlgn="base" hangingPunct="1">
        <a:spcBef>
          <a:spcPct val="0"/>
        </a:spcBef>
        <a:spcAft>
          <a:spcPct val="0"/>
        </a:spcAft>
        <a:defRPr sz="1600" b="1">
          <a:solidFill>
            <a:schemeClr val="accent1"/>
          </a:solidFill>
          <a:latin typeface="Arial" charset="0"/>
        </a:defRPr>
      </a:lvl3pPr>
      <a:lvl4pPr algn="l" defTabSz="578717" rtl="0" eaLnBrk="1" fontAlgn="base" hangingPunct="1">
        <a:spcBef>
          <a:spcPct val="0"/>
        </a:spcBef>
        <a:spcAft>
          <a:spcPct val="0"/>
        </a:spcAft>
        <a:defRPr sz="1600" b="1">
          <a:solidFill>
            <a:schemeClr val="accent1"/>
          </a:solidFill>
          <a:latin typeface="Arial" charset="0"/>
        </a:defRPr>
      </a:lvl4pPr>
      <a:lvl5pPr algn="l" defTabSz="578717" rtl="0" eaLnBrk="1" fontAlgn="base" hangingPunct="1">
        <a:spcBef>
          <a:spcPct val="0"/>
        </a:spcBef>
        <a:spcAft>
          <a:spcPct val="0"/>
        </a:spcAft>
        <a:defRPr sz="1600" b="1">
          <a:solidFill>
            <a:schemeClr val="accent1"/>
          </a:solidFill>
          <a:latin typeface="Arial" charset="0"/>
        </a:defRPr>
      </a:lvl5pPr>
      <a:lvl6pPr marL="366309" algn="l" defTabSz="578717" rtl="0" eaLnBrk="1" fontAlgn="base" hangingPunct="1">
        <a:spcBef>
          <a:spcPct val="0"/>
        </a:spcBef>
        <a:spcAft>
          <a:spcPct val="0"/>
        </a:spcAft>
        <a:defRPr sz="1600" b="1">
          <a:solidFill>
            <a:schemeClr val="accent1"/>
          </a:solidFill>
          <a:latin typeface="Arial" charset="0"/>
        </a:defRPr>
      </a:lvl6pPr>
      <a:lvl7pPr marL="732617" algn="l" defTabSz="578717" rtl="0" eaLnBrk="1" fontAlgn="base" hangingPunct="1">
        <a:spcBef>
          <a:spcPct val="0"/>
        </a:spcBef>
        <a:spcAft>
          <a:spcPct val="0"/>
        </a:spcAft>
        <a:defRPr sz="1600" b="1">
          <a:solidFill>
            <a:schemeClr val="accent1"/>
          </a:solidFill>
          <a:latin typeface="Arial" charset="0"/>
        </a:defRPr>
      </a:lvl7pPr>
      <a:lvl8pPr marL="1098926" algn="l" defTabSz="578717" rtl="0" eaLnBrk="1" fontAlgn="base" hangingPunct="1">
        <a:spcBef>
          <a:spcPct val="0"/>
        </a:spcBef>
        <a:spcAft>
          <a:spcPct val="0"/>
        </a:spcAft>
        <a:defRPr sz="1600" b="1">
          <a:solidFill>
            <a:schemeClr val="accent1"/>
          </a:solidFill>
          <a:latin typeface="Arial" charset="0"/>
        </a:defRPr>
      </a:lvl8pPr>
      <a:lvl9pPr marL="1465235" algn="l" defTabSz="578717" rtl="0" eaLnBrk="1" fontAlgn="base" hangingPunct="1">
        <a:spcBef>
          <a:spcPct val="0"/>
        </a:spcBef>
        <a:spcAft>
          <a:spcPct val="0"/>
        </a:spcAft>
        <a:defRPr sz="1600" b="1">
          <a:solidFill>
            <a:schemeClr val="accent1"/>
          </a:solidFill>
          <a:latin typeface="Arial" charset="0"/>
        </a:defRPr>
      </a:lvl9pPr>
    </p:titleStyle>
    <p:bodyStyle>
      <a:lvl1pPr marL="223855" indent="-223855" algn="l" defTabSz="578717" rtl="0" eaLnBrk="1" fontAlgn="base" hangingPunct="1">
        <a:spcBef>
          <a:spcPts val="1442"/>
        </a:spcBef>
        <a:spcAft>
          <a:spcPct val="0"/>
        </a:spcAft>
        <a:buClr>
          <a:schemeClr val="tx2"/>
        </a:buClr>
        <a:buSzPct val="100000"/>
        <a:buFont typeface="Lucida Grande"/>
        <a:buChar char="‣"/>
        <a:defRPr sz="2400">
          <a:solidFill>
            <a:schemeClr val="tx1"/>
          </a:solidFill>
          <a:latin typeface="+mn-lt"/>
          <a:ea typeface="+mn-ea"/>
          <a:cs typeface="+mn-cs"/>
        </a:defRPr>
      </a:lvl1pPr>
      <a:lvl2pPr marL="468061" indent="-223855" algn="l" defTabSz="578717" rtl="0" eaLnBrk="1" fontAlgn="base" hangingPunct="1">
        <a:spcBef>
          <a:spcPts val="1442"/>
        </a:spcBef>
        <a:spcAft>
          <a:spcPct val="0"/>
        </a:spcAft>
        <a:buClr>
          <a:schemeClr val="tx2"/>
        </a:buClr>
        <a:buSzPct val="75000"/>
        <a:buFont typeface="Arial" charset="0"/>
        <a:buChar char="–"/>
        <a:defRPr sz="2200">
          <a:solidFill>
            <a:schemeClr val="tx1"/>
          </a:solidFill>
          <a:latin typeface="+mn-lt"/>
        </a:defRPr>
      </a:lvl2pPr>
      <a:lvl3pPr marL="630865" indent="-162804" algn="l" defTabSz="578717" rtl="0" eaLnBrk="1" fontAlgn="base" hangingPunct="1">
        <a:spcBef>
          <a:spcPts val="1442"/>
        </a:spcBef>
        <a:spcAft>
          <a:spcPct val="0"/>
        </a:spcAft>
        <a:buClr>
          <a:schemeClr val="accent1"/>
        </a:buClr>
        <a:buSzPct val="80000"/>
        <a:buFont typeface="Lucida Grande"/>
        <a:buChar char="‣"/>
        <a:defRPr sz="1900">
          <a:solidFill>
            <a:schemeClr val="tx1"/>
          </a:solidFill>
          <a:latin typeface="+mn-lt"/>
        </a:defRPr>
      </a:lvl3pPr>
      <a:lvl4pPr marL="597795" indent="-138638" algn="l" defTabSz="578717" rtl="0" eaLnBrk="1" fontAlgn="base" hangingPunct="1">
        <a:spcBef>
          <a:spcPts val="961"/>
        </a:spcBef>
        <a:spcAft>
          <a:spcPct val="0"/>
        </a:spcAft>
        <a:buClr>
          <a:schemeClr val="accent1"/>
        </a:buClr>
        <a:buSzPct val="75000"/>
        <a:buFont typeface="Lucida Grande"/>
        <a:buChar char="-"/>
        <a:defRPr sz="1200">
          <a:solidFill>
            <a:schemeClr val="tx1"/>
          </a:solidFill>
          <a:latin typeface="+mn-lt"/>
        </a:defRPr>
      </a:lvl4pPr>
      <a:lvl5pPr marL="731346" indent="-132278" algn="l" defTabSz="578717" rtl="0" eaLnBrk="1" fontAlgn="base" hangingPunct="1">
        <a:spcBef>
          <a:spcPts val="961"/>
        </a:spcBef>
        <a:spcAft>
          <a:spcPct val="0"/>
        </a:spcAft>
        <a:buClr>
          <a:schemeClr val="bg2"/>
        </a:buClr>
        <a:buSzPct val="80000"/>
        <a:buFont typeface="Lucida Grande"/>
        <a:buChar char="‣"/>
        <a:defRPr sz="1200">
          <a:solidFill>
            <a:schemeClr val="tx1"/>
          </a:solidFill>
          <a:latin typeface="+mn-lt"/>
        </a:defRPr>
      </a:lvl5pPr>
      <a:lvl6pPr marL="1097654"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6pPr>
      <a:lvl7pPr marL="1463963"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7pPr>
      <a:lvl8pPr marL="1830272"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8pPr>
      <a:lvl9pPr marL="2196580"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9pPr>
    </p:bodyStyle>
    <p:otherStyle>
      <a:defPPr>
        <a:defRPr lang="en-US"/>
      </a:defPPr>
      <a:lvl1pPr marL="0" algn="l" defTabSz="732617" rtl="0" eaLnBrk="1" latinLnBrk="0" hangingPunct="1">
        <a:defRPr sz="1400" kern="1200">
          <a:solidFill>
            <a:schemeClr val="tx1"/>
          </a:solidFill>
          <a:latin typeface="+mn-lt"/>
          <a:ea typeface="+mn-ea"/>
          <a:cs typeface="+mn-cs"/>
        </a:defRPr>
      </a:lvl1pPr>
      <a:lvl2pPr marL="366309" algn="l" defTabSz="732617" rtl="0" eaLnBrk="1" latinLnBrk="0" hangingPunct="1">
        <a:defRPr sz="1400" kern="1200">
          <a:solidFill>
            <a:schemeClr val="tx1"/>
          </a:solidFill>
          <a:latin typeface="+mn-lt"/>
          <a:ea typeface="+mn-ea"/>
          <a:cs typeface="+mn-cs"/>
        </a:defRPr>
      </a:lvl2pPr>
      <a:lvl3pPr marL="732617" algn="l" defTabSz="732617" rtl="0" eaLnBrk="1" latinLnBrk="0" hangingPunct="1">
        <a:defRPr sz="1400" kern="1200">
          <a:solidFill>
            <a:schemeClr val="tx1"/>
          </a:solidFill>
          <a:latin typeface="+mn-lt"/>
          <a:ea typeface="+mn-ea"/>
          <a:cs typeface="+mn-cs"/>
        </a:defRPr>
      </a:lvl3pPr>
      <a:lvl4pPr marL="1098926" algn="l" defTabSz="732617" rtl="0" eaLnBrk="1" latinLnBrk="0" hangingPunct="1">
        <a:defRPr sz="1400" kern="1200">
          <a:solidFill>
            <a:schemeClr val="tx1"/>
          </a:solidFill>
          <a:latin typeface="+mn-lt"/>
          <a:ea typeface="+mn-ea"/>
          <a:cs typeface="+mn-cs"/>
        </a:defRPr>
      </a:lvl4pPr>
      <a:lvl5pPr marL="1465235" algn="l" defTabSz="732617" rtl="0" eaLnBrk="1" latinLnBrk="0" hangingPunct="1">
        <a:defRPr sz="1400" kern="1200">
          <a:solidFill>
            <a:schemeClr val="tx1"/>
          </a:solidFill>
          <a:latin typeface="+mn-lt"/>
          <a:ea typeface="+mn-ea"/>
          <a:cs typeface="+mn-cs"/>
        </a:defRPr>
      </a:lvl5pPr>
      <a:lvl6pPr marL="1831543" algn="l" defTabSz="732617" rtl="0" eaLnBrk="1" latinLnBrk="0" hangingPunct="1">
        <a:defRPr sz="1400" kern="1200">
          <a:solidFill>
            <a:schemeClr val="tx1"/>
          </a:solidFill>
          <a:latin typeface="+mn-lt"/>
          <a:ea typeface="+mn-ea"/>
          <a:cs typeface="+mn-cs"/>
        </a:defRPr>
      </a:lvl6pPr>
      <a:lvl7pPr marL="2197852" algn="l" defTabSz="732617" rtl="0" eaLnBrk="1" latinLnBrk="0" hangingPunct="1">
        <a:defRPr sz="1400" kern="1200">
          <a:solidFill>
            <a:schemeClr val="tx1"/>
          </a:solidFill>
          <a:latin typeface="+mn-lt"/>
          <a:ea typeface="+mn-ea"/>
          <a:cs typeface="+mn-cs"/>
        </a:defRPr>
      </a:lvl7pPr>
      <a:lvl8pPr marL="2564160" algn="l" defTabSz="732617" rtl="0" eaLnBrk="1" latinLnBrk="0" hangingPunct="1">
        <a:defRPr sz="1400" kern="1200">
          <a:solidFill>
            <a:schemeClr val="tx1"/>
          </a:solidFill>
          <a:latin typeface="+mn-lt"/>
          <a:ea typeface="+mn-ea"/>
          <a:cs typeface="+mn-cs"/>
        </a:defRPr>
      </a:lvl8pPr>
      <a:lvl9pPr marL="2930469" algn="l" defTabSz="73261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EFFFF"/>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bwMode="auto">
          <a:xfrm>
            <a:off x="419969" y="1058869"/>
            <a:ext cx="8308397" cy="76706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dirty="0"/>
              <a:t>Two Line Titles</a:t>
            </a:r>
            <a:br>
              <a:rPr lang="en-US" dirty="0"/>
            </a:br>
            <a:r>
              <a:rPr lang="en-US" dirty="0"/>
              <a:t>One Line Titles</a:t>
            </a:r>
          </a:p>
        </p:txBody>
      </p:sp>
      <p:sp>
        <p:nvSpPr>
          <p:cNvPr id="6149" name="Rectangle 5"/>
          <p:cNvSpPr>
            <a:spLocks noGrp="1" noChangeArrowheads="1"/>
          </p:cNvSpPr>
          <p:nvPr>
            <p:ph type="body" idx="1"/>
          </p:nvPr>
        </p:nvSpPr>
        <p:spPr bwMode="auto">
          <a:xfrm>
            <a:off x="419968" y="2039752"/>
            <a:ext cx="8304068" cy="227855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0A6DDD43-4919-4AC9-9A25-A9C878F83AB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 y="1"/>
            <a:ext cx="9144105" cy="757856"/>
          </a:xfrm>
          <a:prstGeom prst="rect">
            <a:avLst/>
          </a:prstGeom>
        </p:spPr>
      </p:pic>
    </p:spTree>
    <p:extLst>
      <p:ext uri="{BB962C8B-B14F-4D97-AF65-F5344CB8AC3E}">
        <p14:creationId xmlns:p14="http://schemas.microsoft.com/office/powerpoint/2010/main" val="2181415473"/>
      </p:ext>
    </p:extLst>
  </p:cSld>
  <p:clrMap bg1="lt1" tx1="dk1" bg2="lt2" tx2="dk2" accent1="accent1" accent2="accent2" accent3="accent3" accent4="accent4" accent5="accent5" accent6="accent6" hlink="hlink" folHlink="folHlink"/>
  <p:sldLayoutIdLst>
    <p:sldLayoutId id="2147483663" r:id="rId1"/>
    <p:sldLayoutId id="2147483676" r:id="rId2"/>
    <p:sldLayoutId id="2147483677" r:id="rId3"/>
    <p:sldLayoutId id="2147483678" r:id="rId4"/>
    <p:sldLayoutId id="2147483679" r:id="rId5"/>
    <p:sldLayoutId id="2147483680" r:id="rId6"/>
  </p:sldLayoutIdLst>
  <p:hf hdr="0" ftr="0" dt="0"/>
  <p:txStyles>
    <p:titleStyle>
      <a:lvl1pPr algn="l" defTabSz="771583" rtl="0" eaLnBrk="1" fontAlgn="base" hangingPunct="1">
        <a:spcBef>
          <a:spcPct val="0"/>
        </a:spcBef>
        <a:spcAft>
          <a:spcPct val="0"/>
        </a:spcAft>
        <a:defRPr sz="3867" b="1" cap="all">
          <a:solidFill>
            <a:schemeClr val="accent4"/>
          </a:solidFill>
          <a:latin typeface="+mj-lt"/>
          <a:ea typeface="+mj-ea"/>
          <a:cs typeface="+mj-cs"/>
        </a:defRPr>
      </a:lvl1pPr>
      <a:lvl2pPr algn="l" defTabSz="771583" rtl="0" eaLnBrk="1" fontAlgn="base" hangingPunct="1">
        <a:spcBef>
          <a:spcPct val="0"/>
        </a:spcBef>
        <a:spcAft>
          <a:spcPct val="0"/>
        </a:spcAft>
        <a:defRPr sz="2133" b="1">
          <a:solidFill>
            <a:schemeClr val="accent1"/>
          </a:solidFill>
          <a:latin typeface="Arial" charset="0"/>
        </a:defRPr>
      </a:lvl2pPr>
      <a:lvl3pPr algn="l" defTabSz="771583" rtl="0" eaLnBrk="1" fontAlgn="base" hangingPunct="1">
        <a:spcBef>
          <a:spcPct val="0"/>
        </a:spcBef>
        <a:spcAft>
          <a:spcPct val="0"/>
        </a:spcAft>
        <a:defRPr sz="2133" b="1">
          <a:solidFill>
            <a:schemeClr val="accent1"/>
          </a:solidFill>
          <a:latin typeface="Arial" charset="0"/>
        </a:defRPr>
      </a:lvl3pPr>
      <a:lvl4pPr algn="l" defTabSz="771583" rtl="0" eaLnBrk="1" fontAlgn="base" hangingPunct="1">
        <a:spcBef>
          <a:spcPct val="0"/>
        </a:spcBef>
        <a:spcAft>
          <a:spcPct val="0"/>
        </a:spcAft>
        <a:defRPr sz="2133" b="1">
          <a:solidFill>
            <a:schemeClr val="accent1"/>
          </a:solidFill>
          <a:latin typeface="Arial" charset="0"/>
        </a:defRPr>
      </a:lvl4pPr>
      <a:lvl5pPr algn="l" defTabSz="771583" rtl="0" eaLnBrk="1" fontAlgn="base" hangingPunct="1">
        <a:spcBef>
          <a:spcPct val="0"/>
        </a:spcBef>
        <a:spcAft>
          <a:spcPct val="0"/>
        </a:spcAft>
        <a:defRPr sz="2133" b="1">
          <a:solidFill>
            <a:schemeClr val="accent1"/>
          </a:solidFill>
          <a:latin typeface="Arial" charset="0"/>
        </a:defRPr>
      </a:lvl5pPr>
      <a:lvl6pPr marL="488388" algn="l" defTabSz="771583" rtl="0" eaLnBrk="1" fontAlgn="base" hangingPunct="1">
        <a:spcBef>
          <a:spcPct val="0"/>
        </a:spcBef>
        <a:spcAft>
          <a:spcPct val="0"/>
        </a:spcAft>
        <a:defRPr sz="2133" b="1">
          <a:solidFill>
            <a:schemeClr val="accent1"/>
          </a:solidFill>
          <a:latin typeface="Arial" charset="0"/>
        </a:defRPr>
      </a:lvl6pPr>
      <a:lvl7pPr marL="976774" algn="l" defTabSz="771583" rtl="0" eaLnBrk="1" fontAlgn="base" hangingPunct="1">
        <a:spcBef>
          <a:spcPct val="0"/>
        </a:spcBef>
        <a:spcAft>
          <a:spcPct val="0"/>
        </a:spcAft>
        <a:defRPr sz="2133" b="1">
          <a:solidFill>
            <a:schemeClr val="accent1"/>
          </a:solidFill>
          <a:latin typeface="Arial" charset="0"/>
        </a:defRPr>
      </a:lvl7pPr>
      <a:lvl8pPr marL="1465162" algn="l" defTabSz="771583" rtl="0" eaLnBrk="1" fontAlgn="base" hangingPunct="1">
        <a:spcBef>
          <a:spcPct val="0"/>
        </a:spcBef>
        <a:spcAft>
          <a:spcPct val="0"/>
        </a:spcAft>
        <a:defRPr sz="2133" b="1">
          <a:solidFill>
            <a:schemeClr val="accent1"/>
          </a:solidFill>
          <a:latin typeface="Arial" charset="0"/>
        </a:defRPr>
      </a:lvl8pPr>
      <a:lvl9pPr marL="1953550" algn="l" defTabSz="771583" rtl="0" eaLnBrk="1" fontAlgn="base" hangingPunct="1">
        <a:spcBef>
          <a:spcPct val="0"/>
        </a:spcBef>
        <a:spcAft>
          <a:spcPct val="0"/>
        </a:spcAft>
        <a:defRPr sz="2133" b="1">
          <a:solidFill>
            <a:schemeClr val="accent1"/>
          </a:solidFill>
          <a:latin typeface="Arial" charset="0"/>
        </a:defRPr>
      </a:lvl9pPr>
    </p:titleStyle>
    <p:bodyStyle>
      <a:lvl1pPr marL="298459" indent="-298459" algn="l" defTabSz="771583" rtl="0" eaLnBrk="1" fontAlgn="base" hangingPunct="1">
        <a:spcBef>
          <a:spcPts val="1923"/>
        </a:spcBef>
        <a:spcAft>
          <a:spcPct val="0"/>
        </a:spcAft>
        <a:buClr>
          <a:schemeClr val="tx2"/>
        </a:buClr>
        <a:buSzPct val="100000"/>
        <a:buFont typeface="Lucida Grande"/>
        <a:buChar char="‣"/>
        <a:defRPr sz="3200">
          <a:solidFill>
            <a:schemeClr val="tx1"/>
          </a:solidFill>
          <a:latin typeface="+mn-lt"/>
          <a:ea typeface="+mn-ea"/>
          <a:cs typeface="+mn-cs"/>
        </a:defRPr>
      </a:lvl1pPr>
      <a:lvl2pPr marL="624051" indent="-298459" algn="l" defTabSz="771583" rtl="0" eaLnBrk="1" fontAlgn="base" hangingPunct="1">
        <a:spcBef>
          <a:spcPts val="1923"/>
        </a:spcBef>
        <a:spcAft>
          <a:spcPct val="0"/>
        </a:spcAft>
        <a:buClr>
          <a:schemeClr val="tx2"/>
        </a:buClr>
        <a:buSzPct val="75000"/>
        <a:buFont typeface="Arial" charset="0"/>
        <a:buChar char="–"/>
        <a:defRPr sz="2933">
          <a:solidFill>
            <a:schemeClr val="tx1"/>
          </a:solidFill>
          <a:latin typeface="+mn-lt"/>
        </a:defRPr>
      </a:lvl2pPr>
      <a:lvl3pPr marL="841111" indent="-217061" algn="l" defTabSz="771583" rtl="0" eaLnBrk="1" fontAlgn="base" hangingPunct="1">
        <a:spcBef>
          <a:spcPts val="1923"/>
        </a:spcBef>
        <a:spcAft>
          <a:spcPct val="0"/>
        </a:spcAft>
        <a:buClr>
          <a:schemeClr val="accent1"/>
        </a:buClr>
        <a:buSzPct val="80000"/>
        <a:buFont typeface="Lucida Grande"/>
        <a:buChar char="‣"/>
        <a:defRPr sz="2533">
          <a:solidFill>
            <a:schemeClr val="tx1"/>
          </a:solidFill>
          <a:latin typeface="+mn-lt"/>
        </a:defRPr>
      </a:lvl3pPr>
      <a:lvl4pPr marL="797020" indent="-184842" algn="l" defTabSz="77158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080" indent="-176362" algn="l" defTabSz="77158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466"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6pPr>
      <a:lvl7pPr marL="1951854"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7pPr>
      <a:lvl8pPr marL="2440242"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8pPr>
      <a:lvl9pPr marL="2928627"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9pPr>
    </p:bodyStyle>
    <p:otherStyle>
      <a:defPPr>
        <a:defRPr lang="en-US"/>
      </a:defPPr>
      <a:lvl1pPr marL="0" algn="l" defTabSz="976774" rtl="0" eaLnBrk="1" latinLnBrk="0" hangingPunct="1">
        <a:defRPr sz="1867" kern="1200">
          <a:solidFill>
            <a:schemeClr val="tx1"/>
          </a:solidFill>
          <a:latin typeface="+mn-lt"/>
          <a:ea typeface="+mn-ea"/>
          <a:cs typeface="+mn-cs"/>
        </a:defRPr>
      </a:lvl1pPr>
      <a:lvl2pPr marL="488388" algn="l" defTabSz="976774" rtl="0" eaLnBrk="1" latinLnBrk="0" hangingPunct="1">
        <a:defRPr sz="1867" kern="1200">
          <a:solidFill>
            <a:schemeClr val="tx1"/>
          </a:solidFill>
          <a:latin typeface="+mn-lt"/>
          <a:ea typeface="+mn-ea"/>
          <a:cs typeface="+mn-cs"/>
        </a:defRPr>
      </a:lvl2pPr>
      <a:lvl3pPr marL="976774" algn="l" defTabSz="976774" rtl="0" eaLnBrk="1" latinLnBrk="0" hangingPunct="1">
        <a:defRPr sz="1867" kern="1200">
          <a:solidFill>
            <a:schemeClr val="tx1"/>
          </a:solidFill>
          <a:latin typeface="+mn-lt"/>
          <a:ea typeface="+mn-ea"/>
          <a:cs typeface="+mn-cs"/>
        </a:defRPr>
      </a:lvl3pPr>
      <a:lvl4pPr marL="1465162" algn="l" defTabSz="976774" rtl="0" eaLnBrk="1" latinLnBrk="0" hangingPunct="1">
        <a:defRPr sz="1867" kern="1200">
          <a:solidFill>
            <a:schemeClr val="tx1"/>
          </a:solidFill>
          <a:latin typeface="+mn-lt"/>
          <a:ea typeface="+mn-ea"/>
          <a:cs typeface="+mn-cs"/>
        </a:defRPr>
      </a:lvl4pPr>
      <a:lvl5pPr marL="1953550" algn="l" defTabSz="976774" rtl="0" eaLnBrk="1" latinLnBrk="0" hangingPunct="1">
        <a:defRPr sz="1867" kern="1200">
          <a:solidFill>
            <a:schemeClr val="tx1"/>
          </a:solidFill>
          <a:latin typeface="+mn-lt"/>
          <a:ea typeface="+mn-ea"/>
          <a:cs typeface="+mn-cs"/>
        </a:defRPr>
      </a:lvl5pPr>
      <a:lvl6pPr marL="2441935" algn="l" defTabSz="976774" rtl="0" eaLnBrk="1" latinLnBrk="0" hangingPunct="1">
        <a:defRPr sz="1867" kern="1200">
          <a:solidFill>
            <a:schemeClr val="tx1"/>
          </a:solidFill>
          <a:latin typeface="+mn-lt"/>
          <a:ea typeface="+mn-ea"/>
          <a:cs typeface="+mn-cs"/>
        </a:defRPr>
      </a:lvl6pPr>
      <a:lvl7pPr marL="2930323" algn="l" defTabSz="976774" rtl="0" eaLnBrk="1" latinLnBrk="0" hangingPunct="1">
        <a:defRPr sz="1867" kern="1200">
          <a:solidFill>
            <a:schemeClr val="tx1"/>
          </a:solidFill>
          <a:latin typeface="+mn-lt"/>
          <a:ea typeface="+mn-ea"/>
          <a:cs typeface="+mn-cs"/>
        </a:defRPr>
      </a:lvl7pPr>
      <a:lvl8pPr marL="3418709" algn="l" defTabSz="976774" rtl="0" eaLnBrk="1" latinLnBrk="0" hangingPunct="1">
        <a:defRPr sz="1867" kern="1200">
          <a:solidFill>
            <a:schemeClr val="tx1"/>
          </a:solidFill>
          <a:latin typeface="+mn-lt"/>
          <a:ea typeface="+mn-ea"/>
          <a:cs typeface="+mn-cs"/>
        </a:defRPr>
      </a:lvl8pPr>
      <a:lvl9pPr marL="3907097" algn="l" defTabSz="97677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Collett_Park_Neighborhood_Historic_District.jpg" TargetMode="Externa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www.countyhealthrankings.org/state-repor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www.countyhealthrankings.org/report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hyperlink" Target="http://www.countyhealthrankings.org/actioncente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hyperlink" Target="http://www.countyhealthrankings.org/partn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www.rwjf.org/prize"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hyperlink" Target="http://www.rwjf.org/priz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hyperlink" Target="http://www.countyhealthrankings.org/repor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2.xml"/><Relationship Id="rId7" Type="http://schemas.openxmlformats.org/officeDocument/2006/relationships/image" Target="../media/image5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County Health Rankings &amp; Roadmaps 101</a:t>
            </a:r>
          </a:p>
        </p:txBody>
      </p:sp>
      <p:sp>
        <p:nvSpPr>
          <p:cNvPr id="3" name="Text Placeholder 2"/>
          <p:cNvSpPr>
            <a:spLocks noGrp="1"/>
          </p:cNvSpPr>
          <p:nvPr>
            <p:ph type="body" sz="quarter" idx="10"/>
          </p:nvPr>
        </p:nvSpPr>
        <p:spPr/>
        <p:txBody>
          <a:bodyPr/>
          <a:lstStyle/>
          <a:p>
            <a:r>
              <a:rPr lang="en-US" dirty="0"/>
              <a:t>[Presenter Name]</a:t>
            </a:r>
          </a:p>
        </p:txBody>
      </p:sp>
      <p:sp>
        <p:nvSpPr>
          <p:cNvPr id="4" name="Content Placeholder 5"/>
          <p:cNvSpPr>
            <a:spLocks noGrp="1"/>
          </p:cNvSpPr>
          <p:nvPr>
            <p:ph sz="quarter" idx="11"/>
          </p:nvPr>
        </p:nvSpPr>
        <p:spPr>
          <a:xfrm>
            <a:off x="212814" y="4758122"/>
            <a:ext cx="2955636" cy="184897"/>
          </a:xfrm>
        </p:spPr>
        <p:txBody>
          <a:bodyPr/>
          <a:lstStyle>
            <a:lvl1pPr marL="0" indent="0">
              <a:buNone/>
              <a:defRPr sz="2000" b="0" i="1" baseline="0">
                <a:solidFill>
                  <a:schemeClr val="bg2">
                    <a:lumMod val="75000"/>
                  </a:schemeClr>
                </a:solidFill>
              </a:defRPr>
            </a:lvl1pPr>
            <a:lvl2pPr marL="304800" indent="0">
              <a:buNone/>
              <a:defRPr/>
            </a:lvl2pPr>
            <a:lvl3pPr marL="584200" indent="0">
              <a:buNone/>
              <a:defRPr/>
            </a:lvl3pPr>
            <a:lvl4pPr marL="573087" indent="0">
              <a:buNone/>
              <a:defRPr/>
            </a:lvl4pPr>
            <a:lvl5pPr marL="747713" indent="0">
              <a:buNone/>
              <a:defRPr/>
            </a:lvl5pPr>
          </a:lstStyle>
          <a:p>
            <a:pPr lvl="0"/>
            <a:r>
              <a:rPr lang="en-US" dirty="0"/>
              <a:t>countyhealthrankings.org</a:t>
            </a:r>
          </a:p>
        </p:txBody>
      </p:sp>
    </p:spTree>
    <p:extLst>
      <p:ext uri="{BB962C8B-B14F-4D97-AF65-F5344CB8AC3E}">
        <p14:creationId xmlns:p14="http://schemas.microsoft.com/office/powerpoint/2010/main" val="18349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County Health Rankings:  2 Rankings</a:t>
            </a:r>
          </a:p>
        </p:txBody>
      </p:sp>
      <p:graphicFrame>
        <p:nvGraphicFramePr>
          <p:cNvPr id="4" name="Content Placeholder 7"/>
          <p:cNvGraphicFramePr>
            <a:graphicFrameLocks noGrp="1"/>
          </p:cNvGraphicFramePr>
          <p:nvPr>
            <p:ph idx="1"/>
          </p:nvPr>
        </p:nvGraphicFramePr>
        <p:xfrm>
          <a:off x="420688" y="1524000"/>
          <a:ext cx="8302625" cy="320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167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F6C62A00-F18F-402C-8F4D-527857572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7000"/>
            <a:ext cx="9144000" cy="3521100"/>
          </a:xfrm>
          <a:prstGeom prst="rect">
            <a:avLst/>
          </a:prstGeom>
        </p:spPr>
      </p:pic>
      <p:pic>
        <p:nvPicPr>
          <p:cNvPr id="8" name="Picture 7">
            <a:extLst>
              <a:ext uri="{FF2B5EF4-FFF2-40B4-BE49-F238E27FC236}">
                <a16:creationId xmlns:a16="http://schemas.microsoft.com/office/drawing/2014/main" id="{880BC6FB-CAE6-4695-AF7A-176155EC1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6857"/>
            <a:ext cx="9144000" cy="400143"/>
          </a:xfrm>
          <a:prstGeom prst="rect">
            <a:avLst/>
          </a:prstGeom>
        </p:spPr>
      </p:pic>
    </p:spTree>
    <p:extLst>
      <p:ext uri="{BB962C8B-B14F-4D97-AF65-F5344CB8AC3E}">
        <p14:creationId xmlns:p14="http://schemas.microsoft.com/office/powerpoint/2010/main" val="385442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900" dirty="0"/>
              <a:t>Tips for presenting your county’s data</a:t>
            </a:r>
          </a:p>
        </p:txBody>
      </p:sp>
      <p:sp>
        <p:nvSpPr>
          <p:cNvPr id="2" name="Content Placeholder 1"/>
          <p:cNvSpPr>
            <a:spLocks noGrp="1"/>
          </p:cNvSpPr>
          <p:nvPr>
            <p:ph idx="1"/>
          </p:nvPr>
        </p:nvSpPr>
        <p:spPr>
          <a:xfrm>
            <a:off x="417083" y="1495426"/>
            <a:ext cx="8304068" cy="3209731"/>
          </a:xfrm>
        </p:spPr>
        <p:txBody>
          <a:bodyPr/>
          <a:lstStyle/>
          <a:p>
            <a:r>
              <a:rPr lang="en-US" sz="2600" dirty="0"/>
              <a:t>Start with your county’s Health Outcomes and Health Factors ranks.</a:t>
            </a:r>
          </a:p>
          <a:p>
            <a:r>
              <a:rPr lang="en-US" sz="2600" dirty="0"/>
              <a:t>Discuss the context of those ranks.</a:t>
            </a:r>
          </a:p>
          <a:p>
            <a:r>
              <a:rPr lang="en-US" sz="2600" dirty="0"/>
              <a:t>Look at your county’s ranks for each Health Factor.</a:t>
            </a:r>
          </a:p>
          <a:p>
            <a:r>
              <a:rPr lang="en-US" sz="2600" dirty="0"/>
              <a:t>Discuss the context of those ranks. </a:t>
            </a:r>
          </a:p>
          <a:p>
            <a:r>
              <a:rPr lang="en-US" sz="2600" dirty="0"/>
              <a:t>Examine the measures</a:t>
            </a:r>
          </a:p>
        </p:txBody>
      </p:sp>
    </p:spTree>
    <p:extLst>
      <p:ext uri="{BB962C8B-B14F-4D97-AF65-F5344CB8AC3E}">
        <p14:creationId xmlns:p14="http://schemas.microsoft.com/office/powerpoint/2010/main" val="3741340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000" dirty="0"/>
              <a:t>Health outcomes Ranking</a:t>
            </a:r>
          </a:p>
        </p:txBody>
      </p:sp>
      <p:sp>
        <p:nvSpPr>
          <p:cNvPr id="3" name="AutoShape 2" descr="http://preview.chr.byf1.io/sites/default/files/state/downloads/2019%20Health%20Outcomes%20-%20Kentucky.png">
            <a:extLst>
              <a:ext uri="{FF2B5EF4-FFF2-40B4-BE49-F238E27FC236}">
                <a16:creationId xmlns:a16="http://schemas.microsoft.com/office/drawing/2014/main" id="{E3EAD3E9-3BCA-4A61-9238-6FB25764736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prstClr val="black"/>
              </a:solidFill>
            </a:endParaRPr>
          </a:p>
        </p:txBody>
      </p:sp>
      <p:pic>
        <p:nvPicPr>
          <p:cNvPr id="6" name="Picture 5" descr="A close up of a map&#10;&#10;Description automatically generated">
            <a:extLst>
              <a:ext uri="{FF2B5EF4-FFF2-40B4-BE49-F238E27FC236}">
                <a16:creationId xmlns:a16="http://schemas.microsoft.com/office/drawing/2014/main" id="{4E11CBB1-7E6F-4F28-863A-CF612FAC12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203"/>
          <a:stretch/>
        </p:blipFill>
        <p:spPr>
          <a:xfrm>
            <a:off x="3768803" y="1649703"/>
            <a:ext cx="4487691" cy="3116784"/>
          </a:xfrm>
          <a:prstGeom prst="rect">
            <a:avLst/>
          </a:prstGeom>
        </p:spPr>
      </p:pic>
      <p:sp>
        <p:nvSpPr>
          <p:cNvPr id="2" name="Content Placeholder 1"/>
          <p:cNvSpPr>
            <a:spLocks noGrp="1"/>
          </p:cNvSpPr>
          <p:nvPr>
            <p:ph sz="half" idx="1"/>
          </p:nvPr>
        </p:nvSpPr>
        <p:spPr>
          <a:xfrm>
            <a:off x="887506" y="1954690"/>
            <a:ext cx="3151931" cy="1861265"/>
          </a:xfrm>
        </p:spPr>
        <p:txBody>
          <a:bodyPr/>
          <a:lstStyle/>
          <a:p>
            <a:pPr marL="0" indent="0" algn="ctr">
              <a:buNone/>
            </a:pPr>
            <a:r>
              <a:rPr lang="en-US" sz="2647" dirty="0"/>
              <a:t>Fulton County ranks </a:t>
            </a:r>
            <a:br>
              <a:rPr lang="en-US" sz="2647" dirty="0"/>
            </a:br>
            <a:r>
              <a:rPr lang="en-US" sz="7611" dirty="0"/>
              <a:t>13</a:t>
            </a:r>
            <a:br>
              <a:rPr lang="en-US" dirty="0"/>
            </a:br>
            <a:r>
              <a:rPr lang="en-US" sz="2647" dirty="0"/>
              <a:t>out of 159 counties</a:t>
            </a:r>
          </a:p>
        </p:txBody>
      </p:sp>
    </p:spTree>
    <p:extLst>
      <p:ext uri="{BB962C8B-B14F-4D97-AF65-F5344CB8AC3E}">
        <p14:creationId xmlns:p14="http://schemas.microsoft.com/office/powerpoint/2010/main" val="879778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000" dirty="0"/>
              <a:t>Health Factors Ranking</a:t>
            </a:r>
          </a:p>
        </p:txBody>
      </p:sp>
      <p:pic>
        <p:nvPicPr>
          <p:cNvPr id="7" name="Content Placeholder 6" descr="A close up of a map&#10;&#10;Description automatically generated">
            <a:extLst>
              <a:ext uri="{FF2B5EF4-FFF2-40B4-BE49-F238E27FC236}">
                <a16:creationId xmlns:a16="http://schemas.microsoft.com/office/drawing/2014/main" id="{F2964553-675E-4656-BF8C-1D7623C79B1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6244"/>
          <a:stretch/>
        </p:blipFill>
        <p:spPr>
          <a:xfrm>
            <a:off x="3584117" y="1551262"/>
            <a:ext cx="4430330" cy="3120390"/>
          </a:xfrm>
        </p:spPr>
      </p:pic>
      <p:sp>
        <p:nvSpPr>
          <p:cNvPr id="2" name="Content Placeholder 1"/>
          <p:cNvSpPr>
            <a:spLocks noGrp="1"/>
          </p:cNvSpPr>
          <p:nvPr>
            <p:ph sz="half" idx="1"/>
          </p:nvPr>
        </p:nvSpPr>
        <p:spPr>
          <a:xfrm>
            <a:off x="983301" y="1692162"/>
            <a:ext cx="2750594" cy="2838590"/>
          </a:xfrm>
        </p:spPr>
        <p:txBody>
          <a:bodyPr/>
          <a:lstStyle/>
          <a:p>
            <a:pPr marL="0" indent="0" algn="ctr">
              <a:buNone/>
            </a:pPr>
            <a:r>
              <a:rPr lang="en-US" sz="2647" dirty="0"/>
              <a:t>Fulton County ranks </a:t>
            </a:r>
            <a:br>
              <a:rPr lang="en-US" sz="2647" dirty="0"/>
            </a:br>
            <a:r>
              <a:rPr lang="en-US" sz="7611" dirty="0"/>
              <a:t>27</a:t>
            </a:r>
            <a:br>
              <a:rPr lang="en-US" dirty="0"/>
            </a:br>
            <a:r>
              <a:rPr lang="en-US" sz="2647" dirty="0"/>
              <a:t>out of 159 counties</a:t>
            </a:r>
          </a:p>
        </p:txBody>
      </p:sp>
    </p:spTree>
    <p:extLst>
      <p:ext uri="{BB962C8B-B14F-4D97-AF65-F5344CB8AC3E}">
        <p14:creationId xmlns:p14="http://schemas.microsoft.com/office/powerpoint/2010/main" val="2483257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19969" y="1692163"/>
            <a:ext cx="3633248" cy="2838590"/>
          </a:xfrm>
        </p:spPr>
        <p:txBody>
          <a:bodyPr/>
          <a:lstStyle/>
          <a:p>
            <a:pPr marL="0" indent="0" algn="ctr">
              <a:buNone/>
            </a:pPr>
            <a:r>
              <a:rPr lang="en-US" sz="2647" dirty="0"/>
              <a:t>Fulton County ranks </a:t>
            </a:r>
            <a:br>
              <a:rPr lang="en-US" sz="2647" dirty="0"/>
            </a:br>
            <a:r>
              <a:rPr lang="en-US" sz="7611" dirty="0"/>
              <a:t>17 </a:t>
            </a:r>
            <a:br>
              <a:rPr lang="en-US" dirty="0"/>
            </a:br>
            <a:r>
              <a:rPr lang="en-US" sz="2647" dirty="0"/>
              <a:t>out of 159 counties</a:t>
            </a:r>
          </a:p>
        </p:txBody>
      </p:sp>
      <p:sp>
        <p:nvSpPr>
          <p:cNvPr id="4" name="Title 3"/>
          <p:cNvSpPr>
            <a:spLocks noGrp="1"/>
          </p:cNvSpPr>
          <p:nvPr>
            <p:ph type="title"/>
          </p:nvPr>
        </p:nvSpPr>
        <p:spPr/>
        <p:txBody>
          <a:bodyPr/>
          <a:lstStyle/>
          <a:p>
            <a:r>
              <a:rPr lang="en-US" sz="3000" dirty="0"/>
              <a:t>Health behaviors Ranking</a:t>
            </a:r>
          </a:p>
        </p:txBody>
      </p:sp>
      <p:grpSp>
        <p:nvGrpSpPr>
          <p:cNvPr id="6" name="Group 5">
            <a:extLst>
              <a:ext uri="{FF2B5EF4-FFF2-40B4-BE49-F238E27FC236}">
                <a16:creationId xmlns:a16="http://schemas.microsoft.com/office/drawing/2014/main" id="{B0749999-F458-4189-A266-B962679E3B81}"/>
              </a:ext>
            </a:extLst>
          </p:cNvPr>
          <p:cNvGrpSpPr/>
          <p:nvPr/>
        </p:nvGrpSpPr>
        <p:grpSpPr>
          <a:xfrm>
            <a:off x="5090784" y="1574357"/>
            <a:ext cx="3633247" cy="3291229"/>
            <a:chOff x="5090784" y="1574357"/>
            <a:chExt cx="3633247" cy="3291229"/>
          </a:xfrm>
        </p:grpSpPr>
        <p:pic>
          <p:nvPicPr>
            <p:cNvPr id="10" name="Picture 4" descr="http://www.countyhealthrankings.org/sites/default/files/health-factors/dietandexercise1.jpg">
              <a:extLst>
                <a:ext uri="{FF2B5EF4-FFF2-40B4-BE49-F238E27FC236}">
                  <a16:creationId xmlns:a16="http://schemas.microsoft.com/office/drawing/2014/main" id="{373300FD-5A92-4EEE-B341-03AA4FBCD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22" b="4"/>
            <a:stretch/>
          </p:blipFill>
          <p:spPr bwMode="auto">
            <a:xfrm>
              <a:off x="5090784" y="1577158"/>
              <a:ext cx="1764224" cy="12142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countyhealthrankings.org/sites/default/files/health-factors/unsafesex1.jpg">
              <a:extLst>
                <a:ext uri="{FF2B5EF4-FFF2-40B4-BE49-F238E27FC236}">
                  <a16:creationId xmlns:a16="http://schemas.microsoft.com/office/drawing/2014/main" id="{CA31CD7C-89CA-4D1B-9CC7-F3C21E716F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88" b="2"/>
            <a:stretch/>
          </p:blipFill>
          <p:spPr bwMode="auto">
            <a:xfrm>
              <a:off x="6939520" y="1574357"/>
              <a:ext cx="1764233" cy="12198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ountyhealthrankings.org/sites/default/files/health-factors/alcoholuse1.jpg">
              <a:extLst>
                <a:ext uri="{FF2B5EF4-FFF2-40B4-BE49-F238E27FC236}">
                  <a16:creationId xmlns:a16="http://schemas.microsoft.com/office/drawing/2014/main" id="{AC7325AA-D022-44A3-ACE3-085C553824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64" r="6766" b="-3"/>
            <a:stretch/>
          </p:blipFill>
          <p:spPr bwMode="auto">
            <a:xfrm>
              <a:off x="5090784" y="2880062"/>
              <a:ext cx="2182378" cy="19855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countyhealthrankings.org/sites/default/files/health-factors/Tobaccouse1.jpg">
              <a:extLst>
                <a:ext uri="{FF2B5EF4-FFF2-40B4-BE49-F238E27FC236}">
                  <a16:creationId xmlns:a16="http://schemas.microsoft.com/office/drawing/2014/main" id="{3E015094-4538-4792-B210-D96EAE3269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93" r="46007" b="-3"/>
            <a:stretch/>
          </p:blipFill>
          <p:spPr bwMode="auto">
            <a:xfrm>
              <a:off x="7370620" y="2880062"/>
              <a:ext cx="1353411" cy="1985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4751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19968" y="1692163"/>
            <a:ext cx="3448647" cy="2838590"/>
          </a:xfrm>
        </p:spPr>
        <p:txBody>
          <a:bodyPr/>
          <a:lstStyle/>
          <a:p>
            <a:pPr marL="0" indent="0" algn="ctr">
              <a:buNone/>
            </a:pPr>
            <a:r>
              <a:rPr lang="en-US" sz="2647" dirty="0"/>
              <a:t>Fulton County ranks </a:t>
            </a:r>
            <a:br>
              <a:rPr lang="en-US" sz="2647" dirty="0"/>
            </a:br>
            <a:r>
              <a:rPr lang="en-US" sz="7611" dirty="0"/>
              <a:t>5 </a:t>
            </a:r>
            <a:br>
              <a:rPr lang="en-US" dirty="0"/>
            </a:br>
            <a:r>
              <a:rPr lang="en-US" sz="2647" dirty="0"/>
              <a:t>out of 159 counties</a:t>
            </a:r>
          </a:p>
        </p:txBody>
      </p:sp>
      <p:sp>
        <p:nvSpPr>
          <p:cNvPr id="4" name="Title 3"/>
          <p:cNvSpPr>
            <a:spLocks noGrp="1"/>
          </p:cNvSpPr>
          <p:nvPr>
            <p:ph type="title"/>
          </p:nvPr>
        </p:nvSpPr>
        <p:spPr/>
        <p:txBody>
          <a:bodyPr/>
          <a:lstStyle/>
          <a:p>
            <a:r>
              <a:rPr lang="en-US" sz="3000" dirty="0"/>
              <a:t>Clinical care Ranking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301" y="1635890"/>
            <a:ext cx="2526220" cy="16841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744" y="3362241"/>
            <a:ext cx="2526220" cy="1684147"/>
          </a:xfrm>
          <a:prstGeom prst="rect">
            <a:avLst/>
          </a:prstGeom>
        </p:spPr>
      </p:pic>
    </p:spTree>
    <p:extLst>
      <p:ext uri="{BB962C8B-B14F-4D97-AF65-F5344CB8AC3E}">
        <p14:creationId xmlns:p14="http://schemas.microsoft.com/office/powerpoint/2010/main" val="37414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19968" y="1692163"/>
            <a:ext cx="3831189" cy="2838590"/>
          </a:xfrm>
        </p:spPr>
        <p:txBody>
          <a:bodyPr/>
          <a:lstStyle/>
          <a:p>
            <a:pPr marL="0" indent="0" algn="ctr">
              <a:buNone/>
            </a:pPr>
            <a:r>
              <a:rPr lang="en-US" sz="2647" dirty="0"/>
              <a:t>Fulton County ranks </a:t>
            </a:r>
            <a:br>
              <a:rPr lang="en-US" sz="2647" dirty="0"/>
            </a:br>
            <a:r>
              <a:rPr lang="en-US" sz="7611" dirty="0"/>
              <a:t>47 </a:t>
            </a:r>
            <a:br>
              <a:rPr lang="en-US" dirty="0"/>
            </a:br>
            <a:r>
              <a:rPr lang="en-US" sz="2647" dirty="0"/>
              <a:t>out of 159 counties</a:t>
            </a:r>
          </a:p>
        </p:txBody>
      </p:sp>
      <p:sp>
        <p:nvSpPr>
          <p:cNvPr id="4" name="Title 3"/>
          <p:cNvSpPr>
            <a:spLocks noGrp="1"/>
          </p:cNvSpPr>
          <p:nvPr>
            <p:ph type="title"/>
          </p:nvPr>
        </p:nvSpPr>
        <p:spPr/>
        <p:txBody>
          <a:bodyPr/>
          <a:lstStyle/>
          <a:p>
            <a:r>
              <a:rPr lang="en-US" sz="3000" dirty="0"/>
              <a:t>Social &amp; economic factors Ranking</a:t>
            </a:r>
          </a:p>
        </p:txBody>
      </p:sp>
      <p:pic>
        <p:nvPicPr>
          <p:cNvPr id="19" name="Picture 18">
            <a:extLst>
              <a:ext uri="{FF2B5EF4-FFF2-40B4-BE49-F238E27FC236}">
                <a16:creationId xmlns:a16="http://schemas.microsoft.com/office/drawing/2014/main" id="{271ABFD2-D2C5-453A-BE0A-166345DBA0F3}"/>
              </a:ext>
            </a:extLst>
          </p:cNvPr>
          <p:cNvPicPr>
            <a:picLocks noChangeAspect="1"/>
          </p:cNvPicPr>
          <p:nvPr/>
        </p:nvPicPr>
        <p:blipFill rotWithShape="1">
          <a:blip r:embed="rId3">
            <a:extLst>
              <a:ext uri="{28A0092B-C50C-407E-A947-70E740481C1C}">
                <a14:useLocalDpi xmlns:a14="http://schemas.microsoft.com/office/drawing/2010/main" val="0"/>
              </a:ext>
            </a:extLst>
          </a:blip>
          <a:srcRect l="9369" r="4772" b="1"/>
          <a:stretch/>
        </p:blipFill>
        <p:spPr>
          <a:xfrm>
            <a:off x="4775932" y="1505483"/>
            <a:ext cx="1476307" cy="1139135"/>
          </a:xfrm>
          <a:prstGeom prst="rect">
            <a:avLst/>
          </a:prstGeom>
        </p:spPr>
      </p:pic>
      <p:pic>
        <p:nvPicPr>
          <p:cNvPr id="20" name="Picture 19">
            <a:extLst>
              <a:ext uri="{FF2B5EF4-FFF2-40B4-BE49-F238E27FC236}">
                <a16:creationId xmlns:a16="http://schemas.microsoft.com/office/drawing/2014/main" id="{C17992D9-B97A-486F-98C1-6F980E74BF06}"/>
              </a:ext>
            </a:extLst>
          </p:cNvPr>
          <p:cNvPicPr>
            <a:picLocks noChangeAspect="1"/>
          </p:cNvPicPr>
          <p:nvPr/>
        </p:nvPicPr>
        <p:blipFill rotWithShape="1">
          <a:blip r:embed="rId4">
            <a:extLst>
              <a:ext uri="{28A0092B-C50C-407E-A947-70E740481C1C}">
                <a14:useLocalDpi xmlns:a14="http://schemas.microsoft.com/office/drawing/2010/main" val="0"/>
              </a:ext>
            </a:extLst>
          </a:blip>
          <a:srcRect l="10386" r="5472"/>
          <a:stretch/>
        </p:blipFill>
        <p:spPr>
          <a:xfrm>
            <a:off x="4775932" y="2696543"/>
            <a:ext cx="1474367" cy="1169614"/>
          </a:xfrm>
          <a:prstGeom prst="rect">
            <a:avLst/>
          </a:prstGeom>
        </p:spPr>
      </p:pic>
      <p:pic>
        <p:nvPicPr>
          <p:cNvPr id="21" name="Picture 20">
            <a:extLst>
              <a:ext uri="{FF2B5EF4-FFF2-40B4-BE49-F238E27FC236}">
                <a16:creationId xmlns:a16="http://schemas.microsoft.com/office/drawing/2014/main" id="{3640828E-D40C-4512-820A-379EB3610880}"/>
              </a:ext>
            </a:extLst>
          </p:cNvPr>
          <p:cNvPicPr>
            <a:picLocks noChangeAspect="1"/>
          </p:cNvPicPr>
          <p:nvPr/>
        </p:nvPicPr>
        <p:blipFill rotWithShape="1">
          <a:blip r:embed="rId5">
            <a:extLst>
              <a:ext uri="{28A0092B-C50C-407E-A947-70E740481C1C}">
                <a14:useLocalDpi xmlns:a14="http://schemas.microsoft.com/office/drawing/2010/main" val="0"/>
              </a:ext>
            </a:extLst>
          </a:blip>
          <a:srcRect l="7032" r="1934" b="-3"/>
          <a:stretch/>
        </p:blipFill>
        <p:spPr>
          <a:xfrm>
            <a:off x="6316407" y="1499456"/>
            <a:ext cx="2407624" cy="1765418"/>
          </a:xfrm>
          <a:prstGeom prst="rect">
            <a:avLst/>
          </a:prstGeom>
        </p:spPr>
      </p:pic>
      <p:pic>
        <p:nvPicPr>
          <p:cNvPr id="22" name="Picture 21">
            <a:extLst>
              <a:ext uri="{FF2B5EF4-FFF2-40B4-BE49-F238E27FC236}">
                <a16:creationId xmlns:a16="http://schemas.microsoft.com/office/drawing/2014/main" id="{81F8F1CB-98EE-43F0-8592-E925B58B13DA}"/>
              </a:ext>
            </a:extLst>
          </p:cNvPr>
          <p:cNvPicPr>
            <a:picLocks noChangeAspect="1"/>
          </p:cNvPicPr>
          <p:nvPr/>
        </p:nvPicPr>
        <p:blipFill rotWithShape="1">
          <a:blip r:embed="rId6">
            <a:extLst>
              <a:ext uri="{28A0092B-C50C-407E-A947-70E740481C1C}">
                <a14:useLocalDpi xmlns:a14="http://schemas.microsoft.com/office/drawing/2010/main" val="0"/>
              </a:ext>
            </a:extLst>
          </a:blip>
          <a:srcRect r="5340" b="6"/>
          <a:stretch/>
        </p:blipFill>
        <p:spPr>
          <a:xfrm>
            <a:off x="4775932" y="3918082"/>
            <a:ext cx="1476306" cy="1169614"/>
          </a:xfrm>
          <a:prstGeom prst="rect">
            <a:avLst/>
          </a:prstGeom>
        </p:spPr>
      </p:pic>
      <p:pic>
        <p:nvPicPr>
          <p:cNvPr id="23" name="Picture 22">
            <a:extLst>
              <a:ext uri="{FF2B5EF4-FFF2-40B4-BE49-F238E27FC236}">
                <a16:creationId xmlns:a16="http://schemas.microsoft.com/office/drawing/2014/main" id="{34B37D50-42E4-4105-A997-650CB5416E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996" r="9453" b="2"/>
          <a:stretch/>
        </p:blipFill>
        <p:spPr>
          <a:xfrm>
            <a:off x="6316407" y="3327085"/>
            <a:ext cx="2407624" cy="1765423"/>
          </a:xfrm>
          <a:prstGeom prst="rect">
            <a:avLst/>
          </a:prstGeom>
        </p:spPr>
      </p:pic>
    </p:spTree>
    <p:extLst>
      <p:ext uri="{BB962C8B-B14F-4D97-AF65-F5344CB8AC3E}">
        <p14:creationId xmlns:p14="http://schemas.microsoft.com/office/powerpoint/2010/main" val="1400365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lgn="ctr">
              <a:buNone/>
            </a:pPr>
            <a:r>
              <a:rPr lang="en-US" sz="2647" dirty="0"/>
              <a:t>Fulton County ranks </a:t>
            </a:r>
            <a:br>
              <a:rPr lang="en-US" sz="2647" dirty="0"/>
            </a:br>
            <a:r>
              <a:rPr lang="en-US" sz="7611" dirty="0"/>
              <a:t>154</a:t>
            </a:r>
            <a:r>
              <a:rPr lang="en-US" dirty="0"/>
              <a:t> </a:t>
            </a:r>
            <a:br>
              <a:rPr lang="en-US" dirty="0"/>
            </a:br>
            <a:r>
              <a:rPr lang="en-US" sz="2647" dirty="0"/>
              <a:t>out of 159 counties</a:t>
            </a:r>
          </a:p>
        </p:txBody>
      </p:sp>
      <p:sp>
        <p:nvSpPr>
          <p:cNvPr id="4" name="Title 3"/>
          <p:cNvSpPr>
            <a:spLocks noGrp="1"/>
          </p:cNvSpPr>
          <p:nvPr>
            <p:ph type="title"/>
          </p:nvPr>
        </p:nvSpPr>
        <p:spPr/>
        <p:txBody>
          <a:bodyPr/>
          <a:lstStyle/>
          <a:p>
            <a:r>
              <a:rPr lang="en-US" sz="3000" dirty="0"/>
              <a:t>Physical environment Ranking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424" y="1575096"/>
            <a:ext cx="2530526" cy="16870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8247" y="3339278"/>
            <a:ext cx="2249357" cy="1687018"/>
          </a:xfrm>
          <a:prstGeom prst="rect">
            <a:avLst/>
          </a:prstGeom>
        </p:spPr>
      </p:pic>
      <p:sp>
        <p:nvSpPr>
          <p:cNvPr id="7" name="TextBox 6">
            <a:extLst>
              <a:ext uri="{FF2B5EF4-FFF2-40B4-BE49-F238E27FC236}">
                <a16:creationId xmlns:a16="http://schemas.microsoft.com/office/drawing/2014/main" id="{9EA27E32-FC12-4373-8CAC-4E578704B763}"/>
              </a:ext>
            </a:extLst>
          </p:cNvPr>
          <p:cNvSpPr txBox="1"/>
          <p:nvPr/>
        </p:nvSpPr>
        <p:spPr bwMode="auto">
          <a:xfrm>
            <a:off x="6108247" y="4749297"/>
            <a:ext cx="2249357" cy="276999"/>
          </a:xfrm>
          <a:prstGeom prst="rect">
            <a:avLst/>
          </a:prstGeom>
          <a:solidFill>
            <a:srgbClr val="F1EDEA">
              <a:alpha val="45882"/>
            </a:srgbClr>
          </a:solidFill>
          <a:ln w="9525">
            <a:noFill/>
            <a:miter lim="800000"/>
            <a:headEnd/>
            <a:tailEnd/>
          </a:ln>
          <a:effectLst/>
        </p:spPr>
        <p:txBody>
          <a:bodyPr vert="horz" wrap="square" lIns="0" tIns="0" rIns="0" bIns="0" numCol="1" rtlCol="0" anchor="t" anchorCtr="0" compatLnSpc="1">
            <a:prstTxWarp prst="textNoShape">
              <a:avLst/>
            </a:prstTxWarp>
            <a:spAutoFit/>
          </a:bodyPr>
          <a:lstStyle/>
          <a:p>
            <a:r>
              <a:rPr lang="en-US" sz="900" dirty="0">
                <a:hlinkClick r:id="rId5" tooltip="http://commons.wikimedia.org/wiki/File:Collett_Park_Neighborhood_Historic_District.jpg"/>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179033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rot="21215750">
            <a:off x="422024" y="1684296"/>
            <a:ext cx="3104784" cy="3782719"/>
          </a:xfrm>
          <a:prstGeom prst="rect">
            <a:avLst/>
          </a:prstGeom>
        </p:spPr>
      </p:pic>
      <p:sp>
        <p:nvSpPr>
          <p:cNvPr id="3" name="Content Placeholder 2"/>
          <p:cNvSpPr>
            <a:spLocks noGrp="1"/>
          </p:cNvSpPr>
          <p:nvPr>
            <p:ph sz="half" idx="2"/>
          </p:nvPr>
        </p:nvSpPr>
        <p:spPr>
          <a:xfrm>
            <a:off x="3826058" y="1692163"/>
            <a:ext cx="4897979" cy="2838590"/>
          </a:xfrm>
        </p:spPr>
        <p:txBody>
          <a:bodyPr/>
          <a:lstStyle/>
          <a:p>
            <a:pPr marL="342892" indent="-342892">
              <a:buAutoNum type="arabicPeriod"/>
            </a:pPr>
            <a:r>
              <a:rPr lang="en-US" sz="2000" dirty="0"/>
              <a:t>Look at the big picture – health factor and health outcome ranks</a:t>
            </a:r>
          </a:p>
          <a:p>
            <a:pPr marL="342892" indent="-342892">
              <a:buAutoNum type="arabicPeriod"/>
            </a:pPr>
            <a:r>
              <a:rPr lang="en-US" sz="2000" dirty="0"/>
              <a:t>Check your health factors – which are strongest? Which could use some work? </a:t>
            </a:r>
          </a:p>
          <a:p>
            <a:pPr marL="342892" indent="-342892">
              <a:buAutoNum type="arabicPeriod"/>
            </a:pPr>
            <a:r>
              <a:rPr lang="en-US" sz="2000" dirty="0"/>
              <a:t>Look at your trends – especially premature death</a:t>
            </a:r>
          </a:p>
          <a:p>
            <a:pPr marL="342892" indent="-342892">
              <a:buAutoNum type="arabicPeriod"/>
            </a:pPr>
            <a:r>
              <a:rPr lang="en-US" sz="2000" dirty="0"/>
              <a:t>Begin to explore the measures using Areas to Explore and Areas of Strength</a:t>
            </a:r>
          </a:p>
          <a:p>
            <a:pPr marL="342892" indent="-342892">
              <a:buAutoNum type="arabicPeriod"/>
            </a:pPr>
            <a:endParaRPr lang="en-US" sz="2000" dirty="0"/>
          </a:p>
          <a:p>
            <a:pPr marL="0" indent="0">
              <a:buNone/>
            </a:pPr>
            <a:endParaRPr lang="en-US" sz="2000" dirty="0"/>
          </a:p>
        </p:txBody>
      </p:sp>
      <p:sp>
        <p:nvSpPr>
          <p:cNvPr id="4" name="Title 3">
            <a:extLst>
              <a:ext uri="{FF2B5EF4-FFF2-40B4-BE49-F238E27FC236}">
                <a16:creationId xmlns:a16="http://schemas.microsoft.com/office/drawing/2014/main" id="{1D11E40A-9D3D-4BF1-AD65-6C78808389BF}"/>
              </a:ext>
            </a:extLst>
          </p:cNvPr>
          <p:cNvSpPr>
            <a:spLocks noGrp="1"/>
          </p:cNvSpPr>
          <p:nvPr>
            <p:ph type="title"/>
          </p:nvPr>
        </p:nvSpPr>
        <p:spPr/>
        <p:txBody>
          <a:bodyPr/>
          <a:lstStyle/>
          <a:p>
            <a:r>
              <a:rPr lang="en-US" sz="3000" dirty="0"/>
              <a:t>What does your Snapshot tell you? </a:t>
            </a:r>
          </a:p>
        </p:txBody>
      </p:sp>
    </p:spTree>
    <p:extLst>
      <p:ext uri="{BB962C8B-B14F-4D97-AF65-F5344CB8AC3E}">
        <p14:creationId xmlns:p14="http://schemas.microsoft.com/office/powerpoint/2010/main" val="38510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900" dirty="0">
                <a:solidFill>
                  <a:schemeClr val="accent4"/>
                </a:solidFill>
                <a:latin typeface="+mj-lt"/>
              </a:rPr>
              <a:t>Outcomes</a:t>
            </a:r>
          </a:p>
        </p:txBody>
      </p:sp>
      <p:grpSp>
        <p:nvGrpSpPr>
          <p:cNvPr id="5" name="Group 4">
            <a:extLst>
              <a:ext uri="{FF2B5EF4-FFF2-40B4-BE49-F238E27FC236}">
                <a16:creationId xmlns:a16="http://schemas.microsoft.com/office/drawing/2014/main" id="{C592487F-F183-4970-BEFB-8B07BF6D8FF4}"/>
              </a:ext>
            </a:extLst>
          </p:cNvPr>
          <p:cNvGrpSpPr/>
          <p:nvPr/>
        </p:nvGrpSpPr>
        <p:grpSpPr>
          <a:xfrm>
            <a:off x="788433" y="1631100"/>
            <a:ext cx="7428667" cy="2380906"/>
            <a:chOff x="900858" y="1361947"/>
            <a:chExt cx="7428667" cy="2380906"/>
          </a:xfrm>
        </p:grpSpPr>
        <p:sp>
          <p:nvSpPr>
            <p:cNvPr id="6" name="Freeform: Shape 5">
              <a:extLst>
                <a:ext uri="{FF2B5EF4-FFF2-40B4-BE49-F238E27FC236}">
                  <a16:creationId xmlns:a16="http://schemas.microsoft.com/office/drawing/2014/main" id="{F421323C-D9D6-406B-904C-BFC8C05713BB}"/>
                </a:ext>
              </a:extLst>
            </p:cNvPr>
            <p:cNvSpPr/>
            <p:nvPr/>
          </p:nvSpPr>
          <p:spPr>
            <a:xfrm>
              <a:off x="1596451" y="1582424"/>
              <a:ext cx="6733074" cy="702047"/>
            </a:xfrm>
            <a:custGeom>
              <a:avLst/>
              <a:gdLst>
                <a:gd name="connsiteX0" fmla="*/ 0 w 6858040"/>
                <a:gd name="connsiteY0" fmla="*/ 0 h 702045"/>
                <a:gd name="connsiteX1" fmla="*/ 6507018 w 6858040"/>
                <a:gd name="connsiteY1" fmla="*/ 0 h 702045"/>
                <a:gd name="connsiteX2" fmla="*/ 6858040 w 6858040"/>
                <a:gd name="connsiteY2" fmla="*/ 351023 h 702045"/>
                <a:gd name="connsiteX3" fmla="*/ 6507018 w 6858040"/>
                <a:gd name="connsiteY3" fmla="*/ 702045 h 702045"/>
                <a:gd name="connsiteX4" fmla="*/ 0 w 6858040"/>
                <a:gd name="connsiteY4" fmla="*/ 702045 h 702045"/>
                <a:gd name="connsiteX5" fmla="*/ 0 w 6858040"/>
                <a:gd name="connsiteY5" fmla="*/ 0 h 70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40" h="702045">
                  <a:moveTo>
                    <a:pt x="6858040" y="702044"/>
                  </a:moveTo>
                  <a:lnTo>
                    <a:pt x="351022" y="702044"/>
                  </a:lnTo>
                  <a:lnTo>
                    <a:pt x="0" y="351022"/>
                  </a:lnTo>
                  <a:lnTo>
                    <a:pt x="351022" y="1"/>
                  </a:lnTo>
                  <a:lnTo>
                    <a:pt x="6858040" y="1"/>
                  </a:lnTo>
                  <a:lnTo>
                    <a:pt x="6858040" y="7020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94" tIns="68581" rIns="128016" bIns="68581"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800080" eaLnBrk="0" fontAlgn="base" hangingPunct="0">
                <a:lnSpc>
                  <a:spcPct val="90000"/>
                </a:lnSpc>
                <a:spcBef>
                  <a:spcPct val="0"/>
                </a:spcBef>
                <a:spcAft>
                  <a:spcPct val="35000"/>
                </a:spcAft>
              </a:pPr>
              <a:r>
                <a:rPr lang="en-US" sz="1800" dirty="0">
                  <a:solidFill>
                    <a:prstClr val="white"/>
                  </a:solidFill>
                  <a:latin typeface="Calibri"/>
                </a:rPr>
                <a:t>   Understand why this work matters</a:t>
              </a:r>
            </a:p>
          </p:txBody>
        </p:sp>
        <p:sp>
          <p:nvSpPr>
            <p:cNvPr id="7" name="Oval 6">
              <a:extLst>
                <a:ext uri="{FF2B5EF4-FFF2-40B4-BE49-F238E27FC236}">
                  <a16:creationId xmlns:a16="http://schemas.microsoft.com/office/drawing/2014/main" id="{1E6271FA-F7C5-4E7A-A163-DD7744EF03DC}"/>
                </a:ext>
              </a:extLst>
            </p:cNvPr>
            <p:cNvSpPr/>
            <p:nvPr/>
          </p:nvSpPr>
          <p:spPr>
            <a:xfrm>
              <a:off x="900858" y="1361947"/>
              <a:ext cx="1143000" cy="1143000"/>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eaLnBrk="0" fontAlgn="base" hangingPunct="0">
                <a:spcBef>
                  <a:spcPct val="50000"/>
                </a:spcBef>
                <a:spcAft>
                  <a:spcPct val="0"/>
                </a:spcAft>
              </a:pPr>
              <a:endParaRPr lang="en-US" sz="900" b="1" dirty="0">
                <a:solidFill>
                  <a:prstClr val="white">
                    <a:hueOff val="0"/>
                    <a:satOff val="0"/>
                    <a:lumOff val="0"/>
                    <a:alphaOff val="0"/>
                  </a:prstClr>
                </a:solidFill>
                <a:latin typeface="Calibri"/>
              </a:endParaRPr>
            </a:p>
          </p:txBody>
        </p:sp>
        <p:sp>
          <p:nvSpPr>
            <p:cNvPr id="8" name="Freeform: Shape 7">
              <a:extLst>
                <a:ext uri="{FF2B5EF4-FFF2-40B4-BE49-F238E27FC236}">
                  <a16:creationId xmlns:a16="http://schemas.microsoft.com/office/drawing/2014/main" id="{B3FFF38C-26E9-4FD1-AA59-FBA746181BAF}"/>
                </a:ext>
              </a:extLst>
            </p:cNvPr>
            <p:cNvSpPr/>
            <p:nvPr/>
          </p:nvSpPr>
          <p:spPr>
            <a:xfrm>
              <a:off x="1536491" y="2820331"/>
              <a:ext cx="6793034" cy="702047"/>
            </a:xfrm>
            <a:custGeom>
              <a:avLst/>
              <a:gdLst>
                <a:gd name="connsiteX0" fmla="*/ 0 w 6858040"/>
                <a:gd name="connsiteY0" fmla="*/ 0 h 702045"/>
                <a:gd name="connsiteX1" fmla="*/ 6507018 w 6858040"/>
                <a:gd name="connsiteY1" fmla="*/ 0 h 702045"/>
                <a:gd name="connsiteX2" fmla="*/ 6858040 w 6858040"/>
                <a:gd name="connsiteY2" fmla="*/ 351023 h 702045"/>
                <a:gd name="connsiteX3" fmla="*/ 6507018 w 6858040"/>
                <a:gd name="connsiteY3" fmla="*/ 702045 h 702045"/>
                <a:gd name="connsiteX4" fmla="*/ 0 w 6858040"/>
                <a:gd name="connsiteY4" fmla="*/ 702045 h 702045"/>
                <a:gd name="connsiteX5" fmla="*/ 0 w 6858040"/>
                <a:gd name="connsiteY5" fmla="*/ 0 h 70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40" h="702045">
                  <a:moveTo>
                    <a:pt x="6858040" y="702044"/>
                  </a:moveTo>
                  <a:lnTo>
                    <a:pt x="351022" y="702044"/>
                  </a:lnTo>
                  <a:lnTo>
                    <a:pt x="0" y="351022"/>
                  </a:lnTo>
                  <a:lnTo>
                    <a:pt x="351022" y="1"/>
                  </a:lnTo>
                  <a:lnTo>
                    <a:pt x="6858040" y="1"/>
                  </a:lnTo>
                  <a:lnTo>
                    <a:pt x="6858040" y="7020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094" tIns="68581" rIns="128016" bIns="68581" numCol="1" spcCol="127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800080" eaLnBrk="0" fontAlgn="base" hangingPunct="0">
                <a:lnSpc>
                  <a:spcPct val="90000"/>
                </a:lnSpc>
                <a:spcBef>
                  <a:spcPct val="0"/>
                </a:spcBef>
                <a:spcAft>
                  <a:spcPct val="35000"/>
                </a:spcAft>
              </a:pPr>
              <a:r>
                <a:rPr lang="en-US" sz="1800" dirty="0">
                  <a:solidFill>
                    <a:prstClr val="white"/>
                  </a:solidFill>
                  <a:latin typeface="Calibri"/>
                </a:rPr>
                <a:t>   Be prepared to use data, evidence, guidance, and stories to    	support your work</a:t>
              </a:r>
            </a:p>
          </p:txBody>
        </p:sp>
        <p:sp>
          <p:nvSpPr>
            <p:cNvPr id="9" name="Oval 8">
              <a:extLst>
                <a:ext uri="{FF2B5EF4-FFF2-40B4-BE49-F238E27FC236}">
                  <a16:creationId xmlns:a16="http://schemas.microsoft.com/office/drawing/2014/main" id="{D089ACFD-2AB9-4235-A770-2CAD9E3FCF94}"/>
                </a:ext>
              </a:extLst>
            </p:cNvPr>
            <p:cNvSpPr/>
            <p:nvPr/>
          </p:nvSpPr>
          <p:spPr>
            <a:xfrm>
              <a:off x="900858" y="2599853"/>
              <a:ext cx="1143000" cy="1143000"/>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eaLnBrk="0" fontAlgn="base" hangingPunct="0">
                <a:spcBef>
                  <a:spcPct val="50000"/>
                </a:spcBef>
                <a:spcAft>
                  <a:spcPct val="0"/>
                </a:spcAft>
              </a:pPr>
              <a:endParaRPr lang="en-US" sz="900" b="1">
                <a:solidFill>
                  <a:prstClr val="white">
                    <a:hueOff val="0"/>
                    <a:satOff val="0"/>
                    <a:lumOff val="0"/>
                    <a:alphaOff val="0"/>
                  </a:prstClr>
                </a:solidFill>
                <a:latin typeface="Calibri"/>
              </a:endParaRPr>
            </a:p>
          </p:txBody>
        </p:sp>
      </p:grpSp>
    </p:spTree>
    <p:extLst>
      <p:ext uri="{BB962C8B-B14F-4D97-AF65-F5344CB8AC3E}">
        <p14:creationId xmlns:p14="http://schemas.microsoft.com/office/powerpoint/2010/main" val="2444547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079492" y="1508172"/>
            <a:ext cx="4644545" cy="2838590"/>
          </a:xfrm>
        </p:spPr>
        <p:txBody>
          <a:bodyPr/>
          <a:lstStyle/>
          <a:p>
            <a:pPr>
              <a:buClr>
                <a:srgbClr val="D54215"/>
              </a:buClr>
            </a:pPr>
            <a:r>
              <a:rPr lang="en-US" sz="2250" dirty="0">
                <a:solidFill>
                  <a:prstClr val="black"/>
                </a:solidFill>
              </a:rPr>
              <a:t>Compare county values to the Top U.S. Performers</a:t>
            </a:r>
          </a:p>
          <a:p>
            <a:pPr>
              <a:buClr>
                <a:srgbClr val="D54215"/>
              </a:buClr>
            </a:pPr>
            <a:r>
              <a:rPr lang="en-US" sz="2250" dirty="0">
                <a:solidFill>
                  <a:prstClr val="black"/>
                </a:solidFill>
              </a:rPr>
              <a:t>Compare county values to the state average</a:t>
            </a:r>
          </a:p>
          <a:p>
            <a:pPr>
              <a:buClr>
                <a:srgbClr val="D54215"/>
              </a:buClr>
            </a:pPr>
            <a:r>
              <a:rPr lang="en-US" sz="2250" dirty="0">
                <a:solidFill>
                  <a:prstClr val="black"/>
                </a:solidFill>
              </a:rPr>
              <a:t>Look at the error margins</a:t>
            </a:r>
          </a:p>
          <a:p>
            <a:pPr lvl="0">
              <a:buClr>
                <a:srgbClr val="D54215"/>
              </a:buClr>
            </a:pPr>
            <a:r>
              <a:rPr lang="en-US" sz="2250" dirty="0">
                <a:solidFill>
                  <a:prstClr val="black"/>
                </a:solidFill>
              </a:rPr>
              <a:t>Look at the trends</a:t>
            </a:r>
          </a:p>
          <a:p>
            <a:pPr marL="342892" indent="-342892">
              <a:buAutoNum type="arabicPeriod"/>
            </a:pPr>
            <a:endParaRPr lang="en-US" sz="2250" dirty="0"/>
          </a:p>
          <a:p>
            <a:endParaRPr lang="en-US" sz="2250" dirty="0"/>
          </a:p>
        </p:txBody>
      </p:sp>
      <p:sp>
        <p:nvSpPr>
          <p:cNvPr id="4" name="Title 3">
            <a:extLst>
              <a:ext uri="{FF2B5EF4-FFF2-40B4-BE49-F238E27FC236}">
                <a16:creationId xmlns:a16="http://schemas.microsoft.com/office/drawing/2014/main" id="{1D11E40A-9D3D-4BF1-AD65-6C78808389BF}"/>
              </a:ext>
            </a:extLst>
          </p:cNvPr>
          <p:cNvSpPr>
            <a:spLocks noGrp="1"/>
          </p:cNvSpPr>
          <p:nvPr>
            <p:ph type="title"/>
          </p:nvPr>
        </p:nvSpPr>
        <p:spPr/>
        <p:txBody>
          <a:bodyPr/>
          <a:lstStyle/>
          <a:p>
            <a:r>
              <a:rPr lang="en-US" sz="3000" dirty="0"/>
              <a:t>Examine the measures</a:t>
            </a:r>
          </a:p>
        </p:txBody>
      </p:sp>
      <p:pic>
        <p:nvPicPr>
          <p:cNvPr id="8" name="Content Placeholder 9">
            <a:extLst>
              <a:ext uri="{FF2B5EF4-FFF2-40B4-BE49-F238E27FC236}">
                <a16:creationId xmlns:a16="http://schemas.microsoft.com/office/drawing/2014/main" id="{48A1B26D-CB22-4A9C-AB34-14DF7F42DD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bwMode="auto">
          <a:xfrm rot="21215750">
            <a:off x="617733" y="1649565"/>
            <a:ext cx="3070952" cy="3743712"/>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D51380F2-A3E2-4DD0-9208-86C3EF9508C2}"/>
              </a:ext>
            </a:extLst>
          </p:cNvPr>
          <p:cNvPicPr>
            <a:picLocks noChangeAspect="1"/>
          </p:cNvPicPr>
          <p:nvPr/>
        </p:nvPicPr>
        <p:blipFill rotWithShape="1">
          <a:blip r:embed="rId4"/>
          <a:srcRect l="16766" t="24701" r="58675" b="20982"/>
          <a:stretch/>
        </p:blipFill>
        <p:spPr>
          <a:xfrm>
            <a:off x="2344808" y="1977256"/>
            <a:ext cx="3551698" cy="2581835"/>
          </a:xfrm>
          <a:prstGeom prst="rect">
            <a:avLst/>
          </a:prstGeom>
          <a:ln>
            <a:solidFill>
              <a:schemeClr val="accent4"/>
            </a:solidFill>
          </a:ln>
        </p:spPr>
      </p:pic>
      <p:sp>
        <p:nvSpPr>
          <p:cNvPr id="5" name="Oval 4">
            <a:extLst>
              <a:ext uri="{FF2B5EF4-FFF2-40B4-BE49-F238E27FC236}">
                <a16:creationId xmlns:a16="http://schemas.microsoft.com/office/drawing/2014/main" id="{BE4B1136-70BA-4DCD-8092-3B96256B3C20}"/>
              </a:ext>
            </a:extLst>
          </p:cNvPr>
          <p:cNvSpPr/>
          <p:nvPr/>
        </p:nvSpPr>
        <p:spPr bwMode="auto">
          <a:xfrm>
            <a:off x="1840388" y="2719136"/>
            <a:ext cx="312821" cy="296779"/>
          </a:xfrm>
          <a:prstGeom prst="ellipse">
            <a:avLst/>
          </a:prstGeom>
          <a:noFill/>
          <a:ln w="28575"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2813" rtl="0" eaLnBrk="0" fontAlgn="base" latinLnBrk="0" hangingPunct="0">
              <a:lnSpc>
                <a:spcPct val="100000"/>
              </a:lnSpc>
              <a:spcBef>
                <a:spcPct val="5000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678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076281" y="2102126"/>
            <a:ext cx="4644545" cy="2838590"/>
          </a:xfrm>
        </p:spPr>
        <p:txBody>
          <a:bodyPr/>
          <a:lstStyle/>
          <a:p>
            <a:pPr lvl="0">
              <a:buClr>
                <a:srgbClr val="D54215"/>
              </a:buClr>
            </a:pPr>
            <a:r>
              <a:rPr lang="en-US" sz="2400" dirty="0">
                <a:solidFill>
                  <a:prstClr val="black"/>
                </a:solidFill>
              </a:rPr>
              <a:t>Show areas to explore and areas of strength.</a:t>
            </a:r>
          </a:p>
          <a:p>
            <a:pPr lvl="0">
              <a:buClr>
                <a:srgbClr val="D54215"/>
              </a:buClr>
            </a:pPr>
            <a:r>
              <a:rPr lang="en-US" sz="2400" dirty="0">
                <a:solidFill>
                  <a:prstClr val="black"/>
                </a:solidFill>
              </a:rPr>
              <a:t>Dive deeper.</a:t>
            </a:r>
            <a:endParaRPr lang="en-US" sz="1800" dirty="0"/>
          </a:p>
          <a:p>
            <a:pPr marL="342892" indent="-342892">
              <a:buAutoNum type="arabicPeriod"/>
            </a:pPr>
            <a:endParaRPr lang="en-US" sz="2250" dirty="0"/>
          </a:p>
          <a:p>
            <a:endParaRPr lang="en-US" sz="2250" dirty="0"/>
          </a:p>
        </p:txBody>
      </p:sp>
      <p:sp>
        <p:nvSpPr>
          <p:cNvPr id="4" name="Title 3">
            <a:extLst>
              <a:ext uri="{FF2B5EF4-FFF2-40B4-BE49-F238E27FC236}">
                <a16:creationId xmlns:a16="http://schemas.microsoft.com/office/drawing/2014/main" id="{1D11E40A-9D3D-4BF1-AD65-6C78808389BF}"/>
              </a:ext>
            </a:extLst>
          </p:cNvPr>
          <p:cNvSpPr>
            <a:spLocks noGrp="1"/>
          </p:cNvSpPr>
          <p:nvPr>
            <p:ph type="title"/>
          </p:nvPr>
        </p:nvSpPr>
        <p:spPr/>
        <p:txBody>
          <a:bodyPr/>
          <a:lstStyle/>
          <a:p>
            <a:r>
              <a:rPr lang="en-US" sz="3000" dirty="0"/>
              <a:t>Examine the measures</a:t>
            </a:r>
          </a:p>
        </p:txBody>
      </p:sp>
      <p:pic>
        <p:nvPicPr>
          <p:cNvPr id="8" name="Content Placeholder 9">
            <a:extLst>
              <a:ext uri="{FF2B5EF4-FFF2-40B4-BE49-F238E27FC236}">
                <a16:creationId xmlns:a16="http://schemas.microsoft.com/office/drawing/2014/main" id="{48A1B26D-CB22-4A9C-AB34-14DF7F42DD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bwMode="auto">
          <a:xfrm rot="21215750">
            <a:off x="622411" y="1649565"/>
            <a:ext cx="3061595" cy="3743712"/>
          </a:xfrm>
          <a:prstGeom prst="rect">
            <a:avLst/>
          </a:prstGeom>
          <a:noFill/>
          <a:ln w="9525">
            <a:noFill/>
            <a:miter lim="800000"/>
            <a:headEnd/>
            <a:tailEnd/>
          </a:ln>
          <a:effectLst/>
        </p:spPr>
      </p:pic>
    </p:spTree>
    <p:extLst>
      <p:ext uri="{BB962C8B-B14F-4D97-AF65-F5344CB8AC3E}">
        <p14:creationId xmlns:p14="http://schemas.microsoft.com/office/powerpoint/2010/main" val="196154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471064" y="5744981"/>
            <a:ext cx="9007061" cy="1132252"/>
          </a:xfrm>
        </p:spPr>
        <p:txBody>
          <a:bodyPr/>
          <a:lstStyle/>
          <a:p>
            <a:pPr lvl="0">
              <a:buClr>
                <a:srgbClr val="D54215"/>
              </a:buClr>
            </a:pPr>
            <a:r>
              <a:rPr lang="en-US" sz="2400" dirty="0">
                <a:solidFill>
                  <a:prstClr val="black"/>
                </a:solidFill>
              </a:rPr>
              <a:t>Look at data breakdowns by race and ethnicity.</a:t>
            </a:r>
          </a:p>
          <a:p>
            <a:pPr lvl="0">
              <a:buClr>
                <a:srgbClr val="D54215"/>
              </a:buClr>
            </a:pPr>
            <a:r>
              <a:rPr lang="en-US" sz="2400" dirty="0">
                <a:solidFill>
                  <a:prstClr val="black"/>
                </a:solidFill>
              </a:rPr>
              <a:t>Dive deeper.</a:t>
            </a:r>
            <a:endParaRPr lang="en-US" sz="1800" dirty="0"/>
          </a:p>
          <a:p>
            <a:endParaRPr lang="en-US" sz="1800" dirty="0"/>
          </a:p>
        </p:txBody>
      </p:sp>
      <p:sp>
        <p:nvSpPr>
          <p:cNvPr id="4" name="Title 3">
            <a:extLst>
              <a:ext uri="{FF2B5EF4-FFF2-40B4-BE49-F238E27FC236}">
                <a16:creationId xmlns:a16="http://schemas.microsoft.com/office/drawing/2014/main" id="{1D11E40A-9D3D-4BF1-AD65-6C78808389BF}"/>
              </a:ext>
            </a:extLst>
          </p:cNvPr>
          <p:cNvSpPr>
            <a:spLocks noGrp="1"/>
          </p:cNvSpPr>
          <p:nvPr>
            <p:ph type="title"/>
          </p:nvPr>
        </p:nvSpPr>
        <p:spPr/>
        <p:txBody>
          <a:bodyPr/>
          <a:lstStyle/>
          <a:p>
            <a:r>
              <a:rPr lang="en-US" sz="3000" dirty="0"/>
              <a:t>Examine the measures</a:t>
            </a:r>
          </a:p>
        </p:txBody>
      </p:sp>
      <p:pic>
        <p:nvPicPr>
          <p:cNvPr id="5" name="Picture 4" descr="A screenshot of a cell phone&#10;&#10;Description automatically generated">
            <a:extLst>
              <a:ext uri="{FF2B5EF4-FFF2-40B4-BE49-F238E27FC236}">
                <a16:creationId xmlns:a16="http://schemas.microsoft.com/office/drawing/2014/main" id="{805B32D7-0B24-4708-9BAE-6225177C9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142" y="1547677"/>
            <a:ext cx="5905717" cy="1995311"/>
          </a:xfrm>
          <a:prstGeom prst="rect">
            <a:avLst/>
          </a:prstGeom>
        </p:spPr>
      </p:pic>
      <p:sp>
        <p:nvSpPr>
          <p:cNvPr id="9" name="Content Placeholder 2">
            <a:extLst>
              <a:ext uri="{FF2B5EF4-FFF2-40B4-BE49-F238E27FC236}">
                <a16:creationId xmlns:a16="http://schemas.microsoft.com/office/drawing/2014/main" id="{36FC44F5-BD9F-4F1A-9E4A-B39C95321552}"/>
              </a:ext>
            </a:extLst>
          </p:cNvPr>
          <p:cNvSpPr txBox="1">
            <a:spLocks/>
          </p:cNvSpPr>
          <p:nvPr/>
        </p:nvSpPr>
        <p:spPr bwMode="auto">
          <a:xfrm>
            <a:off x="717948" y="3749671"/>
            <a:ext cx="8308397" cy="283859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17061" indent="-217061" algn="l" defTabSz="771583" rtl="0" eaLnBrk="1" fontAlgn="base" hangingPunct="1">
              <a:spcBef>
                <a:spcPts val="1923"/>
              </a:spcBef>
              <a:spcAft>
                <a:spcPct val="0"/>
              </a:spcAft>
              <a:buClr>
                <a:schemeClr val="tx2"/>
              </a:buClr>
              <a:buSzPct val="100000"/>
              <a:buFont typeface="Lucida Grande"/>
              <a:buChar char="‣"/>
              <a:defRPr sz="2133">
                <a:solidFill>
                  <a:schemeClr val="tx1"/>
                </a:solidFill>
                <a:latin typeface="+mn-lt"/>
                <a:ea typeface="+mn-ea"/>
                <a:cs typeface="+mn-cs"/>
              </a:defRPr>
            </a:lvl1pPr>
            <a:lvl2pPr marL="624051" indent="-217061" algn="l" defTabSz="771583" rtl="0" eaLnBrk="1" fontAlgn="base" hangingPunct="1">
              <a:spcBef>
                <a:spcPts val="1923"/>
              </a:spcBef>
              <a:spcAft>
                <a:spcPct val="0"/>
              </a:spcAft>
              <a:buClr>
                <a:schemeClr val="tx2"/>
              </a:buClr>
              <a:buSzPct val="75000"/>
              <a:buFont typeface="Arial" charset="0"/>
              <a:buChar char="–"/>
              <a:defRPr sz="1867">
                <a:solidFill>
                  <a:schemeClr val="tx1"/>
                </a:solidFill>
                <a:latin typeface="+mn-lt"/>
              </a:defRPr>
            </a:lvl2pPr>
            <a:lvl3pPr marL="841111" indent="-217061" algn="l" defTabSz="771583" rtl="0" eaLnBrk="1" fontAlgn="base" hangingPunct="1">
              <a:spcBef>
                <a:spcPts val="1281"/>
              </a:spcBef>
              <a:spcAft>
                <a:spcPct val="0"/>
              </a:spcAft>
              <a:buClr>
                <a:schemeClr val="accent1"/>
              </a:buClr>
              <a:buSzPct val="80000"/>
              <a:buFont typeface="Lucida Grande"/>
              <a:buChar char="‣"/>
              <a:defRPr sz="1867">
                <a:solidFill>
                  <a:schemeClr val="tx1"/>
                </a:solidFill>
                <a:latin typeface="+mn-lt"/>
              </a:defRPr>
            </a:lvl3pPr>
            <a:lvl4pPr marL="797020" indent="-184842" algn="l" defTabSz="77158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080" indent="-176362" algn="l" defTabSz="77158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466" indent="-176362" algn="l" defTabSz="771583" rtl="0" eaLnBrk="1" fontAlgn="base" hangingPunct="1">
              <a:spcBef>
                <a:spcPct val="35000"/>
              </a:spcBef>
              <a:spcAft>
                <a:spcPct val="0"/>
              </a:spcAft>
              <a:buClr>
                <a:srgbClr val="6D6E71"/>
              </a:buClr>
              <a:buSzPct val="75000"/>
              <a:buFont typeface="Wingdings" pitchFamily="2" charset="2"/>
              <a:buChar char="§"/>
              <a:defRPr sz="1867">
                <a:solidFill>
                  <a:schemeClr val="tx1"/>
                </a:solidFill>
                <a:latin typeface="+mn-lt"/>
              </a:defRPr>
            </a:lvl6pPr>
            <a:lvl7pPr marL="1951854" indent="-176362" algn="l" defTabSz="771583" rtl="0" eaLnBrk="1" fontAlgn="base" hangingPunct="1">
              <a:spcBef>
                <a:spcPct val="35000"/>
              </a:spcBef>
              <a:spcAft>
                <a:spcPct val="0"/>
              </a:spcAft>
              <a:buClr>
                <a:srgbClr val="6D6E71"/>
              </a:buClr>
              <a:buSzPct val="75000"/>
              <a:buFont typeface="Wingdings" pitchFamily="2" charset="2"/>
              <a:buChar char="§"/>
              <a:defRPr sz="1867">
                <a:solidFill>
                  <a:schemeClr val="tx1"/>
                </a:solidFill>
                <a:latin typeface="+mn-lt"/>
              </a:defRPr>
            </a:lvl7pPr>
            <a:lvl8pPr marL="2440242" indent="-176362" algn="l" defTabSz="771583" rtl="0" eaLnBrk="1" fontAlgn="base" hangingPunct="1">
              <a:spcBef>
                <a:spcPct val="35000"/>
              </a:spcBef>
              <a:spcAft>
                <a:spcPct val="0"/>
              </a:spcAft>
              <a:buClr>
                <a:srgbClr val="6D6E71"/>
              </a:buClr>
              <a:buSzPct val="75000"/>
              <a:buFont typeface="Wingdings" pitchFamily="2" charset="2"/>
              <a:buChar char="§"/>
              <a:defRPr sz="1867">
                <a:solidFill>
                  <a:schemeClr val="tx1"/>
                </a:solidFill>
                <a:latin typeface="+mn-lt"/>
              </a:defRPr>
            </a:lvl8pPr>
            <a:lvl9pPr marL="2928627" indent="-176362" algn="l" defTabSz="771583" rtl="0" eaLnBrk="1" fontAlgn="base" hangingPunct="1">
              <a:spcBef>
                <a:spcPct val="35000"/>
              </a:spcBef>
              <a:spcAft>
                <a:spcPct val="0"/>
              </a:spcAft>
              <a:buClr>
                <a:srgbClr val="6D6E71"/>
              </a:buClr>
              <a:buSzPct val="75000"/>
              <a:buFont typeface="Wingdings" pitchFamily="2" charset="2"/>
              <a:buChar char="§"/>
              <a:defRPr sz="1867">
                <a:solidFill>
                  <a:schemeClr val="tx1"/>
                </a:solidFill>
                <a:latin typeface="+mn-lt"/>
              </a:defRPr>
            </a:lvl9pPr>
          </a:lstStyle>
          <a:p>
            <a:pPr marL="162796" indent="-162796" defTabSz="578687">
              <a:spcBef>
                <a:spcPts val="1442"/>
              </a:spcBef>
              <a:buClr>
                <a:srgbClr val="D54215"/>
              </a:buClr>
            </a:pPr>
            <a:r>
              <a:rPr lang="en-US" sz="2400" b="0" kern="0" dirty="0">
                <a:solidFill>
                  <a:prstClr val="black"/>
                </a:solidFill>
                <a:latin typeface="Calibri"/>
              </a:rPr>
              <a:t>Look at data breakdowns by race and ethnicity for any measure value that is blue and underlined </a:t>
            </a:r>
          </a:p>
          <a:p>
            <a:pPr marL="162796" indent="-162796" defTabSz="578687">
              <a:spcBef>
                <a:spcPts val="1442"/>
              </a:spcBef>
              <a:buClr>
                <a:srgbClr val="D54215"/>
              </a:buClr>
            </a:pPr>
            <a:r>
              <a:rPr lang="en-US" sz="2400" b="0" kern="0" dirty="0">
                <a:solidFill>
                  <a:prstClr val="black"/>
                </a:solidFill>
                <a:latin typeface="Calibri"/>
              </a:rPr>
              <a:t>Dig deeper</a:t>
            </a:r>
            <a:endParaRPr lang="en-US" sz="1800" b="0" kern="0" dirty="0">
              <a:solidFill>
                <a:prstClr val="black"/>
              </a:solidFill>
              <a:latin typeface="Calibri"/>
            </a:endParaRPr>
          </a:p>
          <a:p>
            <a:pPr marL="342892" indent="-342892" defTabSz="578687">
              <a:spcBef>
                <a:spcPts val="1442"/>
              </a:spcBef>
              <a:buClr>
                <a:srgbClr val="D54215"/>
              </a:buClr>
              <a:buFont typeface="Lucida Grande"/>
              <a:buAutoNum type="arabicPeriod"/>
            </a:pPr>
            <a:endParaRPr lang="en-US" sz="2250" b="0" kern="0" dirty="0">
              <a:solidFill>
                <a:prstClr val="black"/>
              </a:solidFill>
              <a:latin typeface="Calibri"/>
            </a:endParaRPr>
          </a:p>
          <a:p>
            <a:pPr marL="162796" indent="-162796" defTabSz="578687">
              <a:spcBef>
                <a:spcPts val="1442"/>
              </a:spcBef>
              <a:buClr>
                <a:srgbClr val="D54215"/>
              </a:buClr>
            </a:pPr>
            <a:endParaRPr lang="en-US" sz="2250" b="0" kern="0" dirty="0">
              <a:solidFill>
                <a:prstClr val="black"/>
              </a:solidFill>
              <a:latin typeface="Calibri"/>
            </a:endParaRPr>
          </a:p>
        </p:txBody>
      </p:sp>
    </p:spTree>
    <p:extLst>
      <p:ext uri="{BB962C8B-B14F-4D97-AF65-F5344CB8AC3E}">
        <p14:creationId xmlns:p14="http://schemas.microsoft.com/office/powerpoint/2010/main" val="3838323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BC271-4219-4911-8F40-0CD9AF0A06EF}"/>
              </a:ext>
            </a:extLst>
          </p:cNvPr>
          <p:cNvSpPr>
            <a:spLocks noGrp="1"/>
          </p:cNvSpPr>
          <p:nvPr>
            <p:ph sz="half" idx="2"/>
          </p:nvPr>
        </p:nvSpPr>
        <p:spPr>
          <a:xfrm>
            <a:off x="4235116" y="1692163"/>
            <a:ext cx="4488920" cy="3329016"/>
          </a:xfrm>
        </p:spPr>
        <p:txBody>
          <a:bodyPr/>
          <a:lstStyle/>
          <a:p>
            <a:r>
              <a:rPr lang="en-US" sz="2800" dirty="0"/>
              <a:t>Causes of death </a:t>
            </a:r>
          </a:p>
          <a:p>
            <a:r>
              <a:rPr lang="en-US" sz="2800" dirty="0"/>
              <a:t>Additional measures </a:t>
            </a:r>
          </a:p>
          <a:p>
            <a:r>
              <a:rPr lang="en-US" sz="2800" dirty="0"/>
              <a:t>Demographic data </a:t>
            </a:r>
          </a:p>
          <a:p>
            <a:r>
              <a:rPr lang="en-US" sz="2800" dirty="0"/>
              <a:t>Policies and programs</a:t>
            </a:r>
          </a:p>
          <a:p>
            <a:r>
              <a:rPr lang="en-US" sz="2800" dirty="0"/>
              <a:t>Spanish Translation</a:t>
            </a:r>
          </a:p>
          <a:p>
            <a:endParaRPr lang="en-US" dirty="0"/>
          </a:p>
        </p:txBody>
      </p:sp>
      <p:sp>
        <p:nvSpPr>
          <p:cNvPr id="3" name="Title 2"/>
          <p:cNvSpPr>
            <a:spLocks noGrp="1"/>
          </p:cNvSpPr>
          <p:nvPr>
            <p:ph type="title"/>
          </p:nvPr>
        </p:nvSpPr>
        <p:spPr/>
        <p:txBody>
          <a:bodyPr/>
          <a:lstStyle/>
          <a:p>
            <a:r>
              <a:rPr lang="en-US" sz="3000" dirty="0"/>
              <a:t>Additional Helpful features</a:t>
            </a:r>
          </a:p>
        </p:txBody>
      </p:sp>
      <p:pic>
        <p:nvPicPr>
          <p:cNvPr id="5" name="Content Placeholder 9">
            <a:extLst>
              <a:ext uri="{FF2B5EF4-FFF2-40B4-BE49-F238E27FC236}">
                <a16:creationId xmlns:a16="http://schemas.microsoft.com/office/drawing/2014/main" id="{DB360469-8E40-451A-BC86-10B0DC2A8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rot="21215750">
            <a:off x="616286" y="1500582"/>
            <a:ext cx="3070952" cy="3743712"/>
          </a:xfrm>
          <a:prstGeom prst="rect">
            <a:avLst/>
          </a:prstGeom>
          <a:noFill/>
          <a:ln w="9525">
            <a:noFill/>
            <a:miter lim="800000"/>
            <a:headEnd/>
            <a:tailEnd/>
          </a:ln>
          <a:effectLst/>
        </p:spPr>
      </p:pic>
    </p:spTree>
    <p:extLst>
      <p:ext uri="{BB962C8B-B14F-4D97-AF65-F5344CB8AC3E}">
        <p14:creationId xmlns:p14="http://schemas.microsoft.com/office/powerpoint/2010/main" val="1011143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8524" y="1626436"/>
            <a:ext cx="4636942" cy="2655510"/>
          </a:xfrm>
        </p:spPr>
        <p:txBody>
          <a:bodyPr/>
          <a:lstStyle/>
          <a:p>
            <a:pPr lvl="0"/>
            <a:r>
              <a:rPr lang="en-US" sz="2250" dirty="0"/>
              <a:t>Explores the link between children living in poverty and health </a:t>
            </a:r>
          </a:p>
          <a:p>
            <a:pPr lvl="0"/>
            <a:r>
              <a:rPr lang="en-US" sz="2250" dirty="0"/>
              <a:t>Differences by place and race, and how they came to be</a:t>
            </a:r>
          </a:p>
          <a:p>
            <a:pPr lvl="0"/>
            <a:r>
              <a:rPr lang="en-US" sz="2250" dirty="0"/>
              <a:t>Call to action to create opportunity and health for all</a:t>
            </a:r>
          </a:p>
          <a:p>
            <a:endParaRPr lang="en-US" sz="2800" dirty="0"/>
          </a:p>
        </p:txBody>
      </p:sp>
      <p:sp>
        <p:nvSpPr>
          <p:cNvPr id="2" name="Title 1"/>
          <p:cNvSpPr>
            <a:spLocks noGrp="1"/>
          </p:cNvSpPr>
          <p:nvPr>
            <p:ph type="title"/>
          </p:nvPr>
        </p:nvSpPr>
        <p:spPr/>
        <p:txBody>
          <a:bodyPr/>
          <a:lstStyle/>
          <a:p>
            <a:r>
              <a:rPr lang="en-US" sz="3000" dirty="0"/>
              <a:t>2020 State reports</a:t>
            </a:r>
          </a:p>
        </p:txBody>
      </p:sp>
      <p:pic>
        <p:nvPicPr>
          <p:cNvPr id="7" name="Picture 6">
            <a:extLst>
              <a:ext uri="{FF2B5EF4-FFF2-40B4-BE49-F238E27FC236}">
                <a16:creationId xmlns:a16="http://schemas.microsoft.com/office/drawing/2014/main" id="{542E0DCA-0C88-4975-B88C-91D5534FC3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362943">
            <a:off x="5679055" y="1270843"/>
            <a:ext cx="2752789" cy="3524354"/>
          </a:xfrm>
          <a:prstGeom prst="rect">
            <a:avLst/>
          </a:prstGeom>
          <a:ln>
            <a:solidFill>
              <a:srgbClr val="B2B2B2"/>
            </a:solidFill>
          </a:ln>
        </p:spPr>
      </p:pic>
      <p:sp>
        <p:nvSpPr>
          <p:cNvPr id="8" name="TextBox 7">
            <a:extLst>
              <a:ext uri="{FF2B5EF4-FFF2-40B4-BE49-F238E27FC236}">
                <a16:creationId xmlns:a16="http://schemas.microsoft.com/office/drawing/2014/main" id="{A39C588A-D240-4330-8071-A738A99550F1}"/>
              </a:ext>
            </a:extLst>
          </p:cNvPr>
          <p:cNvSpPr txBox="1"/>
          <p:nvPr/>
        </p:nvSpPr>
        <p:spPr bwMode="auto">
          <a:xfrm>
            <a:off x="220771" y="4384513"/>
            <a:ext cx="4544630" cy="55399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1800" dirty="0">
                <a:solidFill>
                  <a:srgbClr val="003763"/>
                </a:solidFill>
                <a:latin typeface="Calibri"/>
              </a:rPr>
              <a:t>Find your state’s report: </a:t>
            </a:r>
            <a:r>
              <a:rPr lang="en-US" sz="1800" u="sng" dirty="0">
                <a:solidFill>
                  <a:srgbClr val="002060"/>
                </a:solidFill>
                <a:latin typeface="Calibri"/>
                <a:hlinkClick r:id="rId4"/>
              </a:rPr>
              <a:t>www.</a:t>
            </a:r>
            <a:r>
              <a:rPr lang="en-US" sz="1800" u="sng" dirty="0">
                <a:solidFill>
                  <a:schemeClr val="tx2"/>
                </a:solidFill>
                <a:latin typeface="Calibri"/>
                <a:hlinkClick r:id="rId4"/>
              </a:rPr>
              <a:t>countyhealthrankings.org/state-reports</a:t>
            </a:r>
            <a:endParaRPr lang="en-US" sz="1800" u="sng" dirty="0">
              <a:solidFill>
                <a:schemeClr val="tx2"/>
              </a:solidFill>
              <a:latin typeface="Calibri"/>
            </a:endParaRPr>
          </a:p>
        </p:txBody>
      </p:sp>
    </p:spTree>
    <p:extLst>
      <p:ext uri="{BB962C8B-B14F-4D97-AF65-F5344CB8AC3E}">
        <p14:creationId xmlns:p14="http://schemas.microsoft.com/office/powerpoint/2010/main" val="174141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127C-A50F-4B6E-87F0-1EA06D30B400}"/>
              </a:ext>
            </a:extLst>
          </p:cNvPr>
          <p:cNvSpPr>
            <a:spLocks noGrp="1"/>
          </p:cNvSpPr>
          <p:nvPr>
            <p:ph type="title"/>
          </p:nvPr>
        </p:nvSpPr>
        <p:spPr/>
        <p:txBody>
          <a:bodyPr/>
          <a:lstStyle/>
          <a:p>
            <a:r>
              <a:rPr lang="en-US" sz="3000" dirty="0"/>
              <a:t>Interact with key indicators</a:t>
            </a:r>
          </a:p>
        </p:txBody>
      </p:sp>
      <p:pic>
        <p:nvPicPr>
          <p:cNvPr id="5" name="Content Placeholder 4" descr="A screenshot of a cell phone&#10;&#10;Description automatically generated">
            <a:extLst>
              <a:ext uri="{FF2B5EF4-FFF2-40B4-BE49-F238E27FC236}">
                <a16:creationId xmlns:a16="http://schemas.microsoft.com/office/drawing/2014/main" id="{1B3AFC06-27D4-4E95-BC8D-73B64E12145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5067"/>
          <a:stretch/>
        </p:blipFill>
        <p:spPr>
          <a:xfrm>
            <a:off x="4180222" y="1602699"/>
            <a:ext cx="4545258" cy="2894351"/>
          </a:xfrm>
        </p:spPr>
      </p:pic>
      <p:sp>
        <p:nvSpPr>
          <p:cNvPr id="6" name="Content Placeholder 2">
            <a:extLst>
              <a:ext uri="{FF2B5EF4-FFF2-40B4-BE49-F238E27FC236}">
                <a16:creationId xmlns:a16="http://schemas.microsoft.com/office/drawing/2014/main" id="{843DA584-57AC-48C7-8A10-1E147294841F}"/>
              </a:ext>
            </a:extLst>
          </p:cNvPr>
          <p:cNvSpPr txBox="1">
            <a:spLocks/>
          </p:cNvSpPr>
          <p:nvPr/>
        </p:nvSpPr>
        <p:spPr>
          <a:xfrm>
            <a:off x="200786" y="1855207"/>
            <a:ext cx="3979436" cy="3288293"/>
          </a:xfrm>
          <a:prstGeom prst="rect">
            <a:avLst/>
          </a:prstGeom>
        </p:spPr>
        <p:txBody>
          <a:bodyPr/>
          <a:lstStyle>
            <a:lvl1pPr marL="298459" indent="-298459" algn="l" defTabSz="771583" rtl="0" eaLnBrk="1" fontAlgn="base" hangingPunct="1">
              <a:spcBef>
                <a:spcPts val="1923"/>
              </a:spcBef>
              <a:spcAft>
                <a:spcPct val="0"/>
              </a:spcAft>
              <a:buClr>
                <a:schemeClr val="tx2"/>
              </a:buClr>
              <a:buSzPct val="100000"/>
              <a:buFont typeface="Lucida Grande"/>
              <a:buChar char="‣"/>
              <a:defRPr sz="3200">
                <a:solidFill>
                  <a:schemeClr val="tx1"/>
                </a:solidFill>
                <a:latin typeface="+mn-lt"/>
                <a:ea typeface="+mn-ea"/>
                <a:cs typeface="+mn-cs"/>
              </a:defRPr>
            </a:lvl1pPr>
            <a:lvl2pPr marL="624051" indent="-298459" algn="l" defTabSz="771583" rtl="0" eaLnBrk="1" fontAlgn="base" hangingPunct="1">
              <a:spcBef>
                <a:spcPts val="1923"/>
              </a:spcBef>
              <a:spcAft>
                <a:spcPct val="0"/>
              </a:spcAft>
              <a:buClr>
                <a:schemeClr val="tx2"/>
              </a:buClr>
              <a:buSzPct val="75000"/>
              <a:buFont typeface="Arial" charset="0"/>
              <a:buChar char="–"/>
              <a:defRPr sz="2933">
                <a:solidFill>
                  <a:schemeClr val="tx1"/>
                </a:solidFill>
                <a:latin typeface="+mn-lt"/>
              </a:defRPr>
            </a:lvl2pPr>
            <a:lvl3pPr marL="841111" indent="-217061" algn="l" defTabSz="771583" rtl="0" eaLnBrk="1" fontAlgn="base" hangingPunct="1">
              <a:spcBef>
                <a:spcPts val="1923"/>
              </a:spcBef>
              <a:spcAft>
                <a:spcPct val="0"/>
              </a:spcAft>
              <a:buClr>
                <a:schemeClr val="accent1"/>
              </a:buClr>
              <a:buSzPct val="80000"/>
              <a:buFont typeface="Lucida Grande"/>
              <a:buChar char="‣"/>
              <a:defRPr sz="2533">
                <a:solidFill>
                  <a:schemeClr val="tx1"/>
                </a:solidFill>
                <a:latin typeface="+mn-lt"/>
              </a:defRPr>
            </a:lvl3pPr>
            <a:lvl4pPr marL="797020" indent="-184842" algn="l" defTabSz="77158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080" indent="-176362" algn="l" defTabSz="77158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466"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6pPr>
            <a:lvl7pPr marL="1951854"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7pPr>
            <a:lvl8pPr marL="2440242"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8pPr>
            <a:lvl9pPr marL="2928627"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9pPr>
          </a:lstStyle>
          <a:p>
            <a:pPr marL="223844" indent="-223844" defTabSz="578687">
              <a:spcBef>
                <a:spcPts val="1442"/>
              </a:spcBef>
              <a:buClr>
                <a:srgbClr val="D54215"/>
              </a:buClr>
            </a:pPr>
            <a:r>
              <a:rPr lang="en-US" sz="2250" b="0" kern="0" dirty="0">
                <a:solidFill>
                  <a:prstClr val="black"/>
                </a:solidFill>
                <a:latin typeface="Calibri"/>
              </a:rPr>
              <a:t>Identify patterns among counties in your state and among racial/ethnic groups within counties </a:t>
            </a:r>
          </a:p>
          <a:p>
            <a:pPr marL="223844" indent="-223844" defTabSz="578687">
              <a:spcBef>
                <a:spcPts val="1442"/>
              </a:spcBef>
              <a:buClr>
                <a:srgbClr val="D54215"/>
              </a:buClr>
            </a:pPr>
            <a:r>
              <a:rPr lang="en-US" sz="2250" b="0" kern="0" dirty="0">
                <a:solidFill>
                  <a:prstClr val="black"/>
                </a:solidFill>
                <a:latin typeface="Calibri"/>
              </a:rPr>
              <a:t>See how your state compares to all counties in the US</a:t>
            </a:r>
          </a:p>
          <a:p>
            <a:pPr marL="0" indent="0" defTabSz="578687">
              <a:spcBef>
                <a:spcPts val="1442"/>
              </a:spcBef>
              <a:buClr>
                <a:srgbClr val="D54215"/>
              </a:buClr>
              <a:buNone/>
            </a:pPr>
            <a:endParaRPr lang="en-US" sz="1800" b="0" kern="0" dirty="0">
              <a:solidFill>
                <a:prstClr val="black"/>
              </a:solidFill>
              <a:latin typeface="Calibri"/>
            </a:endParaRPr>
          </a:p>
          <a:p>
            <a:pPr marL="342892" indent="-342892" defTabSz="578687">
              <a:spcBef>
                <a:spcPts val="1442"/>
              </a:spcBef>
              <a:buClr>
                <a:srgbClr val="D54215"/>
              </a:buClr>
              <a:buFont typeface="Lucida Grande"/>
              <a:buAutoNum type="arabicPeriod"/>
            </a:pPr>
            <a:endParaRPr lang="en-US" sz="2250" b="0" kern="0" dirty="0">
              <a:solidFill>
                <a:prstClr val="black"/>
              </a:solidFill>
              <a:latin typeface="Calibri"/>
            </a:endParaRPr>
          </a:p>
          <a:p>
            <a:pPr marL="223844" indent="-223844" defTabSz="578687">
              <a:spcBef>
                <a:spcPts val="1442"/>
              </a:spcBef>
              <a:buClr>
                <a:srgbClr val="D54215"/>
              </a:buClr>
            </a:pPr>
            <a:endParaRPr lang="en-US" sz="2250" b="0" kern="0" dirty="0">
              <a:solidFill>
                <a:prstClr val="black"/>
              </a:solidFill>
              <a:latin typeface="Calibri"/>
            </a:endParaRPr>
          </a:p>
        </p:txBody>
      </p:sp>
      <p:sp>
        <p:nvSpPr>
          <p:cNvPr id="8" name="TextBox 7">
            <a:extLst>
              <a:ext uri="{FF2B5EF4-FFF2-40B4-BE49-F238E27FC236}">
                <a16:creationId xmlns:a16="http://schemas.microsoft.com/office/drawing/2014/main" id="{8322BE9B-D150-4D26-A2AB-B36DB10A4DD5}"/>
              </a:ext>
            </a:extLst>
          </p:cNvPr>
          <p:cNvSpPr txBox="1"/>
          <p:nvPr/>
        </p:nvSpPr>
        <p:spPr bwMode="auto">
          <a:xfrm>
            <a:off x="332095" y="4681775"/>
            <a:ext cx="8478371" cy="2769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1800" dirty="0">
                <a:solidFill>
                  <a:srgbClr val="003763"/>
                </a:solidFill>
                <a:latin typeface="Calibri"/>
              </a:rPr>
              <a:t>Explore your state’s data: </a:t>
            </a:r>
            <a:r>
              <a:rPr lang="en-US" sz="1800" u="sng" dirty="0">
                <a:solidFill>
                  <a:srgbClr val="002060"/>
                </a:solidFill>
                <a:latin typeface="Calibri"/>
                <a:hlinkClick r:id="rId4"/>
              </a:rPr>
              <a:t>www.</a:t>
            </a:r>
            <a:r>
              <a:rPr lang="en-US" sz="1800" u="sng" dirty="0">
                <a:solidFill>
                  <a:schemeClr val="tx2"/>
                </a:solidFill>
                <a:latin typeface="Calibri"/>
                <a:hlinkClick r:id="rId4"/>
              </a:rPr>
              <a:t>countyhealthrankings.org/state-reports</a:t>
            </a:r>
            <a:endParaRPr lang="en-US" sz="1800" u="sng" dirty="0">
              <a:solidFill>
                <a:schemeClr val="tx2"/>
              </a:solidFill>
              <a:latin typeface="Calibri"/>
            </a:endParaRPr>
          </a:p>
        </p:txBody>
      </p:sp>
    </p:spTree>
    <p:extLst>
      <p:ext uri="{BB962C8B-B14F-4D97-AF65-F5344CB8AC3E}">
        <p14:creationId xmlns:p14="http://schemas.microsoft.com/office/powerpoint/2010/main" val="1333805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B596-4294-402D-8F32-108D326E8754}"/>
              </a:ext>
            </a:extLst>
          </p:cNvPr>
          <p:cNvSpPr>
            <a:spLocks noGrp="1"/>
          </p:cNvSpPr>
          <p:nvPr>
            <p:ph type="title"/>
          </p:nvPr>
        </p:nvSpPr>
        <p:spPr/>
        <p:txBody>
          <a:bodyPr/>
          <a:lstStyle/>
          <a:p>
            <a:r>
              <a:rPr lang="en-US" sz="3000" dirty="0"/>
              <a:t>Congressional Districts</a:t>
            </a:r>
          </a:p>
        </p:txBody>
      </p:sp>
      <p:pic>
        <p:nvPicPr>
          <p:cNvPr id="13" name="Picture 12" descr="A close up of a map&#10;&#10;Description automatically generated">
            <a:extLst>
              <a:ext uri="{FF2B5EF4-FFF2-40B4-BE49-F238E27FC236}">
                <a16:creationId xmlns:a16="http://schemas.microsoft.com/office/drawing/2014/main" id="{3A281962-BCAC-4CBD-9906-46B19D9B6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62" y="1461664"/>
            <a:ext cx="2665221" cy="3564569"/>
          </a:xfrm>
          <a:prstGeom prst="rect">
            <a:avLst/>
          </a:prstGeom>
        </p:spPr>
      </p:pic>
      <p:pic>
        <p:nvPicPr>
          <p:cNvPr id="17" name="Content Placeholder 16" descr="A close up of a map&#10;&#10;Description automatically generated">
            <a:extLst>
              <a:ext uri="{FF2B5EF4-FFF2-40B4-BE49-F238E27FC236}">
                <a16:creationId xmlns:a16="http://schemas.microsoft.com/office/drawing/2014/main" id="{5C08E24F-4916-4B0F-8612-6E2E39A46C8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67383" y="1461665"/>
            <a:ext cx="2635064" cy="3491944"/>
          </a:xfrm>
        </p:spPr>
      </p:pic>
      <p:sp>
        <p:nvSpPr>
          <p:cNvPr id="19" name="Content Placeholder 1">
            <a:extLst>
              <a:ext uri="{FF2B5EF4-FFF2-40B4-BE49-F238E27FC236}">
                <a16:creationId xmlns:a16="http://schemas.microsoft.com/office/drawing/2014/main" id="{02439658-042F-4AF2-BA5F-A81E5E05D1DA}"/>
              </a:ext>
            </a:extLst>
          </p:cNvPr>
          <p:cNvSpPr txBox="1">
            <a:spLocks/>
          </p:cNvSpPr>
          <p:nvPr/>
        </p:nvSpPr>
        <p:spPr bwMode="auto">
          <a:xfrm>
            <a:off x="5842660" y="1602771"/>
            <a:ext cx="3301340" cy="320973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98459" indent="-298459" algn="l" defTabSz="771583" rtl="0" eaLnBrk="1" fontAlgn="base" hangingPunct="1">
              <a:spcBef>
                <a:spcPts val="1923"/>
              </a:spcBef>
              <a:spcAft>
                <a:spcPct val="0"/>
              </a:spcAft>
              <a:buClr>
                <a:schemeClr val="tx2"/>
              </a:buClr>
              <a:buSzPct val="100000"/>
              <a:buFont typeface="Lucida Grande"/>
              <a:buChar char="‣"/>
              <a:defRPr sz="3200">
                <a:solidFill>
                  <a:schemeClr val="tx1"/>
                </a:solidFill>
                <a:latin typeface="+mn-lt"/>
                <a:ea typeface="+mn-ea"/>
                <a:cs typeface="+mn-cs"/>
              </a:defRPr>
            </a:lvl1pPr>
            <a:lvl2pPr marL="624051" indent="-298459" algn="l" defTabSz="771583" rtl="0" eaLnBrk="1" fontAlgn="base" hangingPunct="1">
              <a:spcBef>
                <a:spcPts val="1923"/>
              </a:spcBef>
              <a:spcAft>
                <a:spcPct val="0"/>
              </a:spcAft>
              <a:buClr>
                <a:schemeClr val="tx2"/>
              </a:buClr>
              <a:buSzPct val="75000"/>
              <a:buFont typeface="Arial" charset="0"/>
              <a:buChar char="–"/>
              <a:defRPr sz="2933">
                <a:solidFill>
                  <a:schemeClr val="tx1"/>
                </a:solidFill>
                <a:latin typeface="+mn-lt"/>
              </a:defRPr>
            </a:lvl2pPr>
            <a:lvl3pPr marL="841111" indent="-217061" algn="l" defTabSz="771583" rtl="0" eaLnBrk="1" fontAlgn="base" hangingPunct="1">
              <a:spcBef>
                <a:spcPts val="1923"/>
              </a:spcBef>
              <a:spcAft>
                <a:spcPct val="0"/>
              </a:spcAft>
              <a:buClr>
                <a:schemeClr val="accent1"/>
              </a:buClr>
              <a:buSzPct val="80000"/>
              <a:buFont typeface="Lucida Grande"/>
              <a:buChar char="‣"/>
              <a:defRPr sz="2533">
                <a:solidFill>
                  <a:schemeClr val="tx1"/>
                </a:solidFill>
                <a:latin typeface="+mn-lt"/>
              </a:defRPr>
            </a:lvl3pPr>
            <a:lvl4pPr marL="797020" indent="-184842" algn="l" defTabSz="77158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080" indent="-176362" algn="l" defTabSz="77158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466"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6pPr>
            <a:lvl7pPr marL="1951854"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7pPr>
            <a:lvl8pPr marL="2440242"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8pPr>
            <a:lvl9pPr marL="2928627"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9pPr>
          </a:lstStyle>
          <a:p>
            <a:pPr marL="223844" indent="-223844" defTabSz="578687">
              <a:spcBef>
                <a:spcPts val="1442"/>
              </a:spcBef>
              <a:buClr>
                <a:srgbClr val="D54215"/>
              </a:buClr>
            </a:pPr>
            <a:r>
              <a:rPr lang="en-US" sz="2400" b="0" kern="0" dirty="0">
                <a:solidFill>
                  <a:prstClr val="black"/>
                </a:solidFill>
                <a:latin typeface="Calibri"/>
              </a:rPr>
              <a:t>Available for Health Outcomes, Health Factors, and Measures</a:t>
            </a:r>
          </a:p>
          <a:p>
            <a:pPr marL="223844" indent="-223844" defTabSz="578687">
              <a:spcBef>
                <a:spcPts val="1442"/>
              </a:spcBef>
              <a:buClr>
                <a:srgbClr val="D54215"/>
              </a:buClr>
            </a:pPr>
            <a:r>
              <a:rPr lang="en-US" sz="2400" b="0" kern="0" dirty="0">
                <a:solidFill>
                  <a:prstClr val="black"/>
                </a:solidFill>
                <a:latin typeface="Calibri"/>
              </a:rPr>
              <a:t>Identify geographic disparity</a:t>
            </a:r>
          </a:p>
          <a:p>
            <a:pPr marL="223844" indent="-223844" defTabSz="578687">
              <a:spcBef>
                <a:spcPts val="1442"/>
              </a:spcBef>
              <a:buClr>
                <a:srgbClr val="D54215"/>
              </a:buClr>
            </a:pPr>
            <a:r>
              <a:rPr lang="en-US" sz="2400" b="0" kern="0" dirty="0">
                <a:solidFill>
                  <a:prstClr val="black"/>
                </a:solidFill>
                <a:latin typeface="Calibri"/>
              </a:rPr>
              <a:t>Understand how policy impacts health</a:t>
            </a:r>
          </a:p>
        </p:txBody>
      </p:sp>
    </p:spTree>
    <p:extLst>
      <p:ext uri="{BB962C8B-B14F-4D97-AF65-F5344CB8AC3E}">
        <p14:creationId xmlns:p14="http://schemas.microsoft.com/office/powerpoint/2010/main" val="62406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3757" t="10489" r="-2049" b="3708"/>
          <a:stretch/>
        </p:blipFill>
        <p:spPr bwMode="auto">
          <a:xfrm>
            <a:off x="5775767" y="3318876"/>
            <a:ext cx="3219580" cy="168278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3000" dirty="0"/>
              <a:t>Key Takeaways</a:t>
            </a:r>
          </a:p>
        </p:txBody>
      </p:sp>
      <p:sp>
        <p:nvSpPr>
          <p:cNvPr id="3" name="Content Placeholder 2"/>
          <p:cNvSpPr>
            <a:spLocks noGrp="1"/>
          </p:cNvSpPr>
          <p:nvPr>
            <p:ph idx="1"/>
          </p:nvPr>
        </p:nvSpPr>
        <p:spPr/>
        <p:txBody>
          <a:bodyPr/>
          <a:lstStyle/>
          <a:p>
            <a:r>
              <a:rPr lang="en-US" sz="2400" dirty="0"/>
              <a:t>Rankings are a starting point</a:t>
            </a:r>
          </a:p>
          <a:p>
            <a:pPr lvl="1"/>
            <a:r>
              <a:rPr lang="en-US" sz="2400" dirty="0"/>
              <a:t>To start or broaden conversations about health and equity</a:t>
            </a:r>
          </a:p>
          <a:p>
            <a:pPr lvl="1"/>
            <a:r>
              <a:rPr lang="en-US" sz="2400" dirty="0"/>
              <a:t>To draw attention to gaps by place and race</a:t>
            </a:r>
          </a:p>
          <a:p>
            <a:pPr lvl="1"/>
            <a:r>
              <a:rPr lang="en-US" sz="2400" dirty="0"/>
              <a:t>To prompt urgency on the issues influencing health </a:t>
            </a:r>
          </a:p>
          <a:p>
            <a:pPr lvl="1"/>
            <a:r>
              <a:rPr lang="en-US" sz="2400" dirty="0"/>
              <a:t>To move those conversations to action</a:t>
            </a:r>
          </a:p>
          <a:p>
            <a:pPr lvl="1"/>
            <a:endParaRPr lang="en-US" sz="2400" dirty="0"/>
          </a:p>
          <a:p>
            <a:pPr lvl="1"/>
            <a:endParaRPr lang="en-US" sz="2400" dirty="0"/>
          </a:p>
        </p:txBody>
      </p:sp>
    </p:spTree>
    <p:extLst>
      <p:ext uri="{BB962C8B-B14F-4D97-AF65-F5344CB8AC3E}">
        <p14:creationId xmlns:p14="http://schemas.microsoft.com/office/powerpoint/2010/main" val="14884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397" y="4022484"/>
            <a:ext cx="7664671" cy="425473"/>
          </a:xfrm>
        </p:spPr>
        <p:txBody>
          <a:bodyPr/>
          <a:lstStyle/>
          <a:p>
            <a:r>
              <a:rPr lang="en-US" dirty="0"/>
              <a:t>evidence</a:t>
            </a:r>
          </a:p>
        </p:txBody>
      </p:sp>
      <p:pic>
        <p:nvPicPr>
          <p:cNvPr id="5"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337" t="7956" r="337" b="30838"/>
          <a:stretch/>
        </p:blipFill>
        <p:spPr>
          <a:xfrm>
            <a:off x="747397" y="834190"/>
            <a:ext cx="7649208" cy="3124752"/>
          </a:xfrm>
          <a:prstGeom prst="rect">
            <a:avLst/>
          </a:prstGeom>
        </p:spPr>
      </p:pic>
      <p:sp>
        <p:nvSpPr>
          <p:cNvPr id="4" name="Text Placeholder 3"/>
          <p:cNvSpPr>
            <a:spLocks noGrp="1"/>
          </p:cNvSpPr>
          <p:nvPr>
            <p:ph type="body" sz="half" idx="2"/>
          </p:nvPr>
        </p:nvSpPr>
        <p:spPr>
          <a:xfrm>
            <a:off x="747397" y="4511500"/>
            <a:ext cx="7674980" cy="444018"/>
          </a:xfrm>
        </p:spPr>
        <p:txBody>
          <a:bodyPr/>
          <a:lstStyle/>
          <a:p>
            <a:r>
              <a:rPr lang="en-US" dirty="0"/>
              <a:t>Using evidence to choose strategies that work</a:t>
            </a:r>
          </a:p>
        </p:txBody>
      </p:sp>
      <p:sp>
        <p:nvSpPr>
          <p:cNvPr id="6" name="Rectangle 5">
            <a:extLst>
              <a:ext uri="{FF2B5EF4-FFF2-40B4-BE49-F238E27FC236}">
                <a16:creationId xmlns:a16="http://schemas.microsoft.com/office/drawing/2014/main" id="{9E770BBA-867B-4598-A003-21571ED86FAC}"/>
              </a:ext>
            </a:extLst>
          </p:cNvPr>
          <p:cNvSpPr/>
          <p:nvPr/>
        </p:nvSpPr>
        <p:spPr>
          <a:xfrm>
            <a:off x="747395" y="3678078"/>
            <a:ext cx="7649208" cy="280863"/>
          </a:xfrm>
          <a:prstGeom prst="rect">
            <a:avLst/>
          </a:prstGeom>
          <a:solidFill>
            <a:srgbClr val="7F7F7F">
              <a:alpha val="50196"/>
            </a:srgbClr>
          </a:solidFill>
        </p:spPr>
        <p:txBody>
          <a:bodyPr wrap="square"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Taos Pueblo 2014</a:t>
            </a:r>
          </a:p>
        </p:txBody>
      </p:sp>
    </p:spTree>
    <p:extLst>
      <p:ext uri="{BB962C8B-B14F-4D97-AF65-F5344CB8AC3E}">
        <p14:creationId xmlns:p14="http://schemas.microsoft.com/office/powerpoint/2010/main" val="3101361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How do you select strategies currently?</a:t>
            </a:r>
          </a:p>
        </p:txBody>
      </p:sp>
      <p:sp>
        <p:nvSpPr>
          <p:cNvPr id="4" name="Text Placeholder 3"/>
          <p:cNvSpPr>
            <a:spLocks noGrp="1"/>
          </p:cNvSpPr>
          <p:nvPr>
            <p:ph idx="1"/>
          </p:nvPr>
        </p:nvSpPr>
        <p:spPr>
          <a:xfrm>
            <a:off x="418523" y="1451619"/>
            <a:ext cx="8304068" cy="3350668"/>
          </a:xfrm>
        </p:spPr>
        <p:txBody>
          <a:bodyPr/>
          <a:lstStyle/>
          <a:p>
            <a:pPr marL="457200" indent="-457200">
              <a:buFont typeface="+mj-lt"/>
              <a:buAutoNum type="arabicPeriod"/>
            </a:pPr>
            <a:r>
              <a:rPr lang="en-US" sz="2200" dirty="0"/>
              <a:t>Intuition or a gut feeling about what will be effective</a:t>
            </a:r>
          </a:p>
          <a:p>
            <a:pPr marL="457200" indent="-457200">
              <a:buFont typeface="+mj-lt"/>
              <a:buAutoNum type="arabicPeriod"/>
            </a:pPr>
            <a:r>
              <a:rPr lang="en-US" sz="2200" dirty="0"/>
              <a:t>Based on what you have heard others are implementing in your field</a:t>
            </a:r>
          </a:p>
          <a:p>
            <a:pPr marL="457200" indent="-457200">
              <a:buFont typeface="+mj-lt"/>
              <a:buAutoNum type="arabicPeriod"/>
            </a:pPr>
            <a:r>
              <a:rPr lang="en-US" sz="2200" dirty="0"/>
              <a:t>Consider past experience with similar situations and strategies you have used</a:t>
            </a:r>
          </a:p>
          <a:p>
            <a:pPr marL="457200" indent="-457200">
              <a:buFont typeface="+mj-lt"/>
              <a:buAutoNum type="arabicPeriod"/>
            </a:pPr>
            <a:r>
              <a:rPr lang="en-US" sz="2200" dirty="0"/>
              <a:t>Results of controlled experimental studies that show a method is helpful</a:t>
            </a:r>
          </a:p>
          <a:p>
            <a:pPr marL="457200" indent="-457200">
              <a:buFont typeface="+mj-lt"/>
              <a:buAutoNum type="arabicPeriod"/>
            </a:pPr>
            <a:r>
              <a:rPr lang="en-US" sz="2200" dirty="0"/>
              <a:t>What you know by critically reading the literature in the field</a:t>
            </a:r>
          </a:p>
          <a:p>
            <a:endParaRPr lang="en-US" dirty="0"/>
          </a:p>
        </p:txBody>
      </p:sp>
      <p:sp>
        <p:nvSpPr>
          <p:cNvPr id="9" name="Oval 8">
            <a:extLst>
              <a:ext uri="{FF2B5EF4-FFF2-40B4-BE49-F238E27FC236}">
                <a16:creationId xmlns:a16="http://schemas.microsoft.com/office/drawing/2014/main" id="{0036E9F1-4C31-4B06-A146-25AE0FAE8525}"/>
              </a:ext>
            </a:extLst>
          </p:cNvPr>
          <p:cNvSpPr/>
          <p:nvPr/>
        </p:nvSpPr>
        <p:spPr bwMode="auto">
          <a:xfrm>
            <a:off x="0" y="2830286"/>
            <a:ext cx="8857561" cy="2313214"/>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2813" rtl="0" eaLnBrk="0" fontAlgn="base" latinLnBrk="0" hangingPunct="0">
              <a:lnSpc>
                <a:spcPct val="100000"/>
              </a:lnSpc>
              <a:spcBef>
                <a:spcPct val="5000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476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7397" y="3947791"/>
            <a:ext cx="7664671" cy="425473"/>
          </a:xfrm>
        </p:spPr>
        <p:txBody>
          <a:bodyPr/>
          <a:lstStyle/>
          <a:p>
            <a:r>
              <a:rPr lang="en-US" dirty="0"/>
              <a:t>Why we do what we do</a:t>
            </a:r>
          </a:p>
        </p:txBody>
      </p:sp>
      <p:sp>
        <p:nvSpPr>
          <p:cNvPr id="5" name="Text Placeholder 4"/>
          <p:cNvSpPr>
            <a:spLocks noGrp="1"/>
          </p:cNvSpPr>
          <p:nvPr>
            <p:ph type="body" sz="half" idx="2"/>
          </p:nvPr>
        </p:nvSpPr>
        <p:spPr>
          <a:xfrm>
            <a:off x="747397" y="4436807"/>
            <a:ext cx="7674980" cy="444018"/>
          </a:xfrm>
        </p:spPr>
        <p:txBody>
          <a:bodyPr/>
          <a:lstStyle/>
          <a:p>
            <a:r>
              <a:rPr lang="en-US" dirty="0"/>
              <a:t>Improve Health Outcomes</a:t>
            </a:r>
          </a:p>
          <a:p>
            <a:endParaRPr lang="en-US" dirty="0"/>
          </a:p>
        </p:txBody>
      </p:sp>
      <p:grpSp>
        <p:nvGrpSpPr>
          <p:cNvPr id="3" name="Group 2">
            <a:extLst>
              <a:ext uri="{FF2B5EF4-FFF2-40B4-BE49-F238E27FC236}">
                <a16:creationId xmlns:a16="http://schemas.microsoft.com/office/drawing/2014/main" id="{19C61E73-6DE9-4C49-8511-CAC8950F49B6}"/>
              </a:ext>
            </a:extLst>
          </p:cNvPr>
          <p:cNvGrpSpPr/>
          <p:nvPr/>
        </p:nvGrpSpPr>
        <p:grpSpPr>
          <a:xfrm>
            <a:off x="747397" y="903511"/>
            <a:ext cx="7715250" cy="2866491"/>
            <a:chOff x="747397" y="903511"/>
            <a:chExt cx="7715250" cy="286649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32759" r="1" b="11511"/>
            <a:stretch/>
          </p:blipFill>
          <p:spPr>
            <a:xfrm>
              <a:off x="747397" y="903511"/>
              <a:ext cx="7715250" cy="2866491"/>
            </a:xfrm>
            <a:prstGeom prst="rect">
              <a:avLst/>
            </a:prstGeom>
          </p:spPr>
        </p:pic>
        <p:sp>
          <p:nvSpPr>
            <p:cNvPr id="6" name="Rectangle 5">
              <a:extLst>
                <a:ext uri="{FF2B5EF4-FFF2-40B4-BE49-F238E27FC236}">
                  <a16:creationId xmlns:a16="http://schemas.microsoft.com/office/drawing/2014/main" id="{8AD8A6AC-8DC7-4145-8B1B-DDEF8E56A001}"/>
                </a:ext>
              </a:extLst>
            </p:cNvPr>
            <p:cNvSpPr/>
            <p:nvPr/>
          </p:nvSpPr>
          <p:spPr>
            <a:xfrm>
              <a:off x="747397" y="3584577"/>
              <a:ext cx="7715250" cy="182880"/>
            </a:xfrm>
            <a:prstGeom prst="rect">
              <a:avLst/>
            </a:prstGeom>
            <a:solidFill>
              <a:srgbClr val="7F7F7F">
                <a:alpha val="50196"/>
              </a:srgbClr>
            </a:solidFill>
          </p:spPr>
          <p:txBody>
            <a:bodyPr wrap="square"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Menominee Nation 2015 </a:t>
              </a:r>
            </a:p>
          </p:txBody>
        </p:sp>
      </p:grpSp>
    </p:spTree>
    <p:extLst>
      <p:ext uri="{BB962C8B-B14F-4D97-AF65-F5344CB8AC3E}">
        <p14:creationId xmlns:p14="http://schemas.microsoft.com/office/powerpoint/2010/main" val="1676505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1B37A-C16C-4AAE-A7E0-1CC33EC3F00E}"/>
              </a:ext>
            </a:extLst>
          </p:cNvPr>
          <p:cNvPicPr>
            <a:picLocks noChangeAspect="1"/>
          </p:cNvPicPr>
          <p:nvPr/>
        </p:nvPicPr>
        <p:blipFill>
          <a:blip r:embed="rId3"/>
          <a:stretch>
            <a:fillRect/>
          </a:stretch>
        </p:blipFill>
        <p:spPr>
          <a:xfrm>
            <a:off x="1030752" y="849087"/>
            <a:ext cx="7082497" cy="4104871"/>
          </a:xfrm>
          <a:prstGeom prst="rect">
            <a:avLst/>
          </a:prstGeom>
        </p:spPr>
      </p:pic>
    </p:spTree>
    <p:extLst>
      <p:ext uri="{BB962C8B-B14F-4D97-AF65-F5344CB8AC3E}">
        <p14:creationId xmlns:p14="http://schemas.microsoft.com/office/powerpoint/2010/main" val="2007801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z="2800" dirty="0"/>
              <a:t>Smart investments</a:t>
            </a:r>
          </a:p>
          <a:p>
            <a:r>
              <a:rPr lang="en-US" sz="2800" dirty="0"/>
              <a:t>Inform decisions</a:t>
            </a:r>
          </a:p>
          <a:p>
            <a:r>
              <a:rPr lang="en-US" sz="2800" dirty="0"/>
              <a:t>Inform innovation</a:t>
            </a:r>
          </a:p>
          <a:p>
            <a:endParaRPr lang="en-US" dirty="0"/>
          </a:p>
        </p:txBody>
      </p:sp>
      <p:pic>
        <p:nvPicPr>
          <p:cNvPr id="10" name="Content Placeholder 9" descr="A picture containing person&#10;&#10;Description automatically generated">
            <a:extLst>
              <a:ext uri="{FF2B5EF4-FFF2-40B4-BE49-F238E27FC236}">
                <a16:creationId xmlns:a16="http://schemas.microsoft.com/office/drawing/2014/main" id="{7B1142F9-6EB0-408F-BED0-E0CB0557E5E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00004" y="1639176"/>
            <a:ext cx="4424029" cy="2944565"/>
          </a:xfrm>
        </p:spPr>
      </p:pic>
      <p:sp>
        <p:nvSpPr>
          <p:cNvPr id="2" name="Title 1"/>
          <p:cNvSpPr>
            <a:spLocks noGrp="1"/>
          </p:cNvSpPr>
          <p:nvPr>
            <p:ph type="title"/>
          </p:nvPr>
        </p:nvSpPr>
        <p:spPr/>
        <p:txBody>
          <a:bodyPr/>
          <a:lstStyle/>
          <a:p>
            <a:r>
              <a:rPr lang="en-US" dirty="0"/>
              <a:t>evidence matters</a:t>
            </a:r>
          </a:p>
        </p:txBody>
      </p:sp>
      <p:sp>
        <p:nvSpPr>
          <p:cNvPr id="26" name="TextBox 25">
            <a:extLst>
              <a:ext uri="{FF2B5EF4-FFF2-40B4-BE49-F238E27FC236}">
                <a16:creationId xmlns:a16="http://schemas.microsoft.com/office/drawing/2014/main" id="{15FAC7CE-6726-426E-924C-7F739D37E2E8}"/>
              </a:ext>
            </a:extLst>
          </p:cNvPr>
          <p:cNvSpPr txBox="1"/>
          <p:nvPr/>
        </p:nvSpPr>
        <p:spPr bwMode="auto">
          <a:xfrm>
            <a:off x="4300004" y="4408297"/>
            <a:ext cx="4424029" cy="161583"/>
          </a:xfrm>
          <a:prstGeom prst="rect">
            <a:avLst/>
          </a:prstGeom>
          <a:solidFill>
            <a:srgbClr val="B2B2B2">
              <a:alpha val="50196"/>
            </a:srgbClr>
          </a:solidFill>
          <a:ln w="9525">
            <a:noFill/>
            <a:miter lim="800000"/>
            <a:headEnd/>
            <a:tailEnd/>
          </a:ln>
          <a:effectLst/>
        </p:spPr>
        <p:txBody>
          <a:bodyPr vert="horz" wrap="square" lIns="0" tIns="0" rIns="0" bIns="0" numCol="1" rtlCol="0" anchor="t" anchorCtr="0" compatLnSpc="1">
            <a:prstTxWarp prst="textNoShape">
              <a:avLst/>
            </a:prstTxWarp>
            <a:spAutoFit/>
          </a:bodyPr>
          <a:lstStyle/>
          <a:p>
            <a:pPr defTabSz="914378">
              <a:defRPr/>
            </a:pPr>
            <a:r>
              <a:rPr lang="en-US" sz="1050" b="0" dirty="0">
                <a:solidFill>
                  <a:prstClr val="white"/>
                </a:solidFill>
                <a:latin typeface="Calibri"/>
              </a:rPr>
              <a:t>Photo courtesy of UW-Madison University Communications </a:t>
            </a:r>
          </a:p>
        </p:txBody>
      </p:sp>
    </p:spTree>
    <p:extLst>
      <p:ext uri="{BB962C8B-B14F-4D97-AF65-F5344CB8AC3E}">
        <p14:creationId xmlns:p14="http://schemas.microsoft.com/office/powerpoint/2010/main" val="29466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a:spcBef>
                <a:spcPts val="600"/>
              </a:spcBef>
            </a:pPr>
            <a:r>
              <a:rPr lang="en-US" sz="2400" dirty="0"/>
              <a:t>Evidence rating</a:t>
            </a:r>
          </a:p>
          <a:p>
            <a:pPr>
              <a:spcBef>
                <a:spcPts val="600"/>
              </a:spcBef>
            </a:pPr>
            <a:r>
              <a:rPr lang="en-US" sz="2400" dirty="0"/>
              <a:t>Literature summary</a:t>
            </a:r>
          </a:p>
          <a:p>
            <a:pPr lvl="1">
              <a:spcBef>
                <a:spcPts val="0"/>
              </a:spcBef>
            </a:pPr>
            <a:r>
              <a:rPr lang="en-US" sz="2000" dirty="0"/>
              <a:t>Who</a:t>
            </a:r>
          </a:p>
          <a:p>
            <a:pPr lvl="1">
              <a:spcBef>
                <a:spcPts val="0"/>
              </a:spcBef>
            </a:pPr>
            <a:r>
              <a:rPr lang="en-US" sz="2000" dirty="0"/>
              <a:t>What</a:t>
            </a:r>
          </a:p>
          <a:p>
            <a:pPr lvl="1">
              <a:spcBef>
                <a:spcPts val="0"/>
              </a:spcBef>
            </a:pPr>
            <a:r>
              <a:rPr lang="en-US" sz="2000" dirty="0"/>
              <a:t>Cost</a:t>
            </a:r>
          </a:p>
          <a:p>
            <a:pPr>
              <a:spcBef>
                <a:spcPts val="600"/>
              </a:spcBef>
            </a:pPr>
            <a:r>
              <a:rPr lang="en-US" sz="2400" dirty="0"/>
              <a:t>Disparity rating</a:t>
            </a:r>
          </a:p>
          <a:p>
            <a:pPr>
              <a:spcBef>
                <a:spcPts val="600"/>
              </a:spcBef>
            </a:pPr>
            <a:r>
              <a:rPr lang="en-US" sz="2400" dirty="0"/>
              <a:t>Implementation examples &amp; tools</a:t>
            </a:r>
          </a:p>
          <a:p>
            <a:endParaRPr lang="en-US" dirty="0"/>
          </a:p>
        </p:txBody>
      </p:sp>
      <p:sp>
        <p:nvSpPr>
          <p:cNvPr id="2" name="Title 1"/>
          <p:cNvSpPr>
            <a:spLocks noGrp="1"/>
          </p:cNvSpPr>
          <p:nvPr>
            <p:ph type="title"/>
          </p:nvPr>
        </p:nvSpPr>
        <p:spPr/>
        <p:txBody>
          <a:bodyPr/>
          <a:lstStyle/>
          <a:p>
            <a:r>
              <a:rPr lang="en-US" dirty="0"/>
              <a:t>A menu of ideas</a:t>
            </a:r>
          </a:p>
        </p:txBody>
      </p:sp>
      <p:pic>
        <p:nvPicPr>
          <p:cNvPr id="6" name="Content Placeholder 5" descr="C:\Users\Administrator\Downloads\handwritten-italian-marketing-menu.jpg">
            <a:extLst>
              <a:ext uri="{FF2B5EF4-FFF2-40B4-BE49-F238E27FC236}">
                <a16:creationId xmlns:a16="http://schemas.microsoft.com/office/drawing/2014/main" id="{7EDB0B1B-3635-4673-AC35-E4411C9E1596}"/>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306010" y="1528084"/>
            <a:ext cx="4506749" cy="300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08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2E841F-22F9-48A3-BA1A-FB1C57C688BA}"/>
              </a:ext>
            </a:extLst>
          </p:cNvPr>
          <p:cNvPicPr>
            <a:picLocks noChangeAspect="1"/>
          </p:cNvPicPr>
          <p:nvPr/>
        </p:nvPicPr>
        <p:blipFill rotWithShape="1">
          <a:blip r:embed="rId3">
            <a:extLst>
              <a:ext uri="{28A0092B-C50C-407E-A947-70E740481C1C}">
                <a14:useLocalDpi xmlns:a14="http://schemas.microsoft.com/office/drawing/2010/main" val="0"/>
              </a:ext>
            </a:extLst>
          </a:blip>
          <a:srcRect l="5881"/>
          <a:stretch/>
        </p:blipFill>
        <p:spPr>
          <a:xfrm>
            <a:off x="303567" y="747465"/>
            <a:ext cx="4392375" cy="4207110"/>
          </a:xfrm>
          <a:prstGeom prst="rect">
            <a:avLst/>
          </a:prstGeom>
          <a:ln w="6350">
            <a:solidFill>
              <a:schemeClr val="tx1"/>
            </a:solidFill>
          </a:ln>
        </p:spPr>
      </p:pic>
      <p:pic>
        <p:nvPicPr>
          <p:cNvPr id="7" name="Picture 6">
            <a:extLst>
              <a:ext uri="{FF2B5EF4-FFF2-40B4-BE49-F238E27FC236}">
                <a16:creationId xmlns:a16="http://schemas.microsoft.com/office/drawing/2014/main" id="{1AD1B805-EC92-41AE-8ED1-98F7F105F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037" y="747465"/>
            <a:ext cx="3741739" cy="4207110"/>
          </a:xfrm>
          <a:prstGeom prst="rect">
            <a:avLst/>
          </a:prstGeom>
          <a:ln w="6350">
            <a:solidFill>
              <a:schemeClr val="tx1"/>
            </a:solidFill>
          </a:ln>
        </p:spPr>
      </p:pic>
      <p:pic>
        <p:nvPicPr>
          <p:cNvPr id="3" name="Picture 2">
            <a:extLst>
              <a:ext uri="{FF2B5EF4-FFF2-40B4-BE49-F238E27FC236}">
                <a16:creationId xmlns:a16="http://schemas.microsoft.com/office/drawing/2014/main" id="{D2D55698-A750-4638-8297-D7D98E550423}"/>
              </a:ext>
            </a:extLst>
          </p:cNvPr>
          <p:cNvPicPr>
            <a:picLocks noChangeAspect="1"/>
          </p:cNvPicPr>
          <p:nvPr/>
        </p:nvPicPr>
        <p:blipFill rotWithShape="1">
          <a:blip r:embed="rId5">
            <a:extLst>
              <a:ext uri="{28A0092B-C50C-407E-A947-70E740481C1C}">
                <a14:useLocalDpi xmlns:a14="http://schemas.microsoft.com/office/drawing/2010/main" val="0"/>
              </a:ext>
            </a:extLst>
          </a:blip>
          <a:srcRect l="3738" r="4761" b="1550"/>
          <a:stretch/>
        </p:blipFill>
        <p:spPr>
          <a:xfrm>
            <a:off x="1246908" y="0"/>
            <a:ext cx="2505695" cy="5063774"/>
          </a:xfrm>
          <a:prstGeom prst="rect">
            <a:avLst/>
          </a:prstGeom>
          <a:ln w="12700">
            <a:solidFill>
              <a:schemeClr val="tx1"/>
            </a:solidFill>
          </a:ln>
        </p:spPr>
      </p:pic>
      <p:cxnSp>
        <p:nvCxnSpPr>
          <p:cNvPr id="6" name="Straight Arrow Connector 5">
            <a:extLst>
              <a:ext uri="{FF2B5EF4-FFF2-40B4-BE49-F238E27FC236}">
                <a16:creationId xmlns:a16="http://schemas.microsoft.com/office/drawing/2014/main" id="{0E5AA0C5-6E13-4962-80A7-EFC22BAFC11F}"/>
              </a:ext>
            </a:extLst>
          </p:cNvPr>
          <p:cNvCxnSpPr>
            <a:cxnSpLocks/>
          </p:cNvCxnSpPr>
          <p:nvPr/>
        </p:nvCxnSpPr>
        <p:spPr bwMode="auto">
          <a:xfrm flipH="1">
            <a:off x="1004936" y="814812"/>
            <a:ext cx="398351" cy="325925"/>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3818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3C1B4B-12EB-4C58-A2AD-A13CD515D077}"/>
              </a:ext>
            </a:extLst>
          </p:cNvPr>
          <p:cNvPicPr>
            <a:picLocks noChangeAspect="1"/>
          </p:cNvPicPr>
          <p:nvPr/>
        </p:nvPicPr>
        <p:blipFill rotWithShape="1">
          <a:blip r:embed="rId3">
            <a:extLst>
              <a:ext uri="{28A0092B-C50C-407E-A947-70E740481C1C}">
                <a14:useLocalDpi xmlns:a14="http://schemas.microsoft.com/office/drawing/2010/main" val="0"/>
              </a:ext>
            </a:extLst>
          </a:blip>
          <a:srcRect l="5881"/>
          <a:stretch/>
        </p:blipFill>
        <p:spPr>
          <a:xfrm>
            <a:off x="2318349" y="679412"/>
            <a:ext cx="4640624" cy="4444888"/>
          </a:xfrm>
          <a:prstGeom prst="rect">
            <a:avLst/>
          </a:prstGeom>
          <a:ln w="6350">
            <a:solidFill>
              <a:schemeClr val="tx1"/>
            </a:solidFill>
          </a:ln>
        </p:spPr>
      </p:pic>
      <p:sp>
        <p:nvSpPr>
          <p:cNvPr id="8" name="Oval 7">
            <a:extLst>
              <a:ext uri="{FF2B5EF4-FFF2-40B4-BE49-F238E27FC236}">
                <a16:creationId xmlns:a16="http://schemas.microsoft.com/office/drawing/2014/main" id="{63802903-7DF7-455B-B741-83DB1E3FAF56}"/>
              </a:ext>
            </a:extLst>
          </p:cNvPr>
          <p:cNvSpPr/>
          <p:nvPr/>
        </p:nvSpPr>
        <p:spPr bwMode="auto">
          <a:xfrm>
            <a:off x="5820395" y="571646"/>
            <a:ext cx="1029638" cy="405098"/>
          </a:xfrm>
          <a:prstGeom prst="ellipse">
            <a:avLst/>
          </a:prstGeom>
          <a:noFill/>
          <a:ln w="28575" cap="flat" cmpd="sng" algn="ctr">
            <a:solidFill>
              <a:schemeClr val="accent1">
                <a:lumMod val="7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4610"/>
            <a:endParaRPr lang="en-US" sz="825"/>
          </a:p>
        </p:txBody>
      </p:sp>
      <p:sp>
        <p:nvSpPr>
          <p:cNvPr id="2" name="Oval 1">
            <a:extLst>
              <a:ext uri="{FF2B5EF4-FFF2-40B4-BE49-F238E27FC236}">
                <a16:creationId xmlns:a16="http://schemas.microsoft.com/office/drawing/2014/main" id="{FBB8BE8B-07B4-4D6E-B362-FD8B9930414A}"/>
              </a:ext>
            </a:extLst>
          </p:cNvPr>
          <p:cNvSpPr/>
          <p:nvPr/>
        </p:nvSpPr>
        <p:spPr bwMode="auto">
          <a:xfrm>
            <a:off x="3485219" y="1281550"/>
            <a:ext cx="802192" cy="355103"/>
          </a:xfrm>
          <a:prstGeom prst="ellipse">
            <a:avLst/>
          </a:prstGeom>
          <a:noFill/>
          <a:ln w="28575" cap="flat" cmpd="sng" algn="ctr">
            <a:solidFill>
              <a:schemeClr val="accent1">
                <a:lumMod val="7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4610"/>
            <a:endParaRPr lang="en-US" sz="825"/>
          </a:p>
        </p:txBody>
      </p:sp>
      <p:sp>
        <p:nvSpPr>
          <p:cNvPr id="6" name="Oval 5">
            <a:extLst>
              <a:ext uri="{FF2B5EF4-FFF2-40B4-BE49-F238E27FC236}">
                <a16:creationId xmlns:a16="http://schemas.microsoft.com/office/drawing/2014/main" id="{5F765958-665A-4D88-B9F3-83E7408678F0}"/>
              </a:ext>
            </a:extLst>
          </p:cNvPr>
          <p:cNvSpPr/>
          <p:nvPr/>
        </p:nvSpPr>
        <p:spPr bwMode="auto">
          <a:xfrm>
            <a:off x="4237565" y="1272496"/>
            <a:ext cx="802192" cy="355103"/>
          </a:xfrm>
          <a:prstGeom prst="ellipse">
            <a:avLst/>
          </a:prstGeom>
          <a:noFill/>
          <a:ln w="28575" cap="flat" cmpd="sng" algn="ctr">
            <a:solidFill>
              <a:schemeClr val="accent1">
                <a:lumMod val="75000"/>
              </a:schemeClr>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684610"/>
            <a:endParaRPr lang="en-US" sz="825"/>
          </a:p>
        </p:txBody>
      </p:sp>
    </p:spTree>
    <p:extLst>
      <p:ext uri="{BB962C8B-B14F-4D97-AF65-F5344CB8AC3E}">
        <p14:creationId xmlns:p14="http://schemas.microsoft.com/office/powerpoint/2010/main" val="10513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51AF54ED-EFF9-4B13-98CF-ED85CF1201C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8526" y="1692163"/>
            <a:ext cx="5184112" cy="2655112"/>
          </a:xfrm>
        </p:spPr>
      </p:pic>
      <p:sp>
        <p:nvSpPr>
          <p:cNvPr id="6" name="Content Placeholder 5">
            <a:extLst>
              <a:ext uri="{FF2B5EF4-FFF2-40B4-BE49-F238E27FC236}">
                <a16:creationId xmlns:a16="http://schemas.microsoft.com/office/drawing/2014/main" id="{6EE3CF9F-25E5-4FF7-92EB-51EE69AABA95}"/>
              </a:ext>
            </a:extLst>
          </p:cNvPr>
          <p:cNvSpPr>
            <a:spLocks noGrp="1"/>
          </p:cNvSpPr>
          <p:nvPr>
            <p:ph sz="half" idx="2"/>
          </p:nvPr>
        </p:nvSpPr>
        <p:spPr>
          <a:xfrm>
            <a:off x="5884078" y="1683445"/>
            <a:ext cx="3133022" cy="2838590"/>
          </a:xfrm>
        </p:spPr>
        <p:txBody>
          <a:bodyPr/>
          <a:lstStyle/>
          <a:p>
            <a:r>
              <a:rPr lang="en-US" sz="2100" dirty="0"/>
              <a:t>Keep track of strategies you want to explore</a:t>
            </a:r>
          </a:p>
          <a:p>
            <a:r>
              <a:rPr lang="en-US" sz="2100" dirty="0"/>
              <a:t>Share selected strategies via email </a:t>
            </a:r>
          </a:p>
          <a:p>
            <a:r>
              <a:rPr lang="en-US" sz="2100" dirty="0"/>
              <a:t>Download to print or share</a:t>
            </a:r>
          </a:p>
        </p:txBody>
      </p:sp>
      <p:sp>
        <p:nvSpPr>
          <p:cNvPr id="2" name="Title 1">
            <a:extLst>
              <a:ext uri="{FF2B5EF4-FFF2-40B4-BE49-F238E27FC236}">
                <a16:creationId xmlns:a16="http://schemas.microsoft.com/office/drawing/2014/main" id="{73DE495F-F0CF-443D-866B-C90DC7D172D8}"/>
              </a:ext>
            </a:extLst>
          </p:cNvPr>
          <p:cNvSpPr>
            <a:spLocks noGrp="1"/>
          </p:cNvSpPr>
          <p:nvPr>
            <p:ph type="title"/>
          </p:nvPr>
        </p:nvSpPr>
        <p:spPr/>
        <p:txBody>
          <a:bodyPr/>
          <a:lstStyle/>
          <a:p>
            <a:r>
              <a:rPr lang="en-US" sz="3000" dirty="0"/>
              <a:t>Save, Download, and share strategies</a:t>
            </a:r>
          </a:p>
        </p:txBody>
      </p:sp>
    </p:spTree>
    <p:extLst>
      <p:ext uri="{BB962C8B-B14F-4D97-AF65-F5344CB8AC3E}">
        <p14:creationId xmlns:p14="http://schemas.microsoft.com/office/powerpoint/2010/main" val="1972650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selecting a strategy: Evidence plus</a:t>
            </a:r>
          </a:p>
        </p:txBody>
      </p:sp>
      <p:sp>
        <p:nvSpPr>
          <p:cNvPr id="3" name="Content Placeholder 2"/>
          <p:cNvSpPr>
            <a:spLocks noGrp="1"/>
          </p:cNvSpPr>
          <p:nvPr>
            <p:ph idx="1"/>
          </p:nvPr>
        </p:nvSpPr>
        <p:spPr/>
        <p:txBody>
          <a:bodyPr/>
          <a:lstStyle/>
          <a:p>
            <a:pPr>
              <a:spcBef>
                <a:spcPts val="0"/>
              </a:spcBef>
            </a:pPr>
            <a:r>
              <a:rPr lang="en-US" sz="2400" dirty="0"/>
              <a:t>Does the strategy work in a way that matters to you?</a:t>
            </a:r>
          </a:p>
          <a:p>
            <a:pPr lvl="1">
              <a:spcBef>
                <a:spcPts val="600"/>
              </a:spcBef>
            </a:pPr>
            <a:r>
              <a:rPr lang="en-US" sz="2000" dirty="0"/>
              <a:t>Evidence ratings + expected beneficial outcomes</a:t>
            </a:r>
          </a:p>
          <a:p>
            <a:pPr>
              <a:spcBef>
                <a:spcPts val="600"/>
              </a:spcBef>
            </a:pPr>
            <a:r>
              <a:rPr lang="en-US" sz="2400" dirty="0"/>
              <a:t>Does the strategy make sense locally? </a:t>
            </a:r>
          </a:p>
          <a:p>
            <a:pPr lvl="1">
              <a:spcBef>
                <a:spcPts val="600"/>
              </a:spcBef>
            </a:pPr>
            <a:r>
              <a:rPr lang="en-US" sz="2000" dirty="0"/>
              <a:t>Evidence of effectiveness summary</a:t>
            </a:r>
          </a:p>
          <a:p>
            <a:pPr lvl="1">
              <a:spcBef>
                <a:spcPts val="600"/>
              </a:spcBef>
            </a:pPr>
            <a:r>
              <a:rPr lang="en-US" sz="2000" dirty="0"/>
              <a:t>Populations like yours? Communities like yours? Cost?</a:t>
            </a:r>
          </a:p>
          <a:p>
            <a:pPr>
              <a:spcBef>
                <a:spcPts val="600"/>
              </a:spcBef>
            </a:pPr>
            <a:r>
              <a:rPr lang="en-US" sz="2400" dirty="0"/>
              <a:t>How might the strategy affect gaps?</a:t>
            </a:r>
          </a:p>
          <a:p>
            <a:pPr>
              <a:spcBef>
                <a:spcPts val="600"/>
              </a:spcBef>
            </a:pPr>
            <a:r>
              <a:rPr lang="en-US" sz="2400" dirty="0"/>
              <a:t>How do you know what it really takes to implement?</a:t>
            </a:r>
          </a:p>
          <a:p>
            <a:endParaRPr lang="en-US" sz="2400" dirty="0"/>
          </a:p>
        </p:txBody>
      </p:sp>
    </p:spTree>
    <p:extLst>
      <p:ext uri="{BB962C8B-B14F-4D97-AF65-F5344CB8AC3E}">
        <p14:creationId xmlns:p14="http://schemas.microsoft.com/office/powerpoint/2010/main" val="317537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3757" t="10489" r="-2049" b="3708"/>
          <a:stretch/>
        </p:blipFill>
        <p:spPr bwMode="auto">
          <a:xfrm>
            <a:off x="5710989" y="3317964"/>
            <a:ext cx="3492702" cy="18255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3000" dirty="0"/>
              <a:t>Key Takeaways</a:t>
            </a:r>
          </a:p>
        </p:txBody>
      </p:sp>
      <p:sp>
        <p:nvSpPr>
          <p:cNvPr id="3" name="Content Placeholder 2"/>
          <p:cNvSpPr>
            <a:spLocks noGrp="1"/>
          </p:cNvSpPr>
          <p:nvPr>
            <p:ph idx="1"/>
          </p:nvPr>
        </p:nvSpPr>
        <p:spPr/>
        <p:txBody>
          <a:bodyPr/>
          <a:lstStyle/>
          <a:p>
            <a:r>
              <a:rPr lang="en-US" sz="2600" dirty="0"/>
              <a:t>Evidence is an important part of decision making (but not the only part)</a:t>
            </a:r>
          </a:p>
          <a:p>
            <a:r>
              <a:rPr lang="en-US" sz="2600" dirty="0"/>
              <a:t>What Works for Health provides information about what works, what might work, and what doesn’t work</a:t>
            </a:r>
          </a:p>
          <a:p>
            <a:r>
              <a:rPr lang="en-US" sz="2600" dirty="0"/>
              <a:t>Connect the evidence with your local culture</a:t>
            </a:r>
            <a:br>
              <a:rPr lang="en-US" sz="2600" dirty="0"/>
            </a:br>
            <a:r>
              <a:rPr lang="en-US" sz="2600" dirty="0"/>
              <a:t>and context</a:t>
            </a:r>
          </a:p>
        </p:txBody>
      </p:sp>
    </p:spTree>
    <p:extLst>
      <p:ext uri="{BB962C8B-B14F-4D97-AF65-F5344CB8AC3E}">
        <p14:creationId xmlns:p14="http://schemas.microsoft.com/office/powerpoint/2010/main" val="1669422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397" y="4038526"/>
            <a:ext cx="7664671" cy="425473"/>
          </a:xfrm>
        </p:spPr>
        <p:txBody>
          <a:bodyPr/>
          <a:lstStyle/>
          <a:p>
            <a:r>
              <a:rPr lang="en-US" dirty="0"/>
              <a:t>guidance</a:t>
            </a:r>
          </a:p>
        </p:txBody>
      </p:sp>
      <p:pic>
        <p:nvPicPr>
          <p:cNvPr id="7" name="Picture Placeholder 6"/>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337" t="2721" r="337" b="35327"/>
          <a:stretch/>
        </p:blipFill>
        <p:spPr>
          <a:xfrm>
            <a:off x="747397" y="818147"/>
            <a:ext cx="7649208" cy="3156836"/>
          </a:xfrm>
          <a:prstGeom prst="rect">
            <a:avLst/>
          </a:prstGeom>
        </p:spPr>
      </p:pic>
      <p:sp>
        <p:nvSpPr>
          <p:cNvPr id="4" name="Text Placeholder 3"/>
          <p:cNvSpPr>
            <a:spLocks noGrp="1"/>
          </p:cNvSpPr>
          <p:nvPr>
            <p:ph type="body" sz="half" idx="2"/>
          </p:nvPr>
        </p:nvSpPr>
        <p:spPr>
          <a:xfrm>
            <a:off x="747397" y="4527542"/>
            <a:ext cx="7674980" cy="444018"/>
          </a:xfrm>
        </p:spPr>
        <p:txBody>
          <a:bodyPr/>
          <a:lstStyle/>
          <a:p>
            <a:r>
              <a:rPr lang="en-US" dirty="0"/>
              <a:t>Using guidance to put strategies into action</a:t>
            </a:r>
          </a:p>
        </p:txBody>
      </p:sp>
      <p:sp>
        <p:nvSpPr>
          <p:cNvPr id="5" name="Rectangle 4">
            <a:extLst>
              <a:ext uri="{FF2B5EF4-FFF2-40B4-BE49-F238E27FC236}">
                <a16:creationId xmlns:a16="http://schemas.microsoft.com/office/drawing/2014/main" id="{42C78EFD-CABD-4D2C-B1E6-6ECD7BF951E1}"/>
              </a:ext>
            </a:extLst>
          </p:cNvPr>
          <p:cNvSpPr/>
          <p:nvPr/>
        </p:nvSpPr>
        <p:spPr>
          <a:xfrm>
            <a:off x="747395" y="3701392"/>
            <a:ext cx="7649207" cy="276999"/>
          </a:xfrm>
          <a:prstGeom prst="rect">
            <a:avLst/>
          </a:prstGeom>
          <a:solidFill>
            <a:srgbClr val="7F7F7F">
              <a:alpha val="50196"/>
            </a:srgbClr>
          </a:solidFill>
        </p:spPr>
        <p:txBody>
          <a:bodyPr wrap="square"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Richmond, VA 2017</a:t>
            </a:r>
          </a:p>
        </p:txBody>
      </p:sp>
    </p:spTree>
    <p:extLst>
      <p:ext uri="{BB962C8B-B14F-4D97-AF65-F5344CB8AC3E}">
        <p14:creationId xmlns:p14="http://schemas.microsoft.com/office/powerpoint/2010/main" val="1198036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260" t="1501"/>
          <a:stretch/>
        </p:blipFill>
        <p:spPr>
          <a:xfrm>
            <a:off x="899467" y="643447"/>
            <a:ext cx="4435475" cy="4471988"/>
          </a:xfrm>
          <a:prstGeom prst="ellipse">
            <a:avLst/>
          </a:prstGeom>
        </p:spPr>
      </p:pic>
      <p:sp>
        <p:nvSpPr>
          <p:cNvPr id="3" name="Title 3">
            <a:extLst>
              <a:ext uri="{FF2B5EF4-FFF2-40B4-BE49-F238E27FC236}">
                <a16:creationId xmlns:a16="http://schemas.microsoft.com/office/drawing/2014/main" id="{C6163721-47D9-4CEB-9D49-C75C52809540}"/>
              </a:ext>
            </a:extLst>
          </p:cNvPr>
          <p:cNvSpPr txBox="1">
            <a:spLocks/>
          </p:cNvSpPr>
          <p:nvPr/>
        </p:nvSpPr>
        <p:spPr>
          <a:xfrm>
            <a:off x="5572952" y="1675436"/>
            <a:ext cx="5009323" cy="1096339"/>
          </a:xfrm>
          <a:prstGeom prst="rect">
            <a:avLst/>
          </a:prstGeom>
        </p:spPr>
        <p:txBody>
          <a:bodyPr/>
          <a:lstStyle>
            <a:lvl1pPr algn="l" defTabSz="578717" rtl="0" eaLnBrk="1" fontAlgn="base" hangingPunct="1">
              <a:spcBef>
                <a:spcPct val="0"/>
              </a:spcBef>
              <a:spcAft>
                <a:spcPct val="0"/>
              </a:spcAft>
              <a:defRPr sz="2900" b="1" cap="all">
                <a:solidFill>
                  <a:srgbClr val="481F67"/>
                </a:solidFill>
                <a:latin typeface="+mj-lt"/>
                <a:ea typeface="+mj-ea"/>
                <a:cs typeface="+mj-cs"/>
              </a:defRPr>
            </a:lvl1pPr>
            <a:lvl2pPr algn="l" defTabSz="578717" rtl="0" eaLnBrk="1" fontAlgn="base" hangingPunct="1">
              <a:spcBef>
                <a:spcPct val="0"/>
              </a:spcBef>
              <a:spcAft>
                <a:spcPct val="0"/>
              </a:spcAft>
              <a:defRPr sz="1600" b="1">
                <a:solidFill>
                  <a:schemeClr val="accent1"/>
                </a:solidFill>
                <a:latin typeface="Arial" charset="0"/>
              </a:defRPr>
            </a:lvl2pPr>
            <a:lvl3pPr algn="l" defTabSz="578717" rtl="0" eaLnBrk="1" fontAlgn="base" hangingPunct="1">
              <a:spcBef>
                <a:spcPct val="0"/>
              </a:spcBef>
              <a:spcAft>
                <a:spcPct val="0"/>
              </a:spcAft>
              <a:defRPr sz="1600" b="1">
                <a:solidFill>
                  <a:schemeClr val="accent1"/>
                </a:solidFill>
                <a:latin typeface="Arial" charset="0"/>
              </a:defRPr>
            </a:lvl3pPr>
            <a:lvl4pPr algn="l" defTabSz="578717" rtl="0" eaLnBrk="1" fontAlgn="base" hangingPunct="1">
              <a:spcBef>
                <a:spcPct val="0"/>
              </a:spcBef>
              <a:spcAft>
                <a:spcPct val="0"/>
              </a:spcAft>
              <a:defRPr sz="1600" b="1">
                <a:solidFill>
                  <a:schemeClr val="accent1"/>
                </a:solidFill>
                <a:latin typeface="Arial" charset="0"/>
              </a:defRPr>
            </a:lvl4pPr>
            <a:lvl5pPr algn="l" defTabSz="578717" rtl="0" eaLnBrk="1" fontAlgn="base" hangingPunct="1">
              <a:spcBef>
                <a:spcPct val="0"/>
              </a:spcBef>
              <a:spcAft>
                <a:spcPct val="0"/>
              </a:spcAft>
              <a:defRPr sz="1600" b="1">
                <a:solidFill>
                  <a:schemeClr val="accent1"/>
                </a:solidFill>
                <a:latin typeface="Arial" charset="0"/>
              </a:defRPr>
            </a:lvl5pPr>
            <a:lvl6pPr marL="366309" algn="l" defTabSz="578717" rtl="0" eaLnBrk="1" fontAlgn="base" hangingPunct="1">
              <a:spcBef>
                <a:spcPct val="0"/>
              </a:spcBef>
              <a:spcAft>
                <a:spcPct val="0"/>
              </a:spcAft>
              <a:defRPr sz="1600" b="1">
                <a:solidFill>
                  <a:schemeClr val="accent1"/>
                </a:solidFill>
                <a:latin typeface="Arial" charset="0"/>
              </a:defRPr>
            </a:lvl6pPr>
            <a:lvl7pPr marL="732617" algn="l" defTabSz="578717" rtl="0" eaLnBrk="1" fontAlgn="base" hangingPunct="1">
              <a:spcBef>
                <a:spcPct val="0"/>
              </a:spcBef>
              <a:spcAft>
                <a:spcPct val="0"/>
              </a:spcAft>
              <a:defRPr sz="1600" b="1">
                <a:solidFill>
                  <a:schemeClr val="accent1"/>
                </a:solidFill>
                <a:latin typeface="Arial" charset="0"/>
              </a:defRPr>
            </a:lvl7pPr>
            <a:lvl8pPr marL="1098926" algn="l" defTabSz="578717" rtl="0" eaLnBrk="1" fontAlgn="base" hangingPunct="1">
              <a:spcBef>
                <a:spcPct val="0"/>
              </a:spcBef>
              <a:spcAft>
                <a:spcPct val="0"/>
              </a:spcAft>
              <a:defRPr sz="1600" b="1">
                <a:solidFill>
                  <a:schemeClr val="accent1"/>
                </a:solidFill>
                <a:latin typeface="Arial" charset="0"/>
              </a:defRPr>
            </a:lvl8pPr>
            <a:lvl9pPr marL="1465235" algn="l" defTabSz="578717" rtl="0" eaLnBrk="1" fontAlgn="base" hangingPunct="1">
              <a:spcBef>
                <a:spcPct val="0"/>
              </a:spcBef>
              <a:spcAft>
                <a:spcPct val="0"/>
              </a:spcAft>
              <a:defRPr sz="1600" b="1">
                <a:solidFill>
                  <a:schemeClr val="accent1"/>
                </a:solidFill>
                <a:latin typeface="Arial" charset="0"/>
              </a:defRPr>
            </a:lvl9pPr>
          </a:lstStyle>
          <a:p>
            <a:pPr marL="0" marR="0" lvl="0" indent="0" algn="l" defTabSz="771603" rtl="0" eaLnBrk="1" fontAlgn="base" latinLnBrk="0" hangingPunct="1">
              <a:lnSpc>
                <a:spcPct val="100000"/>
              </a:lnSpc>
              <a:spcBef>
                <a:spcPct val="0"/>
              </a:spcBef>
              <a:spcAft>
                <a:spcPct val="0"/>
              </a:spcAft>
              <a:buClrTx/>
              <a:buSzTx/>
              <a:buFontTx/>
              <a:buNone/>
              <a:tabLst/>
              <a:defRPr/>
            </a:pPr>
            <a:r>
              <a:rPr kumimoji="0" lang="en-US" sz="2800" b="1" i="0" u="none" strike="noStrike" kern="0" cap="all" spc="0" normalizeH="0" baseline="0" noProof="0" dirty="0">
                <a:ln>
                  <a:noFill/>
                </a:ln>
                <a:solidFill>
                  <a:srgbClr val="003763"/>
                </a:solidFill>
                <a:effectLst/>
                <a:uLnTx/>
                <a:uFillTx/>
                <a:latin typeface="Calibri"/>
                <a:ea typeface="+mj-ea"/>
                <a:cs typeface="+mj-cs"/>
              </a:rPr>
              <a:t>How communities </a:t>
            </a:r>
            <a:br>
              <a:rPr kumimoji="0" lang="en-US" sz="2800" b="1" i="0" u="none" strike="noStrike" kern="0" cap="all" spc="0" normalizeH="0" baseline="0" noProof="0" dirty="0">
                <a:ln>
                  <a:noFill/>
                </a:ln>
                <a:solidFill>
                  <a:srgbClr val="003763"/>
                </a:solidFill>
                <a:effectLst/>
                <a:uLnTx/>
                <a:uFillTx/>
                <a:latin typeface="Calibri"/>
                <a:ea typeface="+mj-ea"/>
                <a:cs typeface="+mj-cs"/>
              </a:rPr>
            </a:br>
            <a:r>
              <a:rPr kumimoji="0" lang="en-US" sz="2800" b="1" i="0" u="none" strike="noStrike" kern="0" cap="all" spc="0" normalizeH="0" baseline="0" noProof="0" dirty="0">
                <a:ln>
                  <a:noFill/>
                </a:ln>
                <a:solidFill>
                  <a:srgbClr val="003763"/>
                </a:solidFill>
                <a:effectLst/>
                <a:uLnTx/>
                <a:uFillTx/>
                <a:latin typeface="Calibri"/>
                <a:ea typeface="+mj-ea"/>
                <a:cs typeface="+mj-cs"/>
              </a:rPr>
              <a:t>create change</a:t>
            </a:r>
          </a:p>
        </p:txBody>
      </p:sp>
      <p:sp>
        <p:nvSpPr>
          <p:cNvPr id="4" name="Text Placeholder 5">
            <a:extLst>
              <a:ext uri="{FF2B5EF4-FFF2-40B4-BE49-F238E27FC236}">
                <a16:creationId xmlns:a16="http://schemas.microsoft.com/office/drawing/2014/main" id="{C8111E65-A805-4738-9801-3B126842BE44}"/>
              </a:ext>
            </a:extLst>
          </p:cNvPr>
          <p:cNvSpPr txBox="1">
            <a:spLocks/>
          </p:cNvSpPr>
          <p:nvPr/>
        </p:nvSpPr>
        <p:spPr>
          <a:xfrm>
            <a:off x="5572952" y="2609850"/>
            <a:ext cx="4771313" cy="592024"/>
          </a:xfrm>
          <a:prstGeom prst="rect">
            <a:avLst/>
          </a:prstGeom>
        </p:spPr>
        <p:txBody>
          <a:bodyPr/>
          <a:lstStyle>
            <a:lvl1pPr marL="223855" indent="-223855" algn="l" defTabSz="578717" rtl="0" eaLnBrk="1" fontAlgn="base" hangingPunct="1">
              <a:spcBef>
                <a:spcPts val="1442"/>
              </a:spcBef>
              <a:spcAft>
                <a:spcPct val="0"/>
              </a:spcAft>
              <a:buClr>
                <a:schemeClr val="tx2"/>
              </a:buClr>
              <a:buSzPct val="100000"/>
              <a:buFont typeface="Lucida Grande"/>
              <a:buChar char="‣"/>
              <a:defRPr sz="2400">
                <a:solidFill>
                  <a:srgbClr val="481F67"/>
                </a:solidFill>
                <a:latin typeface="+mn-lt"/>
                <a:ea typeface="+mn-ea"/>
                <a:cs typeface="+mn-cs"/>
              </a:defRPr>
            </a:lvl1pPr>
            <a:lvl2pPr marL="468061" indent="-223855" algn="l" defTabSz="578717" rtl="0" eaLnBrk="1" fontAlgn="base" hangingPunct="1">
              <a:spcBef>
                <a:spcPts val="1442"/>
              </a:spcBef>
              <a:spcAft>
                <a:spcPct val="0"/>
              </a:spcAft>
              <a:buClr>
                <a:schemeClr val="tx2"/>
              </a:buClr>
              <a:buSzPct val="75000"/>
              <a:buFont typeface="Arial" charset="0"/>
              <a:buChar char="–"/>
              <a:defRPr sz="2200">
                <a:solidFill>
                  <a:srgbClr val="481F67"/>
                </a:solidFill>
                <a:latin typeface="+mn-lt"/>
              </a:defRPr>
            </a:lvl2pPr>
            <a:lvl3pPr marL="630865" indent="-162804" algn="l" defTabSz="578717" rtl="0" eaLnBrk="1" fontAlgn="base" hangingPunct="1">
              <a:spcBef>
                <a:spcPts val="1442"/>
              </a:spcBef>
              <a:spcAft>
                <a:spcPct val="0"/>
              </a:spcAft>
              <a:buClr>
                <a:schemeClr val="accent1"/>
              </a:buClr>
              <a:buSzPct val="80000"/>
              <a:buFont typeface="Lucida Grande"/>
              <a:buChar char="‣"/>
              <a:defRPr sz="1900">
                <a:solidFill>
                  <a:srgbClr val="481F67"/>
                </a:solidFill>
                <a:latin typeface="+mn-lt"/>
              </a:defRPr>
            </a:lvl3pPr>
            <a:lvl4pPr marL="597795" indent="-138638" algn="l" defTabSz="578717" rtl="0" eaLnBrk="1" fontAlgn="base" hangingPunct="1">
              <a:spcBef>
                <a:spcPts val="961"/>
              </a:spcBef>
              <a:spcAft>
                <a:spcPct val="0"/>
              </a:spcAft>
              <a:buClr>
                <a:schemeClr val="accent1"/>
              </a:buClr>
              <a:buSzPct val="75000"/>
              <a:buFont typeface="Lucida Grande"/>
              <a:buChar char="-"/>
              <a:defRPr sz="1200">
                <a:solidFill>
                  <a:schemeClr val="tx1"/>
                </a:solidFill>
                <a:latin typeface="+mn-lt"/>
              </a:defRPr>
            </a:lvl4pPr>
            <a:lvl5pPr marL="731346" indent="-132278" algn="l" defTabSz="578717" rtl="0" eaLnBrk="1" fontAlgn="base" hangingPunct="1">
              <a:spcBef>
                <a:spcPts val="961"/>
              </a:spcBef>
              <a:spcAft>
                <a:spcPct val="0"/>
              </a:spcAft>
              <a:buClr>
                <a:schemeClr val="bg2"/>
              </a:buClr>
              <a:buSzPct val="80000"/>
              <a:buFont typeface="Lucida Grande"/>
              <a:buChar char="‣"/>
              <a:defRPr sz="1200">
                <a:solidFill>
                  <a:schemeClr val="tx1"/>
                </a:solidFill>
                <a:latin typeface="+mn-lt"/>
              </a:defRPr>
            </a:lvl5pPr>
            <a:lvl6pPr marL="1097654"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6pPr>
            <a:lvl7pPr marL="1463963"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7pPr>
            <a:lvl8pPr marL="1830272"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8pPr>
            <a:lvl9pPr marL="2196580"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9pPr>
          </a:lstStyle>
          <a:p>
            <a:pPr marL="0" marR="0" lvl="0" indent="0" algn="l" defTabSz="771603" rtl="0" eaLnBrk="1" fontAlgn="base" latinLnBrk="0" hangingPunct="1">
              <a:lnSpc>
                <a:spcPct val="100000"/>
              </a:lnSpc>
              <a:spcBef>
                <a:spcPts val="1923"/>
              </a:spcBef>
              <a:spcAft>
                <a:spcPct val="0"/>
              </a:spcAft>
              <a:buClr>
                <a:srgbClr val="D54215"/>
              </a:buClr>
              <a:buSzPct val="100000"/>
              <a:buFont typeface="Lucida Grande"/>
              <a:buNone/>
              <a:tabLst/>
              <a:defRPr/>
            </a:pPr>
            <a:r>
              <a:rPr kumimoji="0" lang="en-US" sz="2400" b="0" i="0" u="none" strike="noStrike" kern="0" cap="none" spc="0" normalizeH="0" baseline="0" noProof="0" dirty="0">
                <a:ln>
                  <a:noFill/>
                </a:ln>
                <a:solidFill>
                  <a:srgbClr val="003763"/>
                </a:solidFill>
                <a:effectLst/>
                <a:uLnTx/>
                <a:uFillTx/>
                <a:latin typeface="Calibri"/>
                <a:ea typeface="+mn-ea"/>
                <a:cs typeface="+mn-cs"/>
              </a:rPr>
              <a:t>Take Action Cycle</a:t>
            </a:r>
          </a:p>
          <a:p>
            <a:pPr marL="0" marR="0" lvl="0" indent="0" algn="l" defTabSz="771603" rtl="0" eaLnBrk="1" fontAlgn="base" latinLnBrk="0" hangingPunct="1">
              <a:lnSpc>
                <a:spcPct val="100000"/>
              </a:lnSpc>
              <a:spcBef>
                <a:spcPts val="1923"/>
              </a:spcBef>
              <a:spcAft>
                <a:spcPct val="0"/>
              </a:spcAft>
              <a:buClr>
                <a:srgbClr val="D54215"/>
              </a:buClr>
              <a:buSzPct val="100000"/>
              <a:buFont typeface="Lucida Grande"/>
              <a:buNone/>
              <a:tabLst/>
              <a:defRPr/>
            </a:pPr>
            <a:endParaRPr kumimoji="0" lang="en-US" sz="3200" b="1" i="0" u="none" strike="noStrike" kern="0" cap="none" spc="0" normalizeH="0" baseline="0" noProof="0" dirty="0">
              <a:ln>
                <a:noFill/>
              </a:ln>
              <a:solidFill>
                <a:srgbClr val="003763"/>
              </a:solidFill>
              <a:effectLst/>
              <a:uLnTx/>
              <a:uFillTx/>
              <a:latin typeface="Calibri"/>
              <a:ea typeface="+mn-ea"/>
              <a:cs typeface="+mn-cs"/>
            </a:endParaRPr>
          </a:p>
        </p:txBody>
      </p:sp>
    </p:spTree>
    <p:extLst>
      <p:ext uri="{BB962C8B-B14F-4D97-AF65-F5344CB8AC3E}">
        <p14:creationId xmlns:p14="http://schemas.microsoft.com/office/powerpoint/2010/main" val="381857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9664" y="4135159"/>
            <a:ext cx="7664671" cy="425473"/>
          </a:xfrm>
        </p:spPr>
        <p:txBody>
          <a:bodyPr/>
          <a:lstStyle/>
          <a:p>
            <a:r>
              <a:rPr lang="en-US" dirty="0"/>
              <a:t>Why we do what we do</a:t>
            </a:r>
          </a:p>
        </p:txBody>
      </p:sp>
      <p:sp>
        <p:nvSpPr>
          <p:cNvPr id="6" name="Text Placeholder 5"/>
          <p:cNvSpPr>
            <a:spLocks noGrp="1"/>
          </p:cNvSpPr>
          <p:nvPr>
            <p:ph type="body" sz="half" idx="2"/>
          </p:nvPr>
        </p:nvSpPr>
        <p:spPr>
          <a:xfrm>
            <a:off x="747397" y="4560632"/>
            <a:ext cx="7674980" cy="444018"/>
          </a:xfrm>
        </p:spPr>
        <p:txBody>
          <a:bodyPr/>
          <a:lstStyle/>
          <a:p>
            <a:r>
              <a:rPr lang="en-US" dirty="0"/>
              <a:t>Increase Health Equity</a:t>
            </a:r>
          </a:p>
        </p:txBody>
      </p:sp>
      <p:grpSp>
        <p:nvGrpSpPr>
          <p:cNvPr id="3" name="Group 2">
            <a:extLst>
              <a:ext uri="{FF2B5EF4-FFF2-40B4-BE49-F238E27FC236}">
                <a16:creationId xmlns:a16="http://schemas.microsoft.com/office/drawing/2014/main" id="{795E2A28-20E7-468C-89EE-3B055DF8437E}"/>
              </a:ext>
            </a:extLst>
          </p:cNvPr>
          <p:cNvGrpSpPr/>
          <p:nvPr/>
        </p:nvGrpSpPr>
        <p:grpSpPr>
          <a:xfrm>
            <a:off x="747396" y="945223"/>
            <a:ext cx="7717536" cy="2901582"/>
            <a:chOff x="747396" y="945223"/>
            <a:chExt cx="7717536" cy="290158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319" b="20194"/>
            <a:stretch/>
          </p:blipFill>
          <p:spPr>
            <a:xfrm>
              <a:off x="747396" y="945223"/>
              <a:ext cx="7717536" cy="2901582"/>
            </a:xfrm>
            <a:prstGeom prst="rect">
              <a:avLst/>
            </a:prstGeom>
          </p:spPr>
        </p:pic>
        <p:sp>
          <p:nvSpPr>
            <p:cNvPr id="5" name="Rectangle 4">
              <a:extLst>
                <a:ext uri="{FF2B5EF4-FFF2-40B4-BE49-F238E27FC236}">
                  <a16:creationId xmlns:a16="http://schemas.microsoft.com/office/drawing/2014/main" id="{97A8B2B7-16AC-4656-BBFC-45A11D93261B}"/>
                </a:ext>
              </a:extLst>
            </p:cNvPr>
            <p:cNvSpPr/>
            <p:nvPr/>
          </p:nvSpPr>
          <p:spPr>
            <a:xfrm>
              <a:off x="749682" y="3663925"/>
              <a:ext cx="7715250" cy="182880"/>
            </a:xfrm>
            <a:prstGeom prst="rect">
              <a:avLst/>
            </a:prstGeom>
            <a:solidFill>
              <a:srgbClr val="7F7F7F">
                <a:alpha val="50196"/>
              </a:srgbClr>
            </a:solidFill>
          </p:spPr>
          <p:txBody>
            <a:bodyPr wrap="square"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Durham, NC 2014</a:t>
              </a:r>
            </a:p>
          </p:txBody>
        </p:sp>
      </p:grpSp>
    </p:spTree>
    <p:extLst>
      <p:ext uri="{BB962C8B-B14F-4D97-AF65-F5344CB8AC3E}">
        <p14:creationId xmlns:p14="http://schemas.microsoft.com/office/powerpoint/2010/main" val="2157611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520023" y="1692163"/>
            <a:ext cx="3204011" cy="2838590"/>
          </a:xfrm>
        </p:spPr>
        <p:txBody>
          <a:bodyPr/>
          <a:lstStyle/>
          <a:p>
            <a:r>
              <a:rPr lang="en-US" sz="1800" dirty="0"/>
              <a:t>Step-by-step guidance and tools</a:t>
            </a:r>
          </a:p>
          <a:p>
            <a:r>
              <a:rPr lang="en-US" sz="1800" dirty="0"/>
              <a:t>7 Action Steps</a:t>
            </a:r>
          </a:p>
          <a:p>
            <a:r>
              <a:rPr lang="en-US" sz="1800" dirty="0"/>
              <a:t>Key Activities and suggested tools to guide your progress</a:t>
            </a:r>
          </a:p>
          <a:p>
            <a:pPr marL="0" indent="0">
              <a:buNone/>
            </a:pPr>
            <a:endParaRPr lang="en-US" sz="1800" dirty="0"/>
          </a:p>
          <a:p>
            <a:pPr marL="0" indent="0">
              <a:buNone/>
            </a:pPr>
            <a:endParaRPr lang="en-US" sz="1800" dirty="0"/>
          </a:p>
        </p:txBody>
      </p:sp>
      <p:sp>
        <p:nvSpPr>
          <p:cNvPr id="2" name="Title 1"/>
          <p:cNvSpPr>
            <a:spLocks noGrp="1"/>
          </p:cNvSpPr>
          <p:nvPr>
            <p:ph type="title"/>
          </p:nvPr>
        </p:nvSpPr>
        <p:spPr/>
        <p:txBody>
          <a:bodyPr/>
          <a:lstStyle/>
          <a:p>
            <a:r>
              <a:rPr lang="en-US" dirty="0"/>
              <a:t>How to Take Action: Action Center</a:t>
            </a:r>
          </a:p>
        </p:txBody>
      </p:sp>
      <p:grpSp>
        <p:nvGrpSpPr>
          <p:cNvPr id="8" name="Group 7"/>
          <p:cNvGrpSpPr/>
          <p:nvPr/>
        </p:nvGrpSpPr>
        <p:grpSpPr>
          <a:xfrm>
            <a:off x="5446543" y="3782340"/>
            <a:ext cx="3267181" cy="738664"/>
            <a:chOff x="5702795" y="3885915"/>
            <a:chExt cx="3267181" cy="738664"/>
          </a:xfrm>
        </p:grpSpPr>
        <p:sp>
          <p:nvSpPr>
            <p:cNvPr id="6" name="5-Point Star 5"/>
            <p:cNvSpPr/>
            <p:nvPr/>
          </p:nvSpPr>
          <p:spPr bwMode="auto">
            <a:xfrm>
              <a:off x="5702795" y="3885915"/>
              <a:ext cx="328774" cy="328773"/>
            </a:xfrm>
            <a:prstGeom prst="star5">
              <a:avLst/>
            </a:prstGeom>
            <a:solidFill>
              <a:schemeClr val="accent1"/>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2813" rtl="0" eaLnBrk="0" fontAlgn="base" latinLnBrk="0" hangingPunct="0">
                <a:lnSpc>
                  <a:spcPct val="100000"/>
                </a:lnSpc>
                <a:spcBef>
                  <a:spcPct val="50000"/>
                </a:spcBef>
                <a:spcAft>
                  <a:spcPct val="0"/>
                </a:spcAft>
                <a:buClrTx/>
                <a:buSzTx/>
                <a:buFontTx/>
                <a:buNone/>
                <a:tabLst/>
              </a:pPr>
              <a:endParaRPr kumimoji="0" lang="en-US" sz="1100" b="1" i="0" u="none" strike="noStrike" cap="none" normalizeH="0" baseline="0" dirty="0">
                <a:ln>
                  <a:noFill/>
                </a:ln>
                <a:solidFill>
                  <a:schemeClr val="tx1"/>
                </a:solidFill>
                <a:effectLst/>
                <a:latin typeface="Arial" charset="0"/>
              </a:endParaRPr>
            </a:p>
          </p:txBody>
        </p:sp>
        <p:sp>
          <p:nvSpPr>
            <p:cNvPr id="7" name="TextBox 6"/>
            <p:cNvSpPr txBox="1"/>
            <p:nvPr/>
          </p:nvSpPr>
          <p:spPr bwMode="auto">
            <a:xfrm>
              <a:off x="6113124" y="3885915"/>
              <a:ext cx="2856852" cy="73866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lvl="0" algn="l" defTabSz="578717" eaLnBrk="1" hangingPunct="1">
                <a:spcBef>
                  <a:spcPts val="1442"/>
                </a:spcBef>
                <a:buClr>
                  <a:srgbClr val="D54215"/>
                </a:buClr>
                <a:buSzPct val="100000"/>
              </a:pPr>
              <a:r>
                <a:rPr lang="en-US" sz="1600" kern="0" dirty="0">
                  <a:solidFill>
                    <a:prstClr val="black"/>
                  </a:solidFill>
                  <a:latin typeface="Calibri"/>
                </a:rPr>
                <a:t>TIP: </a:t>
              </a:r>
              <a:r>
                <a:rPr lang="en-US" sz="1600" b="0" kern="0" dirty="0">
                  <a:solidFill>
                    <a:prstClr val="black"/>
                  </a:solidFill>
                  <a:latin typeface="Calibri"/>
                </a:rPr>
                <a:t>Bookmark the Action Center so you can return to find the right resources when you need them.</a:t>
              </a:r>
              <a:endParaRPr lang="en-US" sz="3000" b="0" i="1" cap="none" spc="100" dirty="0">
                <a:solidFill>
                  <a:schemeClr val="bg2"/>
                </a:solidFill>
              </a:endParaRPr>
            </a:p>
          </p:txBody>
        </p:sp>
      </p:grpSp>
      <p:sp>
        <p:nvSpPr>
          <p:cNvPr id="9" name="Content Placeholder 8">
            <a:extLst>
              <a:ext uri="{FF2B5EF4-FFF2-40B4-BE49-F238E27FC236}">
                <a16:creationId xmlns:a16="http://schemas.microsoft.com/office/drawing/2014/main" id="{166C163B-2534-4CFE-A85A-9E08DCC0A86E}"/>
              </a:ext>
            </a:extLst>
          </p:cNvPr>
          <p:cNvSpPr>
            <a:spLocks noGrp="1"/>
          </p:cNvSpPr>
          <p:nvPr>
            <p:ph sz="half" idx="1"/>
          </p:nvPr>
        </p:nvSpPr>
        <p:spPr/>
        <p:txBody>
          <a:bodyPr/>
          <a:lstStyle/>
          <a:p>
            <a:endParaRPr lang="en-US" dirty="0"/>
          </a:p>
        </p:txBody>
      </p:sp>
      <p:pic>
        <p:nvPicPr>
          <p:cNvPr id="11" name="Picture 10">
            <a:extLst>
              <a:ext uri="{FF2B5EF4-FFF2-40B4-BE49-F238E27FC236}">
                <a16:creationId xmlns:a16="http://schemas.microsoft.com/office/drawing/2014/main" id="{F4DC48EA-049F-455E-917F-064D55E1AF4C}"/>
              </a:ext>
            </a:extLst>
          </p:cNvPr>
          <p:cNvPicPr>
            <a:picLocks noChangeAspect="1"/>
          </p:cNvPicPr>
          <p:nvPr/>
        </p:nvPicPr>
        <p:blipFill rotWithShape="1">
          <a:blip r:embed="rId3"/>
          <a:srcRect l="17222" t="26259" r="18175" b="8059"/>
          <a:stretch/>
        </p:blipFill>
        <p:spPr>
          <a:xfrm>
            <a:off x="132173" y="1437824"/>
            <a:ext cx="5314370" cy="2950978"/>
          </a:xfrm>
          <a:prstGeom prst="rect">
            <a:avLst/>
          </a:prstGeom>
        </p:spPr>
      </p:pic>
      <p:sp>
        <p:nvSpPr>
          <p:cNvPr id="10" name="TextBox 9">
            <a:extLst>
              <a:ext uri="{FF2B5EF4-FFF2-40B4-BE49-F238E27FC236}">
                <a16:creationId xmlns:a16="http://schemas.microsoft.com/office/drawing/2014/main" id="{55F12475-EF7F-4EE0-9A84-4A2847E7CB93}"/>
              </a:ext>
            </a:extLst>
          </p:cNvPr>
          <p:cNvSpPr txBox="1"/>
          <p:nvPr/>
        </p:nvSpPr>
        <p:spPr bwMode="auto">
          <a:xfrm>
            <a:off x="581053" y="4680207"/>
            <a:ext cx="7981893" cy="24622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1600" dirty="0">
                <a:solidFill>
                  <a:srgbClr val="003763"/>
                </a:solidFill>
                <a:latin typeface="Calibri"/>
              </a:rPr>
              <a:t>Visit the Action Center: </a:t>
            </a:r>
            <a:r>
              <a:rPr lang="en-US" sz="1600" u="sng" dirty="0">
                <a:solidFill>
                  <a:srgbClr val="002060"/>
                </a:solidFill>
                <a:latin typeface="Calibri"/>
                <a:hlinkClick r:id="rId4"/>
              </a:rPr>
              <a:t>http://www.countyhealthrankings.org/actioncenter</a:t>
            </a:r>
            <a:endParaRPr lang="en-US" sz="1600" u="sng" dirty="0">
              <a:solidFill>
                <a:schemeClr val="tx2"/>
              </a:solidFill>
              <a:latin typeface="Calibri"/>
            </a:endParaRPr>
          </a:p>
        </p:txBody>
      </p:sp>
    </p:spTree>
    <p:extLst>
      <p:ext uri="{BB962C8B-B14F-4D97-AF65-F5344CB8AC3E}">
        <p14:creationId xmlns:p14="http://schemas.microsoft.com/office/powerpoint/2010/main" val="27107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418524" y="1444230"/>
            <a:ext cx="4963518" cy="3086523"/>
          </a:xfrm>
          <a:prstGeom prst="rect">
            <a:avLst/>
          </a:prstGeom>
        </p:spPr>
      </p:pic>
      <p:sp>
        <p:nvSpPr>
          <p:cNvPr id="5" name="Content Placeholder 4"/>
          <p:cNvSpPr>
            <a:spLocks noGrp="1"/>
          </p:cNvSpPr>
          <p:nvPr>
            <p:ph sz="half" idx="2"/>
          </p:nvPr>
        </p:nvSpPr>
        <p:spPr>
          <a:xfrm>
            <a:off x="5487841" y="1436193"/>
            <a:ext cx="3237635" cy="2838590"/>
          </a:xfrm>
        </p:spPr>
        <p:txBody>
          <a:bodyPr/>
          <a:lstStyle/>
          <a:p>
            <a:r>
              <a:rPr lang="en-US" sz="1800" dirty="0"/>
              <a:t>Provides guidance around: </a:t>
            </a:r>
          </a:p>
          <a:p>
            <a:pPr lvl="1">
              <a:spcBef>
                <a:spcPts val="600"/>
              </a:spcBef>
            </a:pPr>
            <a:r>
              <a:rPr lang="en-US" sz="1600" dirty="0"/>
              <a:t>Why different sectors might care about creating healthy communities</a:t>
            </a:r>
          </a:p>
          <a:p>
            <a:pPr lvl="1">
              <a:spcBef>
                <a:spcPts val="600"/>
              </a:spcBef>
            </a:pPr>
            <a:r>
              <a:rPr lang="en-US" sz="1600" dirty="0"/>
              <a:t>What they can do</a:t>
            </a:r>
          </a:p>
          <a:p>
            <a:pPr lvl="1">
              <a:spcBef>
                <a:spcPts val="600"/>
              </a:spcBef>
            </a:pPr>
            <a:r>
              <a:rPr lang="en-US" sz="1600" dirty="0"/>
              <a:t>How to engage them</a:t>
            </a:r>
          </a:p>
        </p:txBody>
      </p:sp>
      <p:sp>
        <p:nvSpPr>
          <p:cNvPr id="2" name="Title 1"/>
          <p:cNvSpPr>
            <a:spLocks noGrp="1"/>
          </p:cNvSpPr>
          <p:nvPr>
            <p:ph type="title"/>
          </p:nvPr>
        </p:nvSpPr>
        <p:spPr/>
        <p:txBody>
          <a:bodyPr/>
          <a:lstStyle/>
          <a:p>
            <a:r>
              <a:rPr lang="en-US" dirty="0"/>
              <a:t>Who to work with: partner center</a:t>
            </a:r>
          </a:p>
        </p:txBody>
      </p:sp>
      <p:grpSp>
        <p:nvGrpSpPr>
          <p:cNvPr id="7" name="Group 6"/>
          <p:cNvGrpSpPr/>
          <p:nvPr/>
        </p:nvGrpSpPr>
        <p:grpSpPr>
          <a:xfrm>
            <a:off x="5671973" y="3512922"/>
            <a:ext cx="3451313" cy="984885"/>
            <a:chOff x="5671973" y="3512922"/>
            <a:chExt cx="3451313" cy="984885"/>
          </a:xfrm>
        </p:grpSpPr>
        <p:sp>
          <p:nvSpPr>
            <p:cNvPr id="8" name="5-Point Star 7"/>
            <p:cNvSpPr/>
            <p:nvPr/>
          </p:nvSpPr>
          <p:spPr bwMode="auto">
            <a:xfrm>
              <a:off x="5671973" y="3676592"/>
              <a:ext cx="328774" cy="328773"/>
            </a:xfrm>
            <a:prstGeom prst="star5">
              <a:avLst/>
            </a:prstGeom>
            <a:solidFill>
              <a:schemeClr val="accent1"/>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2813" rtl="0" eaLnBrk="0" fontAlgn="base" latinLnBrk="0" hangingPunct="0">
                <a:lnSpc>
                  <a:spcPct val="100000"/>
                </a:lnSpc>
                <a:spcBef>
                  <a:spcPct val="50000"/>
                </a:spcBef>
                <a:spcAft>
                  <a:spcPct val="0"/>
                </a:spcAft>
                <a:buClrTx/>
                <a:buSzTx/>
                <a:buFontTx/>
                <a:buNone/>
                <a:tabLst/>
              </a:pPr>
              <a:endParaRPr kumimoji="0" lang="en-US" sz="1100" b="1" i="0" u="none" strike="noStrike" cap="none" normalizeH="0" baseline="0" dirty="0">
                <a:ln>
                  <a:noFill/>
                </a:ln>
                <a:solidFill>
                  <a:schemeClr val="tx1"/>
                </a:solidFill>
                <a:effectLst/>
                <a:latin typeface="Arial" charset="0"/>
              </a:endParaRPr>
            </a:p>
          </p:txBody>
        </p:sp>
        <p:sp>
          <p:nvSpPr>
            <p:cNvPr id="9" name="TextBox 8"/>
            <p:cNvSpPr txBox="1"/>
            <p:nvPr/>
          </p:nvSpPr>
          <p:spPr bwMode="auto">
            <a:xfrm>
              <a:off x="6184879" y="3512922"/>
              <a:ext cx="2938407" cy="984885"/>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l" defTabSz="578717" eaLnBrk="1" hangingPunct="1">
                <a:spcBef>
                  <a:spcPts val="1442"/>
                </a:spcBef>
                <a:buClr>
                  <a:srgbClr val="D54215"/>
                </a:buClr>
                <a:buSzPct val="100000"/>
              </a:pPr>
              <a:r>
                <a:rPr lang="en-US" sz="1600" kern="0" dirty="0">
                  <a:solidFill>
                    <a:prstClr val="black"/>
                  </a:solidFill>
                  <a:latin typeface="Calibri"/>
                </a:rPr>
                <a:t>TIP: </a:t>
              </a:r>
              <a:r>
                <a:rPr lang="en-US" sz="1600" b="0" dirty="0">
                  <a:latin typeface="Calibri"/>
                </a:rPr>
                <a:t>If you don’t see yourself in any of the sectors listed in the Partner Center, start with Community Members.</a:t>
              </a:r>
            </a:p>
          </p:txBody>
        </p:sp>
      </p:grpSp>
      <p:sp>
        <p:nvSpPr>
          <p:cNvPr id="10" name="TextBox 9">
            <a:extLst>
              <a:ext uri="{FF2B5EF4-FFF2-40B4-BE49-F238E27FC236}">
                <a16:creationId xmlns:a16="http://schemas.microsoft.com/office/drawing/2014/main" id="{A6F914E2-B503-4A1A-A88E-5F567BACBC05}"/>
              </a:ext>
            </a:extLst>
          </p:cNvPr>
          <p:cNvSpPr txBox="1"/>
          <p:nvPr/>
        </p:nvSpPr>
        <p:spPr bwMode="auto">
          <a:xfrm>
            <a:off x="581053" y="4680207"/>
            <a:ext cx="7981893" cy="24622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1600" dirty="0">
                <a:solidFill>
                  <a:srgbClr val="003763"/>
                </a:solidFill>
                <a:latin typeface="Calibri"/>
              </a:rPr>
              <a:t>Visit the Partner Center: </a:t>
            </a:r>
            <a:r>
              <a:rPr lang="en-US" sz="1600" u="sng" dirty="0">
                <a:solidFill>
                  <a:srgbClr val="002060"/>
                </a:solidFill>
                <a:latin typeface="Calibri"/>
                <a:hlinkClick r:id="rId4"/>
              </a:rPr>
              <a:t>http://www.countyhealthrankings.org/partner</a:t>
            </a:r>
            <a:endParaRPr lang="en-US" sz="1600" u="sng" dirty="0">
              <a:solidFill>
                <a:schemeClr val="tx2"/>
              </a:solidFill>
              <a:latin typeface="Calibri"/>
            </a:endParaRPr>
          </a:p>
        </p:txBody>
      </p:sp>
    </p:spTree>
    <p:extLst>
      <p:ext uri="{BB962C8B-B14F-4D97-AF65-F5344CB8AC3E}">
        <p14:creationId xmlns:p14="http://schemas.microsoft.com/office/powerpoint/2010/main" val="220279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E643-2037-4CC4-91E7-037577BF255E}"/>
              </a:ext>
            </a:extLst>
          </p:cNvPr>
          <p:cNvSpPr>
            <a:spLocks noGrp="1"/>
          </p:cNvSpPr>
          <p:nvPr>
            <p:ph type="title"/>
          </p:nvPr>
        </p:nvSpPr>
        <p:spPr/>
        <p:txBody>
          <a:bodyPr/>
          <a:lstStyle/>
          <a:p>
            <a:r>
              <a:rPr lang="en-US" dirty="0"/>
              <a:t>Dig in: Action Learning </a:t>
            </a:r>
            <a:r>
              <a:rPr lang="en-US" dirty="0" err="1"/>
              <a:t>GUides</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D86139D4-9324-4C64-B827-B557EED74B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806" y="1482975"/>
            <a:ext cx="4413434" cy="3199194"/>
          </a:xfrm>
        </p:spPr>
      </p:pic>
      <p:sp>
        <p:nvSpPr>
          <p:cNvPr id="6" name="Content Placeholder 4">
            <a:extLst>
              <a:ext uri="{FF2B5EF4-FFF2-40B4-BE49-F238E27FC236}">
                <a16:creationId xmlns:a16="http://schemas.microsoft.com/office/drawing/2014/main" id="{A2CF3FB5-6C55-4AF1-97AF-7671DA6CFC3F}"/>
              </a:ext>
            </a:extLst>
          </p:cNvPr>
          <p:cNvSpPr txBox="1">
            <a:spLocks/>
          </p:cNvSpPr>
          <p:nvPr/>
        </p:nvSpPr>
        <p:spPr bwMode="auto">
          <a:xfrm>
            <a:off x="5376231" y="1482975"/>
            <a:ext cx="3349249" cy="349692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98459" indent="-298459" algn="l" defTabSz="771583" rtl="0" eaLnBrk="1" fontAlgn="base" hangingPunct="1">
              <a:spcBef>
                <a:spcPts val="1923"/>
              </a:spcBef>
              <a:spcAft>
                <a:spcPct val="0"/>
              </a:spcAft>
              <a:buClr>
                <a:schemeClr val="tx2"/>
              </a:buClr>
              <a:buSzPct val="100000"/>
              <a:buFont typeface="Lucida Grande"/>
              <a:buChar char="‣"/>
              <a:defRPr sz="3200">
                <a:solidFill>
                  <a:schemeClr val="tx1"/>
                </a:solidFill>
                <a:latin typeface="+mn-lt"/>
                <a:ea typeface="+mn-ea"/>
                <a:cs typeface="+mn-cs"/>
              </a:defRPr>
            </a:lvl1pPr>
            <a:lvl2pPr marL="624051" indent="-298459" algn="l" defTabSz="771583" rtl="0" eaLnBrk="1" fontAlgn="base" hangingPunct="1">
              <a:spcBef>
                <a:spcPts val="1923"/>
              </a:spcBef>
              <a:spcAft>
                <a:spcPct val="0"/>
              </a:spcAft>
              <a:buClr>
                <a:schemeClr val="tx2"/>
              </a:buClr>
              <a:buSzPct val="75000"/>
              <a:buFont typeface="Arial" charset="0"/>
              <a:buChar char="–"/>
              <a:defRPr sz="2933">
                <a:solidFill>
                  <a:schemeClr val="tx1"/>
                </a:solidFill>
                <a:latin typeface="+mn-lt"/>
              </a:defRPr>
            </a:lvl2pPr>
            <a:lvl3pPr marL="841111" indent="-217061" algn="l" defTabSz="771583" rtl="0" eaLnBrk="1" fontAlgn="base" hangingPunct="1">
              <a:spcBef>
                <a:spcPts val="1923"/>
              </a:spcBef>
              <a:spcAft>
                <a:spcPct val="0"/>
              </a:spcAft>
              <a:buClr>
                <a:schemeClr val="accent1"/>
              </a:buClr>
              <a:buSzPct val="80000"/>
              <a:buFont typeface="Lucida Grande"/>
              <a:buChar char="‣"/>
              <a:defRPr sz="2533">
                <a:solidFill>
                  <a:schemeClr val="tx1"/>
                </a:solidFill>
                <a:latin typeface="+mn-lt"/>
              </a:defRPr>
            </a:lvl3pPr>
            <a:lvl4pPr marL="797020" indent="-184842" algn="l" defTabSz="771583" rtl="0" eaLnBrk="1" fontAlgn="base" hangingPunct="1">
              <a:spcBef>
                <a:spcPts val="1281"/>
              </a:spcBef>
              <a:spcAft>
                <a:spcPct val="0"/>
              </a:spcAft>
              <a:buClr>
                <a:schemeClr val="accent1"/>
              </a:buClr>
              <a:buSzPct val="75000"/>
              <a:buFont typeface="Lucida Grande"/>
              <a:buChar char="-"/>
              <a:defRPr sz="1600">
                <a:solidFill>
                  <a:schemeClr val="tx1"/>
                </a:solidFill>
                <a:latin typeface="+mn-lt"/>
              </a:defRPr>
            </a:lvl4pPr>
            <a:lvl5pPr marL="975080" indent="-176362" algn="l" defTabSz="771583" rtl="0" eaLnBrk="1" fontAlgn="base" hangingPunct="1">
              <a:spcBef>
                <a:spcPts val="1281"/>
              </a:spcBef>
              <a:spcAft>
                <a:spcPct val="0"/>
              </a:spcAft>
              <a:buClr>
                <a:schemeClr val="bg2"/>
              </a:buClr>
              <a:buSzPct val="80000"/>
              <a:buFont typeface="Lucida Grande"/>
              <a:buChar char="‣"/>
              <a:defRPr sz="1600">
                <a:solidFill>
                  <a:schemeClr val="tx1"/>
                </a:solidFill>
                <a:latin typeface="+mn-lt"/>
              </a:defRPr>
            </a:lvl5pPr>
            <a:lvl6pPr marL="1463466"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6pPr>
            <a:lvl7pPr marL="1951854"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7pPr>
            <a:lvl8pPr marL="2440242"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8pPr>
            <a:lvl9pPr marL="2928627" indent="-176362" algn="l" defTabSz="771583" rtl="0" eaLnBrk="1" fontAlgn="base" hangingPunct="1">
              <a:spcBef>
                <a:spcPct val="35000"/>
              </a:spcBef>
              <a:spcAft>
                <a:spcPct val="0"/>
              </a:spcAft>
              <a:buClr>
                <a:srgbClr val="6D6E71"/>
              </a:buClr>
              <a:buSzPct val="75000"/>
              <a:buFont typeface="Wingdings" pitchFamily="2" charset="2"/>
              <a:buChar char="§"/>
              <a:defRPr sz="1333">
                <a:solidFill>
                  <a:schemeClr val="tx1"/>
                </a:solidFill>
                <a:latin typeface="+mn-lt"/>
              </a:defRPr>
            </a:lvl9pPr>
          </a:lstStyle>
          <a:p>
            <a:pPr marL="223844" indent="-223844" defTabSz="578687">
              <a:spcBef>
                <a:spcPts val="600"/>
              </a:spcBef>
              <a:buClr>
                <a:srgbClr val="D54215"/>
              </a:buClr>
            </a:pPr>
            <a:r>
              <a:rPr lang="en-US" sz="1800" b="0" kern="0" dirty="0">
                <a:solidFill>
                  <a:prstClr val="black"/>
                </a:solidFill>
                <a:latin typeface="Calibri"/>
              </a:rPr>
              <a:t>Blend of guidance, tools, and hands-on practice to help you get started and support community change </a:t>
            </a:r>
          </a:p>
          <a:p>
            <a:pPr marL="223844" indent="-223844" defTabSz="578687">
              <a:spcBef>
                <a:spcPts val="600"/>
              </a:spcBef>
              <a:buClr>
                <a:srgbClr val="D54215"/>
              </a:buClr>
            </a:pPr>
            <a:r>
              <a:rPr lang="en-US" sz="1800" b="0" kern="0" dirty="0">
                <a:solidFill>
                  <a:prstClr val="black"/>
                </a:solidFill>
                <a:latin typeface="Calibri"/>
              </a:rPr>
              <a:t>Topics include: </a:t>
            </a:r>
          </a:p>
          <a:p>
            <a:pPr marL="468038" lvl="1" indent="-223844" defTabSz="578687">
              <a:spcBef>
                <a:spcPts val="600"/>
              </a:spcBef>
              <a:buClr>
                <a:srgbClr val="D54215"/>
              </a:buClr>
            </a:pPr>
            <a:r>
              <a:rPr lang="en-US" sz="1800" b="0" kern="0" dirty="0">
                <a:solidFill>
                  <a:prstClr val="black"/>
                </a:solidFill>
                <a:latin typeface="Calibri"/>
              </a:rPr>
              <a:t>Understanding and using data </a:t>
            </a:r>
          </a:p>
          <a:p>
            <a:pPr marL="468038" lvl="1" indent="-223844" defTabSz="578687">
              <a:spcBef>
                <a:spcPts val="600"/>
              </a:spcBef>
              <a:buClr>
                <a:srgbClr val="D54215"/>
              </a:buClr>
            </a:pPr>
            <a:r>
              <a:rPr lang="en-US" sz="1800" b="0" kern="0" dirty="0">
                <a:solidFill>
                  <a:prstClr val="black"/>
                </a:solidFill>
                <a:latin typeface="Calibri"/>
              </a:rPr>
              <a:t>Promoting health and equity </a:t>
            </a:r>
          </a:p>
          <a:p>
            <a:pPr marL="468038" lvl="1" indent="-223844" defTabSz="578687">
              <a:spcBef>
                <a:spcPts val="600"/>
              </a:spcBef>
              <a:buClr>
                <a:srgbClr val="D54215"/>
              </a:buClr>
            </a:pPr>
            <a:r>
              <a:rPr lang="en-US" sz="1800" b="0" kern="0" dirty="0">
                <a:solidFill>
                  <a:prstClr val="black"/>
                </a:solidFill>
                <a:latin typeface="Calibri"/>
              </a:rPr>
              <a:t>Focusing on factors that influence health </a:t>
            </a:r>
          </a:p>
        </p:txBody>
      </p:sp>
    </p:spTree>
    <p:extLst>
      <p:ext uri="{BB962C8B-B14F-4D97-AF65-F5344CB8AC3E}">
        <p14:creationId xmlns:p14="http://schemas.microsoft.com/office/powerpoint/2010/main" val="733535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3757" t="10489" r="-2049" b="3708"/>
          <a:stretch/>
        </p:blipFill>
        <p:spPr bwMode="auto">
          <a:xfrm>
            <a:off x="6733952" y="3802888"/>
            <a:ext cx="2244948" cy="117337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418523" y="1527819"/>
            <a:ext cx="8127133" cy="3350668"/>
          </a:xfrm>
        </p:spPr>
        <p:txBody>
          <a:bodyPr/>
          <a:lstStyle/>
          <a:p>
            <a:r>
              <a:rPr lang="en-US" sz="2200" kern="1200" dirty="0"/>
              <a:t>The Action Center answers the question: </a:t>
            </a:r>
            <a:r>
              <a:rPr lang="en-US" sz="2200" i="1" kern="1200" dirty="0"/>
              <a:t>How can we take action? </a:t>
            </a:r>
          </a:p>
          <a:p>
            <a:r>
              <a:rPr lang="en-US" sz="2200" kern="1200" dirty="0"/>
              <a:t>The Partner Center answers the question: </a:t>
            </a:r>
            <a:r>
              <a:rPr lang="en-US" sz="2200" i="1" kern="1200" dirty="0"/>
              <a:t>Who should we work with?</a:t>
            </a:r>
            <a:r>
              <a:rPr lang="en-US" sz="2200" kern="1200" dirty="0"/>
              <a:t> </a:t>
            </a:r>
          </a:p>
          <a:p>
            <a:r>
              <a:rPr lang="en-US" sz="2200" kern="1200" dirty="0"/>
              <a:t>The Action Learning Guides allow for a self paced exploration of the topics.</a:t>
            </a:r>
          </a:p>
          <a:p>
            <a:r>
              <a:rPr lang="en-US" sz="2200" kern="1200" dirty="0"/>
              <a:t>Our coaches can help you connect with any of the </a:t>
            </a:r>
            <a:br>
              <a:rPr lang="en-US" sz="2200" kern="1200" dirty="0"/>
            </a:br>
            <a:r>
              <a:rPr lang="en-US" sz="2200" kern="1200" dirty="0"/>
              <a:t>resources we talked about today.</a:t>
            </a:r>
            <a:endParaRPr lang="en-US" sz="2200" dirty="0"/>
          </a:p>
          <a:p>
            <a:pPr marL="0" indent="0">
              <a:buNone/>
            </a:pPr>
            <a:endParaRPr lang="en-US" dirty="0"/>
          </a:p>
        </p:txBody>
      </p:sp>
    </p:spTree>
    <p:extLst>
      <p:ext uri="{BB962C8B-B14F-4D97-AF65-F5344CB8AC3E}">
        <p14:creationId xmlns:p14="http://schemas.microsoft.com/office/powerpoint/2010/main" val="3281617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397" y="4038526"/>
            <a:ext cx="7664671" cy="425473"/>
          </a:xfrm>
        </p:spPr>
        <p:txBody>
          <a:bodyPr/>
          <a:lstStyle/>
          <a:p>
            <a:r>
              <a:rPr lang="en-US" dirty="0"/>
              <a:t>Stories: Learn from others</a:t>
            </a:r>
          </a:p>
        </p:txBody>
      </p:sp>
      <p:pic>
        <p:nvPicPr>
          <p:cNvPr id="7" name="Picture Placeholder 6"/>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24825" r="12414" b="20813"/>
          <a:stretch/>
        </p:blipFill>
        <p:spPr>
          <a:xfrm>
            <a:off x="747395" y="809897"/>
            <a:ext cx="7649207" cy="3165086"/>
          </a:xfrm>
          <a:prstGeom prst="rect">
            <a:avLst/>
          </a:prstGeom>
        </p:spPr>
      </p:pic>
      <p:sp>
        <p:nvSpPr>
          <p:cNvPr id="4" name="Text Placeholder 3"/>
          <p:cNvSpPr>
            <a:spLocks noGrp="1"/>
          </p:cNvSpPr>
          <p:nvPr>
            <p:ph type="body" sz="half" idx="2"/>
          </p:nvPr>
        </p:nvSpPr>
        <p:spPr>
          <a:xfrm>
            <a:off x="747397" y="4527542"/>
            <a:ext cx="7674980" cy="444018"/>
          </a:xfrm>
        </p:spPr>
        <p:txBody>
          <a:bodyPr/>
          <a:lstStyle/>
          <a:p>
            <a:r>
              <a:rPr lang="en-US" dirty="0"/>
              <a:t>Sharing stories ignites possibilities and inspires action</a:t>
            </a:r>
          </a:p>
        </p:txBody>
      </p:sp>
      <p:sp>
        <p:nvSpPr>
          <p:cNvPr id="5" name="Rectangle 4">
            <a:extLst>
              <a:ext uri="{FF2B5EF4-FFF2-40B4-BE49-F238E27FC236}">
                <a16:creationId xmlns:a16="http://schemas.microsoft.com/office/drawing/2014/main" id="{42C78EFD-CABD-4D2C-B1E6-6ECD7BF951E1}"/>
              </a:ext>
            </a:extLst>
          </p:cNvPr>
          <p:cNvSpPr/>
          <p:nvPr/>
        </p:nvSpPr>
        <p:spPr>
          <a:xfrm>
            <a:off x="747395" y="3698121"/>
            <a:ext cx="7649207" cy="276999"/>
          </a:xfrm>
          <a:prstGeom prst="rect">
            <a:avLst/>
          </a:prstGeom>
          <a:solidFill>
            <a:srgbClr val="7F7F7F">
              <a:alpha val="50196"/>
            </a:srgbClr>
          </a:solidFill>
        </p:spPr>
        <p:txBody>
          <a:bodyPr wrap="square" anchor="ctr">
            <a:spAutoFit/>
          </a:bodyPr>
          <a:lstStyle/>
          <a:p>
            <a:pPr lvl="0" algn="r">
              <a:defRPr/>
            </a:pPr>
            <a:r>
              <a:rPr lang="en-US" sz="1200" b="0" i="1" dirty="0">
                <a:solidFill>
                  <a:prstClr val="white"/>
                </a:solidFill>
                <a:latin typeface="Calibri"/>
              </a:rPr>
              <a:t>Columbia Gorge Region, OR and WA 2016</a:t>
            </a:r>
            <a:endParaRPr kumimoji="0" lang="en-US" sz="12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22064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BC8C6A3C-BEAE-4B3F-AD8B-72EC99124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76" b="21311"/>
          <a:stretch/>
        </p:blipFill>
        <p:spPr bwMode="auto">
          <a:xfrm>
            <a:off x="747395" y="826067"/>
            <a:ext cx="7708710" cy="3104848"/>
          </a:xfrm>
          <a:prstGeom prst="rect">
            <a:avLst/>
          </a:prstGeom>
          <a:noFill/>
          <a:ln w="9525">
            <a:noFill/>
            <a:miter lim="800000"/>
            <a:headEnd/>
            <a:tailEnd/>
          </a:ln>
          <a:effectLst/>
        </p:spPr>
      </p:pic>
      <p:sp>
        <p:nvSpPr>
          <p:cNvPr id="2" name="Title 1"/>
          <p:cNvSpPr>
            <a:spLocks noGrp="1"/>
          </p:cNvSpPr>
          <p:nvPr>
            <p:ph type="title"/>
          </p:nvPr>
        </p:nvSpPr>
        <p:spPr>
          <a:xfrm>
            <a:off x="747397" y="3961407"/>
            <a:ext cx="7664671" cy="425473"/>
          </a:xfrm>
        </p:spPr>
        <p:txBody>
          <a:bodyPr/>
          <a:lstStyle/>
          <a:p>
            <a:r>
              <a:rPr lang="en-US" dirty="0"/>
              <a:t>RWJF Culture of Health Prize</a:t>
            </a:r>
          </a:p>
        </p:txBody>
      </p:sp>
      <p:sp>
        <p:nvSpPr>
          <p:cNvPr id="4" name="Text Placeholder 3"/>
          <p:cNvSpPr>
            <a:spLocks noGrp="1"/>
          </p:cNvSpPr>
          <p:nvPr>
            <p:ph type="body" sz="half" idx="2"/>
          </p:nvPr>
        </p:nvSpPr>
        <p:spPr>
          <a:xfrm>
            <a:off x="747395" y="4389048"/>
            <a:ext cx="7674980" cy="444018"/>
          </a:xfrm>
        </p:spPr>
        <p:txBody>
          <a:bodyPr/>
          <a:lstStyle/>
          <a:p>
            <a:r>
              <a:rPr lang="en-US" dirty="0"/>
              <a:t>Honors and elevates U.S. communities that are making great strides in their journey toward better health for all.</a:t>
            </a:r>
          </a:p>
        </p:txBody>
      </p:sp>
      <p:sp>
        <p:nvSpPr>
          <p:cNvPr id="5" name="Rectangle 4">
            <a:extLst>
              <a:ext uri="{FF2B5EF4-FFF2-40B4-BE49-F238E27FC236}">
                <a16:creationId xmlns:a16="http://schemas.microsoft.com/office/drawing/2014/main" id="{42C78EFD-CABD-4D2C-B1E6-6ECD7BF951E1}"/>
              </a:ext>
            </a:extLst>
          </p:cNvPr>
          <p:cNvSpPr/>
          <p:nvPr/>
        </p:nvSpPr>
        <p:spPr>
          <a:xfrm>
            <a:off x="747395" y="3654053"/>
            <a:ext cx="7708710" cy="276999"/>
          </a:xfrm>
          <a:prstGeom prst="rect">
            <a:avLst/>
          </a:prstGeom>
          <a:solidFill>
            <a:srgbClr val="7F7F7F">
              <a:alpha val="50196"/>
            </a:srgbClr>
          </a:solidFill>
        </p:spPr>
        <p:txBody>
          <a:bodyPr wrap="square" anchor="ctr">
            <a:spAutoFit/>
          </a:bodyPr>
          <a:lstStyle/>
          <a:p>
            <a:pPr lvl="0" algn="r">
              <a:defRPr/>
            </a:pPr>
            <a:r>
              <a:rPr lang="en-US" sz="1200" b="0" i="1" dirty="0">
                <a:solidFill>
                  <a:prstClr val="white"/>
                </a:solidFill>
                <a:latin typeface="Calibri"/>
              </a:rPr>
              <a:t>San Pablo, CA 2017</a:t>
            </a:r>
            <a:endParaRPr kumimoji="0" lang="en-US" sz="12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6888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19968" y="1520979"/>
            <a:ext cx="3853268" cy="3181787"/>
          </a:xfrm>
        </p:spPr>
        <p:txBody>
          <a:bodyPr/>
          <a:lstStyle/>
          <a:p>
            <a:pPr marL="220263" indent="-220263">
              <a:buFont typeface="+mj-lt"/>
              <a:buAutoNum type="arabicPeriod"/>
            </a:pPr>
            <a:r>
              <a:rPr lang="en-US" sz="2000" dirty="0"/>
              <a:t>Defining health in the broadest possible terms.</a:t>
            </a:r>
          </a:p>
          <a:p>
            <a:pPr marL="220263" indent="-220263">
              <a:buFont typeface="+mj-lt"/>
              <a:buAutoNum type="arabicPeriod"/>
            </a:pPr>
            <a:r>
              <a:rPr lang="en-US" sz="2000" dirty="0"/>
              <a:t>Committing to sustainable systems changes and policy-oriented long-term solutions.</a:t>
            </a:r>
          </a:p>
          <a:p>
            <a:pPr marL="220263" indent="-220263">
              <a:buFont typeface="+mj-lt"/>
              <a:buAutoNum type="arabicPeriod"/>
            </a:pPr>
            <a:r>
              <a:rPr lang="en-US" sz="2000" dirty="0"/>
              <a:t>Creating conditions that give everyone a fair and just opportunity to reach their best possible health.</a:t>
            </a:r>
          </a:p>
        </p:txBody>
      </p:sp>
      <p:sp>
        <p:nvSpPr>
          <p:cNvPr id="5" name="Content Placeholder 4"/>
          <p:cNvSpPr>
            <a:spLocks noGrp="1"/>
          </p:cNvSpPr>
          <p:nvPr>
            <p:ph sz="half" idx="2"/>
          </p:nvPr>
        </p:nvSpPr>
        <p:spPr>
          <a:xfrm>
            <a:off x="4641274" y="1520979"/>
            <a:ext cx="4082758" cy="3181787"/>
          </a:xfrm>
        </p:spPr>
        <p:txBody>
          <a:bodyPr/>
          <a:lstStyle/>
          <a:p>
            <a:pPr marL="220263" indent="-220263">
              <a:buFont typeface="+mj-lt"/>
              <a:buAutoNum type="arabicPeriod" startAt="4"/>
            </a:pPr>
            <a:r>
              <a:rPr lang="en-US" sz="2000" dirty="0"/>
              <a:t>Harnessing the collective power of leaders, partners, and community members.</a:t>
            </a:r>
          </a:p>
          <a:p>
            <a:pPr marL="220263" indent="-220263">
              <a:buFont typeface="+mj-lt"/>
              <a:buAutoNum type="arabicPeriod" startAt="4"/>
            </a:pPr>
            <a:r>
              <a:rPr lang="en-US" sz="2000" dirty="0"/>
              <a:t>Securing and making the most of available resources. </a:t>
            </a:r>
          </a:p>
          <a:p>
            <a:pPr marL="220263" indent="-220263">
              <a:buFont typeface="+mj-lt"/>
              <a:buAutoNum type="arabicPeriod" startAt="4"/>
            </a:pPr>
            <a:r>
              <a:rPr lang="en-US" sz="2000" dirty="0"/>
              <a:t>Measuring and sharing progress and results.</a:t>
            </a:r>
          </a:p>
          <a:p>
            <a:endParaRPr lang="en-US" sz="2000" dirty="0"/>
          </a:p>
        </p:txBody>
      </p:sp>
      <p:sp>
        <p:nvSpPr>
          <p:cNvPr id="4" name="Title 3"/>
          <p:cNvSpPr>
            <a:spLocks noGrp="1"/>
          </p:cNvSpPr>
          <p:nvPr>
            <p:ph type="title"/>
          </p:nvPr>
        </p:nvSpPr>
        <p:spPr/>
        <p:txBody>
          <a:bodyPr/>
          <a:lstStyle/>
          <a:p>
            <a:r>
              <a:rPr lang="en-US" sz="3000" dirty="0"/>
              <a:t>RWJF Culture of Health Prize criteria</a:t>
            </a:r>
            <a:endParaRPr lang="en-US" sz="3000" strike="sngStrike" dirty="0"/>
          </a:p>
        </p:txBody>
      </p:sp>
    </p:spTree>
    <p:extLst>
      <p:ext uri="{BB962C8B-B14F-4D97-AF65-F5344CB8AC3E}">
        <p14:creationId xmlns:p14="http://schemas.microsoft.com/office/powerpoint/2010/main" val="1384793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642" y="4411775"/>
            <a:ext cx="8804061" cy="309719"/>
          </a:xfrm>
        </p:spPr>
        <p:txBody>
          <a:bodyPr/>
          <a:lstStyle/>
          <a:p>
            <a:r>
              <a:rPr lang="en-US" sz="2800" dirty="0"/>
              <a:t>RWJF Culture of Health Prize Winners, 2013 – 2019</a:t>
            </a:r>
          </a:p>
        </p:txBody>
      </p:sp>
      <p:sp>
        <p:nvSpPr>
          <p:cNvPr id="4" name="TextBox 3"/>
          <p:cNvSpPr txBox="1"/>
          <p:nvPr/>
        </p:nvSpPr>
        <p:spPr bwMode="auto">
          <a:xfrm>
            <a:off x="1991972" y="4874580"/>
            <a:ext cx="4845391" cy="17928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1165" dirty="0">
                <a:solidFill>
                  <a:srgbClr val="003763"/>
                </a:solidFill>
                <a:latin typeface="Calibri"/>
              </a:rPr>
              <a:t>Learn more about each winning community at: </a:t>
            </a:r>
            <a:r>
              <a:rPr lang="en-US" sz="1165" u="sng" dirty="0">
                <a:solidFill>
                  <a:srgbClr val="002060"/>
                </a:solidFill>
                <a:latin typeface="Calibri"/>
                <a:hlinkClick r:id="rId3"/>
              </a:rPr>
              <a:t>www.rwjf.org/prize</a:t>
            </a:r>
            <a:endParaRPr lang="en-US" sz="1165" u="sng" dirty="0">
              <a:solidFill>
                <a:srgbClr val="002060"/>
              </a:solidFill>
              <a:latin typeface="Calibri"/>
            </a:endParaRPr>
          </a:p>
        </p:txBody>
      </p:sp>
      <p:pic>
        <p:nvPicPr>
          <p:cNvPr id="7" name="Picture Placeholder 6">
            <a:extLst>
              <a:ext uri="{FF2B5EF4-FFF2-40B4-BE49-F238E27FC236}">
                <a16:creationId xmlns:a16="http://schemas.microsoft.com/office/drawing/2014/main" id="{F191734B-DD92-4BF7-A940-42CA71F61F7D}"/>
              </a:ext>
            </a:extLst>
          </p:cNvPr>
          <p:cNvPicPr preferRelativeResize="0">
            <a:picLocks noGrp="1"/>
          </p:cNvPicPr>
          <p:nvPr>
            <p:ph type="pic" idx="1"/>
          </p:nvPr>
        </p:nvPicPr>
        <p:blipFill>
          <a:blip r:embed="rId4" cstate="print">
            <a:extLst>
              <a:ext uri="{28A0092B-C50C-407E-A947-70E740481C1C}">
                <a14:useLocalDpi xmlns:a14="http://schemas.microsoft.com/office/drawing/2010/main" val="0"/>
              </a:ext>
            </a:extLst>
          </a:blip>
          <a:stretch>
            <a:fillRect/>
          </a:stretch>
        </p:blipFill>
        <p:spPr>
          <a:xfrm>
            <a:off x="1615080" y="826727"/>
            <a:ext cx="6227187" cy="3252682"/>
          </a:xfrm>
        </p:spPr>
      </p:pic>
    </p:spTree>
    <p:extLst>
      <p:ext uri="{BB962C8B-B14F-4D97-AF65-F5344CB8AC3E}">
        <p14:creationId xmlns:p14="http://schemas.microsoft.com/office/powerpoint/2010/main" val="1547245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8A1C4-A3E7-4647-B9C1-12E6D904DB82}"/>
              </a:ext>
            </a:extLst>
          </p:cNvPr>
          <p:cNvPicPr>
            <a:picLocks noChangeAspect="1"/>
          </p:cNvPicPr>
          <p:nvPr/>
        </p:nvPicPr>
        <p:blipFill>
          <a:blip r:embed="rId3"/>
          <a:stretch>
            <a:fillRect/>
          </a:stretch>
        </p:blipFill>
        <p:spPr>
          <a:xfrm>
            <a:off x="418523" y="1380523"/>
            <a:ext cx="4557292" cy="3391180"/>
          </a:xfrm>
          <a:prstGeom prst="rect">
            <a:avLst/>
          </a:prstGeom>
        </p:spPr>
      </p:pic>
      <p:sp>
        <p:nvSpPr>
          <p:cNvPr id="5" name="Title 4">
            <a:extLst>
              <a:ext uri="{FF2B5EF4-FFF2-40B4-BE49-F238E27FC236}">
                <a16:creationId xmlns:a16="http://schemas.microsoft.com/office/drawing/2014/main" id="{00E846DC-AE6C-4ABF-BCB3-623C27384CFE}"/>
              </a:ext>
            </a:extLst>
          </p:cNvPr>
          <p:cNvSpPr>
            <a:spLocks noGrp="1"/>
          </p:cNvSpPr>
          <p:nvPr>
            <p:ph type="title"/>
          </p:nvPr>
        </p:nvSpPr>
        <p:spPr/>
        <p:txBody>
          <a:bodyPr/>
          <a:lstStyle/>
          <a:p>
            <a:r>
              <a:rPr lang="en-US" dirty="0"/>
              <a:t>Hear their stories</a:t>
            </a:r>
          </a:p>
        </p:txBody>
      </p:sp>
      <p:sp>
        <p:nvSpPr>
          <p:cNvPr id="7" name="TextBox 6">
            <a:extLst>
              <a:ext uri="{FF2B5EF4-FFF2-40B4-BE49-F238E27FC236}">
                <a16:creationId xmlns:a16="http://schemas.microsoft.com/office/drawing/2014/main" id="{E12E4219-EFEF-4472-AB43-3C958D2AFF3E}"/>
              </a:ext>
            </a:extLst>
          </p:cNvPr>
          <p:cNvSpPr txBox="1"/>
          <p:nvPr/>
        </p:nvSpPr>
        <p:spPr bwMode="auto">
          <a:xfrm>
            <a:off x="5386216" y="2165291"/>
            <a:ext cx="3024454" cy="147732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2400" dirty="0">
                <a:solidFill>
                  <a:srgbClr val="003763"/>
                </a:solidFill>
                <a:latin typeface="Calibri"/>
              </a:rPr>
              <a:t>Learn more about each winning community with videos and stories: </a:t>
            </a:r>
            <a:r>
              <a:rPr lang="en-US" sz="2400" u="sng" dirty="0">
                <a:solidFill>
                  <a:srgbClr val="002060"/>
                </a:solidFill>
                <a:latin typeface="Calibri"/>
                <a:hlinkClick r:id="rId4"/>
              </a:rPr>
              <a:t>www.rwjf.org/prize</a:t>
            </a:r>
            <a:endParaRPr lang="en-US" sz="2400" u="sng" dirty="0">
              <a:solidFill>
                <a:srgbClr val="002060"/>
              </a:solidFill>
              <a:latin typeface="Calibri"/>
            </a:endParaRPr>
          </a:p>
        </p:txBody>
      </p:sp>
    </p:spTree>
    <p:extLst>
      <p:ext uri="{BB962C8B-B14F-4D97-AF65-F5344CB8AC3E}">
        <p14:creationId xmlns:p14="http://schemas.microsoft.com/office/powerpoint/2010/main" val="4187068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18106E-421E-4629-B590-A6DAC3DA1270}"/>
              </a:ext>
            </a:extLst>
          </p:cNvPr>
          <p:cNvSpPr>
            <a:spLocks noGrp="1"/>
          </p:cNvSpPr>
          <p:nvPr>
            <p:ph type="title"/>
          </p:nvPr>
        </p:nvSpPr>
        <p:spPr/>
        <p:txBody>
          <a:bodyPr/>
          <a:lstStyle/>
          <a:p>
            <a:r>
              <a:rPr lang="en-US" sz="3000" dirty="0"/>
              <a:t>New Resources Featuring Prize Winners</a:t>
            </a:r>
          </a:p>
        </p:txBody>
      </p:sp>
      <p:pic>
        <p:nvPicPr>
          <p:cNvPr id="2" name="Picture 1">
            <a:extLst>
              <a:ext uri="{FF2B5EF4-FFF2-40B4-BE49-F238E27FC236}">
                <a16:creationId xmlns:a16="http://schemas.microsoft.com/office/drawing/2014/main" id="{849BCC11-3525-43C2-9898-81ED4356270D}"/>
              </a:ext>
            </a:extLst>
          </p:cNvPr>
          <p:cNvPicPr>
            <a:picLocks noChangeAspect="1"/>
          </p:cNvPicPr>
          <p:nvPr/>
        </p:nvPicPr>
        <p:blipFill rotWithShape="1">
          <a:blip r:embed="rId3"/>
          <a:srcRect l="4296" r="3958"/>
          <a:stretch/>
        </p:blipFill>
        <p:spPr>
          <a:xfrm rot="442968">
            <a:off x="5360552" y="1575404"/>
            <a:ext cx="2492483" cy="3183171"/>
          </a:xfrm>
          <a:prstGeom prst="rect">
            <a:avLst/>
          </a:prstGeom>
        </p:spPr>
      </p:pic>
      <p:sp>
        <p:nvSpPr>
          <p:cNvPr id="5" name="TextBox 4">
            <a:extLst>
              <a:ext uri="{FF2B5EF4-FFF2-40B4-BE49-F238E27FC236}">
                <a16:creationId xmlns:a16="http://schemas.microsoft.com/office/drawing/2014/main" id="{FF7BBB7C-5604-4C21-B2BD-3534C28787EA}"/>
              </a:ext>
            </a:extLst>
          </p:cNvPr>
          <p:cNvSpPr txBox="1"/>
          <p:nvPr/>
        </p:nvSpPr>
        <p:spPr bwMode="auto">
          <a:xfrm>
            <a:off x="50772" y="4230206"/>
            <a:ext cx="4544630" cy="49244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665632">
              <a:defRPr/>
            </a:pPr>
            <a:r>
              <a:rPr lang="en-US" sz="1600" dirty="0">
                <a:solidFill>
                  <a:srgbClr val="003763"/>
                </a:solidFill>
                <a:latin typeface="Calibri"/>
              </a:rPr>
              <a:t>Read the full Actions Toward Equity Report: </a:t>
            </a:r>
            <a:r>
              <a:rPr lang="en-US" sz="1600" u="sng" dirty="0">
                <a:solidFill>
                  <a:srgbClr val="002060"/>
                </a:solidFill>
                <a:latin typeface="Calibri"/>
                <a:hlinkClick r:id="rId4"/>
              </a:rPr>
              <a:t>www.</a:t>
            </a:r>
            <a:r>
              <a:rPr lang="en-US" sz="1600" u="sng" dirty="0">
                <a:solidFill>
                  <a:schemeClr val="tx2"/>
                </a:solidFill>
                <a:latin typeface="Calibri"/>
                <a:hlinkClick r:id="rId4"/>
              </a:rPr>
              <a:t>countyhealthrankings.org/reports</a:t>
            </a:r>
            <a:endParaRPr lang="en-US" sz="1600" u="sng" dirty="0">
              <a:solidFill>
                <a:schemeClr val="tx2"/>
              </a:solidFill>
              <a:latin typeface="Calibri"/>
            </a:endParaRPr>
          </a:p>
        </p:txBody>
      </p:sp>
      <p:sp>
        <p:nvSpPr>
          <p:cNvPr id="7" name="Content Placeholder 2">
            <a:extLst>
              <a:ext uri="{FF2B5EF4-FFF2-40B4-BE49-F238E27FC236}">
                <a16:creationId xmlns:a16="http://schemas.microsoft.com/office/drawing/2014/main" id="{508D4E46-8CFC-451F-A866-C13AD96135D2}"/>
              </a:ext>
            </a:extLst>
          </p:cNvPr>
          <p:cNvSpPr>
            <a:spLocks noGrp="1"/>
          </p:cNvSpPr>
          <p:nvPr>
            <p:ph idx="1"/>
          </p:nvPr>
        </p:nvSpPr>
        <p:spPr>
          <a:xfrm>
            <a:off x="417083" y="1793925"/>
            <a:ext cx="4470348" cy="2446652"/>
          </a:xfrm>
        </p:spPr>
        <p:txBody>
          <a:bodyPr/>
          <a:lstStyle/>
          <a:p>
            <a:r>
              <a:rPr lang="en-US" sz="2200" kern="1200" dirty="0"/>
              <a:t>Highlights first five years of Prize Winners</a:t>
            </a:r>
          </a:p>
          <a:p>
            <a:r>
              <a:rPr lang="en-US" sz="2200" kern="1200" dirty="0"/>
              <a:t>Examples of strategies to ensure everyone has a fair and just opportunity for health </a:t>
            </a:r>
          </a:p>
          <a:p>
            <a:pPr marL="0" indent="0">
              <a:buNone/>
            </a:pPr>
            <a:endParaRPr lang="en-US" dirty="0"/>
          </a:p>
        </p:txBody>
      </p:sp>
    </p:spTree>
    <p:extLst>
      <p:ext uri="{BB962C8B-B14F-4D97-AF65-F5344CB8AC3E}">
        <p14:creationId xmlns:p14="http://schemas.microsoft.com/office/powerpoint/2010/main" val="1438947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7">
            <a:extLst>
              <a:ext uri="{FF2B5EF4-FFF2-40B4-BE49-F238E27FC236}">
                <a16:creationId xmlns:a16="http://schemas.microsoft.com/office/drawing/2014/main" id="{3EEA5182-7E9D-4B25-A01B-E32BE17425F4}"/>
              </a:ext>
            </a:extLst>
          </p:cNvPr>
          <p:cNvPicPr>
            <a:picLocks noChangeAspect="1"/>
          </p:cNvPicPr>
          <p:nvPr/>
        </p:nvPicPr>
        <p:blipFill>
          <a:blip r:embed="rId3">
            <a:extLst>
              <a:ext uri="{28A0092B-C50C-407E-A947-70E740481C1C}">
                <a14:useLocalDpi xmlns:a14="http://schemas.microsoft.com/office/drawing/2010/main" val="0"/>
              </a:ext>
            </a:extLst>
          </a:blip>
          <a:srcRect t="1589" b="1589"/>
          <a:stretch>
            <a:fillRect/>
          </a:stretch>
        </p:blipFill>
        <p:spPr>
          <a:xfrm>
            <a:off x="1107697" y="932508"/>
            <a:ext cx="6928605" cy="3773487"/>
          </a:xfrm>
          <a:prstGeom prst="rect">
            <a:avLst/>
          </a:prstGeom>
        </p:spPr>
      </p:pic>
    </p:spTree>
    <p:extLst>
      <p:ext uri="{BB962C8B-B14F-4D97-AF65-F5344CB8AC3E}">
        <p14:creationId xmlns:p14="http://schemas.microsoft.com/office/powerpoint/2010/main" val="2008500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Stay connected</a:t>
            </a:r>
          </a:p>
        </p:txBody>
      </p:sp>
      <p:graphicFrame>
        <p:nvGraphicFramePr>
          <p:cNvPr id="4" name="Content Placeholder 3"/>
          <p:cNvGraphicFramePr>
            <a:graphicFrameLocks noGrp="1"/>
          </p:cNvGraphicFramePr>
          <p:nvPr>
            <p:ph idx="1"/>
          </p:nvPr>
        </p:nvGraphicFramePr>
        <p:xfrm>
          <a:off x="420688" y="1524000"/>
          <a:ext cx="8302625" cy="320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2314" y="2784650"/>
            <a:ext cx="851570" cy="71240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5454" y="1700176"/>
            <a:ext cx="926077" cy="84797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2314" y="3869125"/>
            <a:ext cx="829526" cy="829526"/>
          </a:xfrm>
          <a:prstGeom prst="rect">
            <a:avLst/>
          </a:prstGeom>
        </p:spPr>
      </p:pic>
    </p:spTree>
    <p:extLst>
      <p:ext uri="{BB962C8B-B14F-4D97-AF65-F5344CB8AC3E}">
        <p14:creationId xmlns:p14="http://schemas.microsoft.com/office/powerpoint/2010/main" val="1100318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2457450" y="3283017"/>
            <a:ext cx="4171950" cy="461665"/>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ctr"/>
            <a:r>
              <a:rPr lang="en-US" sz="3000" i="1" spc="75" dirty="0">
                <a:solidFill>
                  <a:schemeClr val="tx2"/>
                </a:solidFill>
              </a:rPr>
              <a:t>THANK YOU!</a:t>
            </a:r>
          </a:p>
        </p:txBody>
      </p:sp>
      <p:sp>
        <p:nvSpPr>
          <p:cNvPr id="5" name="Text Placeholder 4">
            <a:extLst>
              <a:ext uri="{FF2B5EF4-FFF2-40B4-BE49-F238E27FC236}">
                <a16:creationId xmlns:a16="http://schemas.microsoft.com/office/drawing/2014/main" id="{DC97D4F0-120D-4385-83B8-443A564A734E}"/>
              </a:ext>
            </a:extLst>
          </p:cNvPr>
          <p:cNvSpPr>
            <a:spLocks noGrp="1"/>
          </p:cNvSpPr>
          <p:nvPr>
            <p:ph type="body" sz="quarter" idx="10"/>
          </p:nvPr>
        </p:nvSpPr>
        <p:spPr>
          <a:xfrm>
            <a:off x="368968" y="1860482"/>
            <a:ext cx="8496588" cy="930843"/>
          </a:xfrm>
        </p:spPr>
        <p:txBody>
          <a:bodyPr/>
          <a:lstStyle/>
          <a:p>
            <a:pPr algn="ctr"/>
            <a:r>
              <a:rPr lang="en-US" sz="3200" dirty="0"/>
              <a:t>Contact us at: www.countyhealthrankings.org</a:t>
            </a:r>
          </a:p>
        </p:txBody>
      </p:sp>
    </p:spTree>
    <p:extLst>
      <p:ext uri="{BB962C8B-B14F-4D97-AF65-F5344CB8AC3E}">
        <p14:creationId xmlns:p14="http://schemas.microsoft.com/office/powerpoint/2010/main" val="28373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185" y="531935"/>
            <a:ext cx="4134507" cy="4611565"/>
          </a:xfrm>
          <a:prstGeom prst="rect">
            <a:avLst/>
          </a:prstGeom>
        </p:spPr>
      </p:pic>
    </p:spTree>
    <p:extLst>
      <p:ext uri="{BB962C8B-B14F-4D97-AF65-F5344CB8AC3E}">
        <p14:creationId xmlns:p14="http://schemas.microsoft.com/office/powerpoint/2010/main" val="172691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260" t="1501"/>
          <a:stretch/>
        </p:blipFill>
        <p:spPr>
          <a:xfrm>
            <a:off x="899467" y="643447"/>
            <a:ext cx="4435475" cy="4471988"/>
          </a:xfrm>
          <a:prstGeom prst="ellipse">
            <a:avLst/>
          </a:prstGeom>
        </p:spPr>
      </p:pic>
      <p:sp>
        <p:nvSpPr>
          <p:cNvPr id="3" name="Title 3">
            <a:extLst>
              <a:ext uri="{FF2B5EF4-FFF2-40B4-BE49-F238E27FC236}">
                <a16:creationId xmlns:a16="http://schemas.microsoft.com/office/drawing/2014/main" id="{C6163721-47D9-4CEB-9D49-C75C52809540}"/>
              </a:ext>
            </a:extLst>
          </p:cNvPr>
          <p:cNvSpPr txBox="1">
            <a:spLocks/>
          </p:cNvSpPr>
          <p:nvPr/>
        </p:nvSpPr>
        <p:spPr>
          <a:xfrm>
            <a:off x="5572952" y="1675436"/>
            <a:ext cx="5009323" cy="1096339"/>
          </a:xfrm>
          <a:prstGeom prst="rect">
            <a:avLst/>
          </a:prstGeom>
        </p:spPr>
        <p:txBody>
          <a:bodyPr/>
          <a:lstStyle>
            <a:lvl1pPr algn="l" defTabSz="578717" rtl="0" eaLnBrk="1" fontAlgn="base" hangingPunct="1">
              <a:spcBef>
                <a:spcPct val="0"/>
              </a:spcBef>
              <a:spcAft>
                <a:spcPct val="0"/>
              </a:spcAft>
              <a:defRPr sz="2900" b="1" cap="all">
                <a:solidFill>
                  <a:srgbClr val="481F67"/>
                </a:solidFill>
                <a:latin typeface="+mj-lt"/>
                <a:ea typeface="+mj-ea"/>
                <a:cs typeface="+mj-cs"/>
              </a:defRPr>
            </a:lvl1pPr>
            <a:lvl2pPr algn="l" defTabSz="578717" rtl="0" eaLnBrk="1" fontAlgn="base" hangingPunct="1">
              <a:spcBef>
                <a:spcPct val="0"/>
              </a:spcBef>
              <a:spcAft>
                <a:spcPct val="0"/>
              </a:spcAft>
              <a:defRPr sz="1600" b="1">
                <a:solidFill>
                  <a:schemeClr val="accent1"/>
                </a:solidFill>
                <a:latin typeface="Arial" charset="0"/>
              </a:defRPr>
            </a:lvl2pPr>
            <a:lvl3pPr algn="l" defTabSz="578717" rtl="0" eaLnBrk="1" fontAlgn="base" hangingPunct="1">
              <a:spcBef>
                <a:spcPct val="0"/>
              </a:spcBef>
              <a:spcAft>
                <a:spcPct val="0"/>
              </a:spcAft>
              <a:defRPr sz="1600" b="1">
                <a:solidFill>
                  <a:schemeClr val="accent1"/>
                </a:solidFill>
                <a:latin typeface="Arial" charset="0"/>
              </a:defRPr>
            </a:lvl3pPr>
            <a:lvl4pPr algn="l" defTabSz="578717" rtl="0" eaLnBrk="1" fontAlgn="base" hangingPunct="1">
              <a:spcBef>
                <a:spcPct val="0"/>
              </a:spcBef>
              <a:spcAft>
                <a:spcPct val="0"/>
              </a:spcAft>
              <a:defRPr sz="1600" b="1">
                <a:solidFill>
                  <a:schemeClr val="accent1"/>
                </a:solidFill>
                <a:latin typeface="Arial" charset="0"/>
              </a:defRPr>
            </a:lvl4pPr>
            <a:lvl5pPr algn="l" defTabSz="578717" rtl="0" eaLnBrk="1" fontAlgn="base" hangingPunct="1">
              <a:spcBef>
                <a:spcPct val="0"/>
              </a:spcBef>
              <a:spcAft>
                <a:spcPct val="0"/>
              </a:spcAft>
              <a:defRPr sz="1600" b="1">
                <a:solidFill>
                  <a:schemeClr val="accent1"/>
                </a:solidFill>
                <a:latin typeface="Arial" charset="0"/>
              </a:defRPr>
            </a:lvl5pPr>
            <a:lvl6pPr marL="366309" algn="l" defTabSz="578717" rtl="0" eaLnBrk="1" fontAlgn="base" hangingPunct="1">
              <a:spcBef>
                <a:spcPct val="0"/>
              </a:spcBef>
              <a:spcAft>
                <a:spcPct val="0"/>
              </a:spcAft>
              <a:defRPr sz="1600" b="1">
                <a:solidFill>
                  <a:schemeClr val="accent1"/>
                </a:solidFill>
                <a:latin typeface="Arial" charset="0"/>
              </a:defRPr>
            </a:lvl6pPr>
            <a:lvl7pPr marL="732617" algn="l" defTabSz="578717" rtl="0" eaLnBrk="1" fontAlgn="base" hangingPunct="1">
              <a:spcBef>
                <a:spcPct val="0"/>
              </a:spcBef>
              <a:spcAft>
                <a:spcPct val="0"/>
              </a:spcAft>
              <a:defRPr sz="1600" b="1">
                <a:solidFill>
                  <a:schemeClr val="accent1"/>
                </a:solidFill>
                <a:latin typeface="Arial" charset="0"/>
              </a:defRPr>
            </a:lvl7pPr>
            <a:lvl8pPr marL="1098926" algn="l" defTabSz="578717" rtl="0" eaLnBrk="1" fontAlgn="base" hangingPunct="1">
              <a:spcBef>
                <a:spcPct val="0"/>
              </a:spcBef>
              <a:spcAft>
                <a:spcPct val="0"/>
              </a:spcAft>
              <a:defRPr sz="1600" b="1">
                <a:solidFill>
                  <a:schemeClr val="accent1"/>
                </a:solidFill>
                <a:latin typeface="Arial" charset="0"/>
              </a:defRPr>
            </a:lvl8pPr>
            <a:lvl9pPr marL="1465235" algn="l" defTabSz="578717" rtl="0" eaLnBrk="1" fontAlgn="base" hangingPunct="1">
              <a:spcBef>
                <a:spcPct val="0"/>
              </a:spcBef>
              <a:spcAft>
                <a:spcPct val="0"/>
              </a:spcAft>
              <a:defRPr sz="1600" b="1">
                <a:solidFill>
                  <a:schemeClr val="accent1"/>
                </a:solidFill>
                <a:latin typeface="Arial" charset="0"/>
              </a:defRPr>
            </a:lvl9pPr>
          </a:lstStyle>
          <a:p>
            <a:pPr marL="0" marR="0" lvl="0" indent="0" algn="l" defTabSz="771603" rtl="0" eaLnBrk="1" fontAlgn="base" latinLnBrk="0" hangingPunct="1">
              <a:lnSpc>
                <a:spcPct val="100000"/>
              </a:lnSpc>
              <a:spcBef>
                <a:spcPct val="0"/>
              </a:spcBef>
              <a:spcAft>
                <a:spcPct val="0"/>
              </a:spcAft>
              <a:buClrTx/>
              <a:buSzTx/>
              <a:buFontTx/>
              <a:buNone/>
              <a:tabLst/>
              <a:defRPr/>
            </a:pPr>
            <a:r>
              <a:rPr kumimoji="0" lang="en-US" sz="2800" b="1" i="0" u="none" strike="noStrike" kern="0" cap="all" spc="0" normalizeH="0" baseline="0" noProof="0" dirty="0">
                <a:ln>
                  <a:noFill/>
                </a:ln>
                <a:solidFill>
                  <a:srgbClr val="003763"/>
                </a:solidFill>
                <a:effectLst/>
                <a:uLnTx/>
                <a:uFillTx/>
                <a:latin typeface="Calibri"/>
                <a:ea typeface="+mj-ea"/>
                <a:cs typeface="+mj-cs"/>
              </a:rPr>
              <a:t>How communities </a:t>
            </a:r>
            <a:br>
              <a:rPr kumimoji="0" lang="en-US" sz="2800" b="1" i="0" u="none" strike="noStrike" kern="0" cap="all" spc="0" normalizeH="0" baseline="0" noProof="0" dirty="0">
                <a:ln>
                  <a:noFill/>
                </a:ln>
                <a:solidFill>
                  <a:srgbClr val="003763"/>
                </a:solidFill>
                <a:effectLst/>
                <a:uLnTx/>
                <a:uFillTx/>
                <a:latin typeface="Calibri"/>
                <a:ea typeface="+mj-ea"/>
                <a:cs typeface="+mj-cs"/>
              </a:rPr>
            </a:br>
            <a:r>
              <a:rPr kumimoji="0" lang="en-US" sz="2800" b="1" i="0" u="none" strike="noStrike" kern="0" cap="all" spc="0" normalizeH="0" baseline="0" noProof="0" dirty="0">
                <a:ln>
                  <a:noFill/>
                </a:ln>
                <a:solidFill>
                  <a:srgbClr val="003763"/>
                </a:solidFill>
                <a:effectLst/>
                <a:uLnTx/>
                <a:uFillTx/>
                <a:latin typeface="Calibri"/>
                <a:ea typeface="+mj-ea"/>
                <a:cs typeface="+mj-cs"/>
              </a:rPr>
              <a:t>create change</a:t>
            </a:r>
          </a:p>
        </p:txBody>
      </p:sp>
      <p:sp>
        <p:nvSpPr>
          <p:cNvPr id="4" name="Text Placeholder 5">
            <a:extLst>
              <a:ext uri="{FF2B5EF4-FFF2-40B4-BE49-F238E27FC236}">
                <a16:creationId xmlns:a16="http://schemas.microsoft.com/office/drawing/2014/main" id="{C8111E65-A805-4738-9801-3B126842BE44}"/>
              </a:ext>
            </a:extLst>
          </p:cNvPr>
          <p:cNvSpPr txBox="1">
            <a:spLocks/>
          </p:cNvSpPr>
          <p:nvPr/>
        </p:nvSpPr>
        <p:spPr>
          <a:xfrm>
            <a:off x="5572952" y="2609850"/>
            <a:ext cx="4771313" cy="592024"/>
          </a:xfrm>
          <a:prstGeom prst="rect">
            <a:avLst/>
          </a:prstGeom>
        </p:spPr>
        <p:txBody>
          <a:bodyPr/>
          <a:lstStyle>
            <a:lvl1pPr marL="223855" indent="-223855" algn="l" defTabSz="578717" rtl="0" eaLnBrk="1" fontAlgn="base" hangingPunct="1">
              <a:spcBef>
                <a:spcPts val="1442"/>
              </a:spcBef>
              <a:spcAft>
                <a:spcPct val="0"/>
              </a:spcAft>
              <a:buClr>
                <a:schemeClr val="tx2"/>
              </a:buClr>
              <a:buSzPct val="100000"/>
              <a:buFont typeface="Lucida Grande"/>
              <a:buChar char="‣"/>
              <a:defRPr sz="2400">
                <a:solidFill>
                  <a:srgbClr val="481F67"/>
                </a:solidFill>
                <a:latin typeface="+mn-lt"/>
                <a:ea typeface="+mn-ea"/>
                <a:cs typeface="+mn-cs"/>
              </a:defRPr>
            </a:lvl1pPr>
            <a:lvl2pPr marL="468061" indent="-223855" algn="l" defTabSz="578717" rtl="0" eaLnBrk="1" fontAlgn="base" hangingPunct="1">
              <a:spcBef>
                <a:spcPts val="1442"/>
              </a:spcBef>
              <a:spcAft>
                <a:spcPct val="0"/>
              </a:spcAft>
              <a:buClr>
                <a:schemeClr val="tx2"/>
              </a:buClr>
              <a:buSzPct val="75000"/>
              <a:buFont typeface="Arial" charset="0"/>
              <a:buChar char="–"/>
              <a:defRPr sz="2200">
                <a:solidFill>
                  <a:srgbClr val="481F67"/>
                </a:solidFill>
                <a:latin typeface="+mn-lt"/>
              </a:defRPr>
            </a:lvl2pPr>
            <a:lvl3pPr marL="630865" indent="-162804" algn="l" defTabSz="578717" rtl="0" eaLnBrk="1" fontAlgn="base" hangingPunct="1">
              <a:spcBef>
                <a:spcPts val="1442"/>
              </a:spcBef>
              <a:spcAft>
                <a:spcPct val="0"/>
              </a:spcAft>
              <a:buClr>
                <a:schemeClr val="accent1"/>
              </a:buClr>
              <a:buSzPct val="80000"/>
              <a:buFont typeface="Lucida Grande"/>
              <a:buChar char="‣"/>
              <a:defRPr sz="1900">
                <a:solidFill>
                  <a:srgbClr val="481F67"/>
                </a:solidFill>
                <a:latin typeface="+mn-lt"/>
              </a:defRPr>
            </a:lvl3pPr>
            <a:lvl4pPr marL="597795" indent="-138638" algn="l" defTabSz="578717" rtl="0" eaLnBrk="1" fontAlgn="base" hangingPunct="1">
              <a:spcBef>
                <a:spcPts val="961"/>
              </a:spcBef>
              <a:spcAft>
                <a:spcPct val="0"/>
              </a:spcAft>
              <a:buClr>
                <a:schemeClr val="accent1"/>
              </a:buClr>
              <a:buSzPct val="75000"/>
              <a:buFont typeface="Lucida Grande"/>
              <a:buChar char="-"/>
              <a:defRPr sz="1200">
                <a:solidFill>
                  <a:schemeClr val="tx1"/>
                </a:solidFill>
                <a:latin typeface="+mn-lt"/>
              </a:defRPr>
            </a:lvl4pPr>
            <a:lvl5pPr marL="731346" indent="-132278" algn="l" defTabSz="578717" rtl="0" eaLnBrk="1" fontAlgn="base" hangingPunct="1">
              <a:spcBef>
                <a:spcPts val="961"/>
              </a:spcBef>
              <a:spcAft>
                <a:spcPct val="0"/>
              </a:spcAft>
              <a:buClr>
                <a:schemeClr val="bg2"/>
              </a:buClr>
              <a:buSzPct val="80000"/>
              <a:buFont typeface="Lucida Grande"/>
              <a:buChar char="‣"/>
              <a:defRPr sz="1200">
                <a:solidFill>
                  <a:schemeClr val="tx1"/>
                </a:solidFill>
                <a:latin typeface="+mn-lt"/>
              </a:defRPr>
            </a:lvl5pPr>
            <a:lvl6pPr marL="1097654"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6pPr>
            <a:lvl7pPr marL="1463963"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7pPr>
            <a:lvl8pPr marL="1830272"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8pPr>
            <a:lvl9pPr marL="2196580" indent="-132278" algn="l" defTabSz="578717" rtl="0" eaLnBrk="1" fontAlgn="base" hangingPunct="1">
              <a:spcBef>
                <a:spcPct val="35000"/>
              </a:spcBef>
              <a:spcAft>
                <a:spcPct val="0"/>
              </a:spcAft>
              <a:buClr>
                <a:srgbClr val="6D6E71"/>
              </a:buClr>
              <a:buSzPct val="75000"/>
              <a:buFont typeface="Wingdings" pitchFamily="2" charset="2"/>
              <a:buChar char="§"/>
              <a:defRPr sz="1000">
                <a:solidFill>
                  <a:schemeClr val="tx1"/>
                </a:solidFill>
                <a:latin typeface="+mn-lt"/>
              </a:defRPr>
            </a:lvl9pPr>
          </a:lstStyle>
          <a:p>
            <a:pPr marL="0" marR="0" lvl="0" indent="0" algn="l" defTabSz="771603" rtl="0" eaLnBrk="1" fontAlgn="base" latinLnBrk="0" hangingPunct="1">
              <a:lnSpc>
                <a:spcPct val="100000"/>
              </a:lnSpc>
              <a:spcBef>
                <a:spcPts val="1923"/>
              </a:spcBef>
              <a:spcAft>
                <a:spcPct val="0"/>
              </a:spcAft>
              <a:buClr>
                <a:srgbClr val="D54215"/>
              </a:buClr>
              <a:buSzPct val="100000"/>
              <a:buFont typeface="Lucida Grande"/>
              <a:buNone/>
              <a:tabLst/>
              <a:defRPr/>
            </a:pPr>
            <a:r>
              <a:rPr kumimoji="0" lang="en-US" sz="2400" b="0" i="0" u="none" strike="noStrike" kern="0" cap="none" spc="0" normalizeH="0" baseline="0" noProof="0" dirty="0">
                <a:ln>
                  <a:noFill/>
                </a:ln>
                <a:solidFill>
                  <a:srgbClr val="003763"/>
                </a:solidFill>
                <a:effectLst/>
                <a:uLnTx/>
                <a:uFillTx/>
                <a:latin typeface="Calibri"/>
                <a:ea typeface="+mn-ea"/>
                <a:cs typeface="+mn-cs"/>
              </a:rPr>
              <a:t>Take Action Cycle</a:t>
            </a:r>
          </a:p>
          <a:p>
            <a:pPr marL="0" marR="0" lvl="0" indent="0" algn="l" defTabSz="771603" rtl="0" eaLnBrk="1" fontAlgn="base" latinLnBrk="0" hangingPunct="1">
              <a:lnSpc>
                <a:spcPct val="100000"/>
              </a:lnSpc>
              <a:spcBef>
                <a:spcPts val="1923"/>
              </a:spcBef>
              <a:spcAft>
                <a:spcPct val="0"/>
              </a:spcAft>
              <a:buClr>
                <a:srgbClr val="D54215"/>
              </a:buClr>
              <a:buSzPct val="100000"/>
              <a:buFont typeface="Lucida Grande"/>
              <a:buNone/>
              <a:tabLst/>
              <a:defRPr/>
            </a:pPr>
            <a:endParaRPr kumimoji="0" lang="en-US" sz="3200" b="1" i="0" u="none" strike="noStrike" kern="0" cap="none" spc="0" normalizeH="0" baseline="0" noProof="0" dirty="0">
              <a:ln>
                <a:noFill/>
              </a:ln>
              <a:solidFill>
                <a:srgbClr val="003763"/>
              </a:solidFill>
              <a:effectLst/>
              <a:uLnTx/>
              <a:uFillTx/>
              <a:latin typeface="Calibri"/>
              <a:ea typeface="+mn-ea"/>
              <a:cs typeface="+mn-cs"/>
            </a:endParaRPr>
          </a:p>
        </p:txBody>
      </p:sp>
    </p:spTree>
    <p:extLst>
      <p:ext uri="{BB962C8B-B14F-4D97-AF65-F5344CB8AC3E}">
        <p14:creationId xmlns:p14="http://schemas.microsoft.com/office/powerpoint/2010/main" val="261103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How we Support Communities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0363" y="1539705"/>
            <a:ext cx="2672776" cy="178185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7697" y="1539704"/>
            <a:ext cx="2670048" cy="178023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872" y="1539704"/>
            <a:ext cx="2670048" cy="1780032"/>
          </a:xfrm>
          <a:prstGeom prst="rect">
            <a:avLst/>
          </a:prstGeom>
        </p:spPr>
      </p:pic>
      <p:sp>
        <p:nvSpPr>
          <p:cNvPr id="7" name="TextBox 6"/>
          <p:cNvSpPr txBox="1"/>
          <p:nvPr/>
        </p:nvSpPr>
        <p:spPr bwMode="auto">
          <a:xfrm>
            <a:off x="400363" y="2858071"/>
            <a:ext cx="2672776" cy="461665"/>
          </a:xfrm>
          <a:prstGeom prst="rect">
            <a:avLst/>
          </a:prstGeom>
          <a:solidFill>
            <a:srgbClr val="000000">
              <a:alpha val="20000"/>
            </a:srgbClr>
          </a:solid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100" normalizeH="0" baseline="0" noProof="0" dirty="0">
                <a:ln>
                  <a:noFill/>
                </a:ln>
                <a:solidFill>
                  <a:prstClr val="white"/>
                </a:solidFill>
                <a:effectLst/>
                <a:uLnTx/>
                <a:uFillTx/>
                <a:latin typeface="Calibri"/>
                <a:ea typeface="+mn-ea"/>
                <a:cs typeface="+mn-cs"/>
              </a:rPr>
              <a:t>DATA</a:t>
            </a:r>
          </a:p>
        </p:txBody>
      </p:sp>
      <p:sp>
        <p:nvSpPr>
          <p:cNvPr id="8" name="TextBox 7"/>
          <p:cNvSpPr txBox="1"/>
          <p:nvPr/>
        </p:nvSpPr>
        <p:spPr bwMode="auto">
          <a:xfrm>
            <a:off x="3237697" y="2858071"/>
            <a:ext cx="2645722" cy="461665"/>
          </a:xfrm>
          <a:prstGeom prst="rect">
            <a:avLst/>
          </a:prstGeom>
          <a:solidFill>
            <a:srgbClr val="000000">
              <a:alpha val="20000"/>
            </a:srgbClr>
          </a:solid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100" normalizeH="0" baseline="0" noProof="0" dirty="0">
                <a:ln>
                  <a:noFill/>
                </a:ln>
                <a:solidFill>
                  <a:prstClr val="white"/>
                </a:solidFill>
                <a:effectLst/>
                <a:uLnTx/>
                <a:uFillTx/>
                <a:latin typeface="Calibri"/>
                <a:ea typeface="+mn-ea"/>
                <a:cs typeface="+mn-cs"/>
              </a:rPr>
              <a:t>EVIDENCE</a:t>
            </a:r>
          </a:p>
        </p:txBody>
      </p:sp>
      <p:sp>
        <p:nvSpPr>
          <p:cNvPr id="9" name="TextBox 8"/>
          <p:cNvSpPr txBox="1"/>
          <p:nvPr/>
        </p:nvSpPr>
        <p:spPr bwMode="auto">
          <a:xfrm>
            <a:off x="6072302" y="2858070"/>
            <a:ext cx="2654617" cy="461665"/>
          </a:xfrm>
          <a:prstGeom prst="rect">
            <a:avLst/>
          </a:prstGeom>
          <a:solidFill>
            <a:srgbClr val="000000">
              <a:alpha val="20000"/>
            </a:srgbClr>
          </a:solid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100" normalizeH="0" baseline="0" noProof="0" dirty="0">
                <a:ln>
                  <a:noFill/>
                </a:ln>
                <a:solidFill>
                  <a:prstClr val="white"/>
                </a:solidFill>
                <a:effectLst/>
                <a:uLnTx/>
                <a:uFillTx/>
                <a:latin typeface="Calibri"/>
                <a:ea typeface="+mn-ea"/>
                <a:cs typeface="+mn-cs"/>
              </a:rPr>
              <a:t>GUIDANCE</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43773" b="34394"/>
          <a:stretch/>
        </p:blipFill>
        <p:spPr>
          <a:xfrm>
            <a:off x="400363" y="3436178"/>
            <a:ext cx="8326556" cy="1211971"/>
          </a:xfrm>
          <a:prstGeom prst="rect">
            <a:avLst/>
          </a:prstGeom>
        </p:spPr>
      </p:pic>
      <p:sp>
        <p:nvSpPr>
          <p:cNvPr id="11" name="TextBox 10"/>
          <p:cNvSpPr txBox="1"/>
          <p:nvPr/>
        </p:nvSpPr>
        <p:spPr bwMode="auto">
          <a:xfrm>
            <a:off x="400692" y="4176436"/>
            <a:ext cx="8326227" cy="461665"/>
          </a:xfrm>
          <a:prstGeom prst="rect">
            <a:avLst/>
          </a:prstGeom>
          <a:solidFill>
            <a:srgbClr val="000000">
              <a:alpha val="20000"/>
            </a:srgbClr>
          </a:solid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000" b="1" i="0" u="none" strike="noStrike" kern="1200" cap="none" spc="100" normalizeH="0" baseline="0" noProof="0" dirty="0">
                <a:ln>
                  <a:noFill/>
                </a:ln>
                <a:solidFill>
                  <a:prstClr val="white"/>
                </a:solidFill>
                <a:effectLst/>
                <a:uLnTx/>
                <a:uFillTx/>
                <a:latin typeface="Calibri"/>
                <a:ea typeface="+mn-ea"/>
                <a:cs typeface="+mn-cs"/>
              </a:rPr>
              <a:t>STORIES</a:t>
            </a:r>
          </a:p>
        </p:txBody>
      </p:sp>
    </p:spTree>
    <p:extLst>
      <p:ext uri="{BB962C8B-B14F-4D97-AF65-F5344CB8AC3E}">
        <p14:creationId xmlns:p14="http://schemas.microsoft.com/office/powerpoint/2010/main" val="35778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397" y="4023610"/>
            <a:ext cx="7664671" cy="425473"/>
          </a:xfrm>
        </p:spPr>
        <p:txBody>
          <a:bodyPr/>
          <a:lstStyle/>
          <a:p>
            <a:r>
              <a:rPr lang="en-US" dirty="0"/>
              <a:t>DATA</a:t>
            </a:r>
          </a:p>
        </p:txBody>
      </p:sp>
      <p:pic>
        <p:nvPicPr>
          <p:cNvPr id="5" name="Content Placeholder 3"/>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21464" b="16613"/>
          <a:stretch/>
        </p:blipFill>
        <p:spPr>
          <a:xfrm>
            <a:off x="747397" y="804672"/>
            <a:ext cx="7649208" cy="3155395"/>
          </a:xfrm>
        </p:spPr>
      </p:pic>
      <p:sp>
        <p:nvSpPr>
          <p:cNvPr id="4" name="Text Placeholder 3"/>
          <p:cNvSpPr>
            <a:spLocks noGrp="1"/>
          </p:cNvSpPr>
          <p:nvPr>
            <p:ph type="body" sz="half" idx="2"/>
          </p:nvPr>
        </p:nvSpPr>
        <p:spPr>
          <a:xfrm>
            <a:off x="747397" y="4512626"/>
            <a:ext cx="7674980" cy="444018"/>
          </a:xfrm>
        </p:spPr>
        <p:txBody>
          <a:bodyPr/>
          <a:lstStyle/>
          <a:p>
            <a:r>
              <a:rPr lang="en-US" dirty="0"/>
              <a:t>Using data to reveal the factors that influence health</a:t>
            </a:r>
          </a:p>
        </p:txBody>
      </p:sp>
      <p:sp>
        <p:nvSpPr>
          <p:cNvPr id="6" name="Rectangle 5">
            <a:extLst>
              <a:ext uri="{FF2B5EF4-FFF2-40B4-BE49-F238E27FC236}">
                <a16:creationId xmlns:a16="http://schemas.microsoft.com/office/drawing/2014/main" id="{0C813E32-4C18-4791-A9E0-4C6D3220FA6B}"/>
              </a:ext>
            </a:extLst>
          </p:cNvPr>
          <p:cNvSpPr/>
          <p:nvPr/>
        </p:nvSpPr>
        <p:spPr>
          <a:xfrm>
            <a:off x="747395" y="3782289"/>
            <a:ext cx="7649207" cy="182880"/>
          </a:xfrm>
          <a:prstGeom prst="rect">
            <a:avLst/>
          </a:prstGeom>
          <a:solidFill>
            <a:srgbClr val="7F7F7F">
              <a:alpha val="50196"/>
            </a:srgbClr>
          </a:solidFill>
        </p:spPr>
        <p:txBody>
          <a:bodyPr wrap="square"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a:ea typeface="+mn-ea"/>
                <a:cs typeface="+mn-cs"/>
              </a:rPr>
              <a:t>Allen County, KS 2017</a:t>
            </a:r>
          </a:p>
        </p:txBody>
      </p:sp>
    </p:spTree>
    <p:extLst>
      <p:ext uri="{BB962C8B-B14F-4D97-AF65-F5344CB8AC3E}">
        <p14:creationId xmlns:p14="http://schemas.microsoft.com/office/powerpoint/2010/main" val="701334263"/>
      </p:ext>
    </p:extLst>
  </p:cSld>
  <p:clrMapOvr>
    <a:masterClrMapping/>
  </p:clrMapOvr>
</p:sld>
</file>

<file path=ppt/theme/theme1.xml><?xml version="1.0" encoding="utf-8"?>
<a:theme xmlns:a="http://schemas.openxmlformats.org/drawingml/2006/main" name="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B7658E2F-5A7E-48C4-A9FB-AD2CD04CD371}" vid="{AC9CA6D1-A4AF-44B1-85BF-AF82990B7984}"/>
    </a:ext>
  </a:extLst>
</a:theme>
</file>

<file path=ppt/theme/theme2.xml><?xml version="1.0" encoding="utf-8"?>
<a:theme xmlns:a="http://schemas.openxmlformats.org/drawingml/2006/main" name="1_chrr_2013">
  <a:themeElements>
    <a:clrScheme name="chrr">
      <a:dk1>
        <a:sysClr val="windowText" lastClr="000000"/>
      </a:dk1>
      <a:lt1>
        <a:sysClr val="window" lastClr="FFFFFF"/>
      </a:lt1>
      <a:dk2>
        <a:srgbClr val="D54215"/>
      </a:dk2>
      <a:lt2>
        <a:srgbClr val="F8931F"/>
      </a:lt2>
      <a:accent1>
        <a:srgbClr val="F15A25"/>
      </a:accent1>
      <a:accent2>
        <a:srgbClr val="709455"/>
      </a:accent2>
      <a:accent3>
        <a:srgbClr val="95BA79"/>
      </a:accent3>
      <a:accent4>
        <a:srgbClr val="003763"/>
      </a:accent4>
      <a:accent5>
        <a:srgbClr val="C5D7EB"/>
      </a:accent5>
      <a:accent6>
        <a:srgbClr val="EDE9E6"/>
      </a:accent6>
      <a:hlink>
        <a:srgbClr val="D54215"/>
      </a:hlink>
      <a:folHlink>
        <a:srgbClr val="F15A2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2813" rtl="0" eaLnBrk="0" fontAlgn="base" latinLnBrk="0" hangingPunct="0">
          <a:lnSpc>
            <a:spcPct val="100000"/>
          </a:lnSpc>
          <a:spcBef>
            <a:spcPct val="50000"/>
          </a:spcBef>
          <a:spcAft>
            <a:spcPct val="0"/>
          </a:spcAft>
          <a:buClrTx/>
          <a:buSzTx/>
          <a:buFontTx/>
          <a:buNone/>
          <a:tabLst/>
          <a:defRPr kumimoji="0" lang="en-US" sz="11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effectLst/>
      </a:spPr>
      <a:bodyPr vert="horz" wrap="square" lIns="0" tIns="0" rIns="0" bIns="0" numCol="1" anchor="t" anchorCtr="0" compatLnSpc="1">
        <a:prstTxWarp prst="textNoShape">
          <a:avLst/>
        </a:prstTxWarp>
      </a:bodyPr>
      <a:lstStyle>
        <a:defPPr>
          <a:defRPr sz="3000" b="0" i="1" cap="none" spc="100" dirty="0" smtClean="0">
            <a:solidFill>
              <a:schemeClr val="bg2"/>
            </a:solidFill>
          </a:defRPr>
        </a:defPPr>
      </a:lstStyle>
    </a:txDef>
  </a:objectDefaults>
  <a:extraClrSchemeLst>
    <a:extraClrScheme>
      <a:clrScheme name="JPMAM Print Template 0109 1">
        <a:dk1>
          <a:srgbClr val="000000"/>
        </a:dk1>
        <a:lt1>
          <a:srgbClr val="FFFFFF"/>
        </a:lt1>
        <a:dk2>
          <a:srgbClr val="AB6100"/>
        </a:dk2>
        <a:lt2>
          <a:srgbClr val="D3D028"/>
        </a:lt2>
        <a:accent1>
          <a:srgbClr val="6D6E71"/>
        </a:accent1>
        <a:accent2>
          <a:srgbClr val="88ABD5"/>
        </a:accent2>
        <a:accent3>
          <a:srgbClr val="FFFFFF"/>
        </a:accent3>
        <a:accent4>
          <a:srgbClr val="000000"/>
        </a:accent4>
        <a:accent5>
          <a:srgbClr val="BABABB"/>
        </a:accent5>
        <a:accent6>
          <a:srgbClr val="7B9BC1"/>
        </a:accent6>
        <a:hlink>
          <a:srgbClr val="E8810D"/>
        </a:hlink>
        <a:folHlink>
          <a:srgbClr val="54301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CHRR PResentation Template 2020</Template>
  <TotalTime>476</TotalTime>
  <Words>8350</Words>
  <Application>Microsoft Office PowerPoint</Application>
  <PresentationFormat>On-screen Show (16:9)</PresentationFormat>
  <Paragraphs>804</Paragraphs>
  <Slides>51</Slides>
  <Notes>50</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Lucida Grande</vt:lpstr>
      <vt:lpstr>Wingdings</vt:lpstr>
      <vt:lpstr>chrr_2013</vt:lpstr>
      <vt:lpstr>1_chrr_2013</vt:lpstr>
      <vt:lpstr>County Health Rankings &amp; Roadmaps 101</vt:lpstr>
      <vt:lpstr>Outcomes</vt:lpstr>
      <vt:lpstr>Why we do what we do</vt:lpstr>
      <vt:lpstr>Why we do what we do</vt:lpstr>
      <vt:lpstr>PowerPoint Presentation</vt:lpstr>
      <vt:lpstr>PowerPoint Presentation</vt:lpstr>
      <vt:lpstr>PowerPoint Presentation</vt:lpstr>
      <vt:lpstr>How we Support Communities </vt:lpstr>
      <vt:lpstr>DATA</vt:lpstr>
      <vt:lpstr>County Health Rankings:  2 Rankings</vt:lpstr>
      <vt:lpstr>PowerPoint Presentation</vt:lpstr>
      <vt:lpstr>Tips for presenting your county’s data</vt:lpstr>
      <vt:lpstr>Health outcomes Ranking</vt:lpstr>
      <vt:lpstr>Health Factors Ranking</vt:lpstr>
      <vt:lpstr>Health behaviors Ranking</vt:lpstr>
      <vt:lpstr>Clinical care Ranking</vt:lpstr>
      <vt:lpstr>Social &amp; economic factors Ranking</vt:lpstr>
      <vt:lpstr>Physical environment Ranking</vt:lpstr>
      <vt:lpstr>What does your Snapshot tell you? </vt:lpstr>
      <vt:lpstr>Examine the measures</vt:lpstr>
      <vt:lpstr>Examine the measures</vt:lpstr>
      <vt:lpstr>Examine the measures</vt:lpstr>
      <vt:lpstr>Additional Helpful features</vt:lpstr>
      <vt:lpstr>2020 State reports</vt:lpstr>
      <vt:lpstr>Interact with key indicators</vt:lpstr>
      <vt:lpstr>Congressional Districts</vt:lpstr>
      <vt:lpstr>Key Takeaways</vt:lpstr>
      <vt:lpstr>evidence</vt:lpstr>
      <vt:lpstr>How do you select strategies currently?</vt:lpstr>
      <vt:lpstr>PowerPoint Presentation</vt:lpstr>
      <vt:lpstr>evidence matters</vt:lpstr>
      <vt:lpstr>A menu of ideas</vt:lpstr>
      <vt:lpstr>PowerPoint Presentation</vt:lpstr>
      <vt:lpstr>PowerPoint Presentation</vt:lpstr>
      <vt:lpstr>Save, Download, and share strategies</vt:lpstr>
      <vt:lpstr>selecting a strategy: Evidence plus</vt:lpstr>
      <vt:lpstr>Key Takeaways</vt:lpstr>
      <vt:lpstr>guidance</vt:lpstr>
      <vt:lpstr>PowerPoint Presentation</vt:lpstr>
      <vt:lpstr>How to Take Action: Action Center</vt:lpstr>
      <vt:lpstr>Who to work with: partner center</vt:lpstr>
      <vt:lpstr>Dig in: Action Learning GUides</vt:lpstr>
      <vt:lpstr>Key Takeaways</vt:lpstr>
      <vt:lpstr>Stories: Learn from others</vt:lpstr>
      <vt:lpstr>RWJF Culture of Health Prize</vt:lpstr>
      <vt:lpstr>RWJF Culture of Health Prize criteria</vt:lpstr>
      <vt:lpstr>RWJF Culture of Health Prize Winners, 2013 – 2019</vt:lpstr>
      <vt:lpstr>Hear their stories</vt:lpstr>
      <vt:lpstr>New Resources Featuring Prize Winners</vt:lpstr>
      <vt:lpstr>Stay connected</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Health Rankings &amp; Roadmaps 101</dc:title>
  <dc:creator>Lindsay Garber</dc:creator>
  <cp:lastModifiedBy>Lindsay Garber</cp:lastModifiedBy>
  <cp:revision>30</cp:revision>
  <cp:lastPrinted>2014-02-27T21:24:55Z</cp:lastPrinted>
  <dcterms:created xsi:type="dcterms:W3CDTF">2020-05-20T18:27:50Z</dcterms:created>
  <dcterms:modified xsi:type="dcterms:W3CDTF">2020-06-01T15:52:40Z</dcterms:modified>
</cp:coreProperties>
</file>